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1" r:id="rId12"/>
    <p:sldId id="273" r:id="rId13"/>
    <p:sldId id="274" r:id="rId14"/>
    <p:sldId id="275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tvCJnDjUA1IFqj4yOyalgJdn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ED"/>
    <a:srgbClr val="FF4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696"/>
  </p:normalViewPr>
  <p:slideViewPr>
    <p:cSldViewPr snapToGrid="0" snapToObjects="1">
      <p:cViewPr>
        <p:scale>
          <a:sx n="100" d="100"/>
          <a:sy n="100" d="100"/>
        </p:scale>
        <p:origin x="91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01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172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31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96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538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40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57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025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2494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731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25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15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2c42bc2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82c42bc2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0971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327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50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2c42bc2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82c42bc2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2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h.or.kr:444/Participation/online-wah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beeee.tistory.com/229?category=80750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ravelbeeee.tistory.com/231?category=807502" TargetMode="External"/><Relationship Id="rId4" Type="http://schemas.openxmlformats.org/officeDocument/2006/relationships/hyperlink" Target="https://travelbeeee.tistory.com/230?category=80750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beeee.tistory.com/232?category=80750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ravelbeeee.tistory.com/236?category=807502" TargetMode="External"/><Relationship Id="rId4" Type="http://schemas.openxmlformats.org/officeDocument/2006/relationships/hyperlink" Target="https://travelbeeee.tistory.com/235?category=80750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beeee.tistory.com/237?category=807502" TargetMode="External"/><Relationship Id="rId7" Type="http://schemas.openxmlformats.org/officeDocument/2006/relationships/hyperlink" Target="https://travelbeeee.tistory.com/37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velbeeee.tistory.com/377" TargetMode="External"/><Relationship Id="rId5" Type="http://schemas.openxmlformats.org/officeDocument/2006/relationships/hyperlink" Target="https://travelbeeee.tistory.com/239?category=807502" TargetMode="External"/><Relationship Id="rId4" Type="http://schemas.openxmlformats.org/officeDocument/2006/relationships/hyperlink" Target="https://travelbeeee.tistory.com/238?category=80750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beeee.tistory.com/3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avelbeeee.tistory.com/373?category=8075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29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블록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vs 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인라인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091CC-84F3-4CA9-85EC-41524FA9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2" y="1097224"/>
            <a:ext cx="9403895" cy="12802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C25DA-4465-4AA2-8532-5231FF7B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8" y="2601647"/>
            <a:ext cx="5364782" cy="35745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5CC0B8-3678-4B7F-834B-AB688E1CB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889" y="2601647"/>
            <a:ext cx="2560542" cy="2095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E274BD-D144-4844-AA8F-637DAE677FDB}"/>
              </a:ext>
            </a:extLst>
          </p:cNvPr>
          <p:cNvSpPr txBox="1"/>
          <p:nvPr/>
        </p:nvSpPr>
        <p:spPr>
          <a:xfrm flipH="1">
            <a:off x="7247026" y="4999504"/>
            <a:ext cx="435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CSS</a:t>
            </a:r>
            <a:r>
              <a:rPr lang="ko-KR" altLang="en-US" sz="2800" b="1" dirty="0">
                <a:solidFill>
                  <a:schemeClr val="bg1"/>
                </a:solidFill>
              </a:rPr>
              <a:t>로 맘대로 가능</a:t>
            </a:r>
          </a:p>
        </p:txBody>
      </p:sp>
    </p:spTree>
    <p:extLst>
      <p:ext uri="{BB962C8B-B14F-4D97-AF65-F5344CB8AC3E}">
        <p14:creationId xmlns:p14="http://schemas.microsoft.com/office/powerpoint/2010/main" val="9934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링크 태그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2ECC-9E13-4675-AD59-DA0A225EC80C}"/>
              </a:ext>
            </a:extLst>
          </p:cNvPr>
          <p:cNvSpPr txBox="1"/>
          <p:nvPr/>
        </p:nvSpPr>
        <p:spPr>
          <a:xfrm>
            <a:off x="1203960" y="1219200"/>
            <a:ext cx="10198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기본 틀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&lt;a </a:t>
            </a:r>
            <a:r>
              <a:rPr lang="en-US" altLang="ko-KR" sz="2400" b="1" dirty="0" err="1">
                <a:solidFill>
                  <a:schemeClr val="accent4"/>
                </a:solidFill>
                <a:latin typeface="+mj-ea"/>
                <a:ea typeface="+mj-ea"/>
              </a:rPr>
              <a:t>href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 = “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링크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”&gt;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텍스트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or &lt;</a:t>
            </a:r>
            <a:r>
              <a:rPr lang="en-US" altLang="ko-KR" sz="2400" dirty="0" err="1">
                <a:solidFill>
                  <a:schemeClr val="bg1"/>
                </a:solidFill>
                <a:latin typeface="+mj-ea"/>
                <a:ea typeface="+mj-ea"/>
              </a:rPr>
              <a:t>img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+mj-ea"/>
                <a:ea typeface="+mj-ea"/>
              </a:rPr>
              <a:t>src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= “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이미지주소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”&gt;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&lt;/a&gt;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            &lt;a&gt; &lt;/a&gt;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사이의 부분이 모두 </a:t>
            </a:r>
            <a:r>
              <a:rPr lang="ko-KR" altLang="en-US" sz="2400" dirty="0" err="1">
                <a:solidFill>
                  <a:schemeClr val="bg1"/>
                </a:solidFill>
                <a:latin typeface="+mj-ea"/>
                <a:ea typeface="+mj-ea"/>
              </a:rPr>
              <a:t>링크처리됩니다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F6F64-7D2A-4CBA-B8A6-8E66A3CFA31C}"/>
              </a:ext>
            </a:extLst>
          </p:cNvPr>
          <p:cNvSpPr txBox="1"/>
          <p:nvPr/>
        </p:nvSpPr>
        <p:spPr>
          <a:xfrm>
            <a:off x="1203960" y="290322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타겟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C44509-5429-4351-A480-FEF421F24DDC}"/>
              </a:ext>
            </a:extLst>
          </p:cNvPr>
          <p:cNvSpPr txBox="1"/>
          <p:nvPr/>
        </p:nvSpPr>
        <p:spPr>
          <a:xfrm>
            <a:off x="1203960" y="2260684"/>
            <a:ext cx="1078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타겟 속성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: &lt;a </a:t>
            </a:r>
            <a:r>
              <a:rPr lang="en-US" altLang="ko-KR" sz="2400" dirty="0" err="1">
                <a:solidFill>
                  <a:schemeClr val="bg1"/>
                </a:solidFill>
                <a:latin typeface="+mj-ea"/>
                <a:ea typeface="+mj-ea"/>
              </a:rPr>
              <a:t>href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= “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링크＂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target=“_self”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&gt;&lt;/a&gt;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링크를 현재창에서 연결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Target = “_blank”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새로운 창에서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F5679-F1B8-4134-A3F1-94771018AE74}"/>
              </a:ext>
            </a:extLst>
          </p:cNvPr>
          <p:cNvSpPr txBox="1"/>
          <p:nvPr/>
        </p:nvSpPr>
        <p:spPr>
          <a:xfrm>
            <a:off x="1203960" y="3442470"/>
            <a:ext cx="83054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앵커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: 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태그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id = “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앵커 이름＂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&gt;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&lt;/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태그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&gt;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	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&lt;a </a:t>
            </a:r>
            <a:r>
              <a:rPr lang="en-US" altLang="ko-KR" sz="2400" b="1" dirty="0" err="1">
                <a:solidFill>
                  <a:schemeClr val="accent4"/>
                </a:solidFill>
                <a:latin typeface="+mj-ea"/>
                <a:ea typeface="+mj-ea"/>
              </a:rPr>
              <a:t>href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 = “#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앵커 이름“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&gt;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내용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&lt;/a&gt;</a:t>
            </a:r>
          </a:p>
          <a:p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같은 페이지 내에서 앵커부분으로 이동합니다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(ex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위키백과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9AD58-F419-47E2-B8C8-7A456F36B08E}"/>
              </a:ext>
            </a:extLst>
          </p:cNvPr>
          <p:cNvSpPr txBox="1"/>
          <p:nvPr/>
        </p:nvSpPr>
        <p:spPr>
          <a:xfrm>
            <a:off x="2316480" y="4617720"/>
            <a:ext cx="24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9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태그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kumimoji="0" lang="en-US" altLang="ko-KR" sz="25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fieldset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, label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2ECC-9E13-4675-AD59-DA0A225EC80C}"/>
              </a:ext>
            </a:extLst>
          </p:cNvPr>
          <p:cNvSpPr txBox="1"/>
          <p:nvPr/>
        </p:nvSpPr>
        <p:spPr>
          <a:xfrm>
            <a:off x="1203960" y="12192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&lt;form&gt;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폼 세팅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&lt;/form&gt;</a:t>
            </a:r>
            <a:endParaRPr lang="ko-KR" altLang="en-US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7F92B6-62A2-405A-9BFA-0A55304E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7" y="2327761"/>
            <a:ext cx="3292125" cy="34369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65B746-7960-40E1-BBA2-2C7F2462E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76" y="3021181"/>
            <a:ext cx="4663844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9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태그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en-US" altLang="ko-KR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2ECC-9E13-4675-AD59-DA0A225EC80C}"/>
              </a:ext>
            </a:extLst>
          </p:cNvPr>
          <p:cNvSpPr txBox="1"/>
          <p:nvPr/>
        </p:nvSpPr>
        <p:spPr>
          <a:xfrm>
            <a:off x="1203960" y="1219200"/>
            <a:ext cx="10211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&lt;form&gt;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&lt;input type=“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타입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” </a:t>
            </a:r>
            <a:r>
              <a:rPr lang="ko-KR" altLang="en-US" sz="2400" b="1" dirty="0" err="1">
                <a:solidFill>
                  <a:srgbClr val="FF81ED"/>
                </a:solidFill>
                <a:latin typeface="+mj-ea"/>
                <a:ea typeface="+mj-ea"/>
              </a:rPr>
              <a:t>다른속성</a:t>
            </a:r>
            <a:r>
              <a:rPr lang="ko-KR" altLang="en-US" sz="2400" b="1" dirty="0">
                <a:solidFill>
                  <a:srgbClr val="FF81ED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FF81ED"/>
                </a:solidFill>
                <a:latin typeface="+mj-ea"/>
                <a:ea typeface="+mj-ea"/>
              </a:rPr>
              <a:t>다른속성</a:t>
            </a:r>
            <a:r>
              <a:rPr lang="ko-KR" altLang="en-US" sz="2400" b="1" dirty="0">
                <a:solidFill>
                  <a:srgbClr val="FF81ED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 err="1">
                <a:solidFill>
                  <a:srgbClr val="FF81ED"/>
                </a:solidFill>
                <a:latin typeface="+mj-ea"/>
                <a:ea typeface="+mj-ea"/>
              </a:rPr>
              <a:t>다른속성</a:t>
            </a:r>
            <a:r>
              <a:rPr lang="ko-KR" altLang="en-US" sz="2400" b="1" dirty="0">
                <a:solidFill>
                  <a:srgbClr val="FF81ED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…&gt; 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&lt;/form&gt;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3F1D8-7E0C-4679-83DA-2E5D980CF1AE}"/>
              </a:ext>
            </a:extLst>
          </p:cNvPr>
          <p:cNvSpPr txBox="1"/>
          <p:nvPr/>
        </p:nvSpPr>
        <p:spPr>
          <a:xfrm>
            <a:off x="1203960" y="2453640"/>
            <a:ext cx="791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라디오버튼 하나만 선택되게 하려면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name = “ </a:t>
            </a:r>
            <a:r>
              <a:rPr lang="ko-KR" altLang="en-US" sz="2400" b="1" dirty="0" err="1">
                <a:solidFill>
                  <a:schemeClr val="accent4"/>
                </a:solidFill>
                <a:latin typeface="+mj-ea"/>
                <a:ea typeface="+mj-ea"/>
              </a:rPr>
              <a:t>같은값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“</a:t>
            </a:r>
            <a:endParaRPr lang="ko-KR" altLang="en-US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D75070-EF79-4576-A9A3-D0B340713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18" y="3166018"/>
            <a:ext cx="3261643" cy="19889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299548-D0B3-44F4-B298-5FCC72CA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06" y="3166018"/>
            <a:ext cx="4229467" cy="20423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1A1935-9D64-4BCC-9F2A-FAFA636E3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920" y="5638800"/>
            <a:ext cx="1371719" cy="2819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3B7D0FB-8F8C-4348-9F06-87897060A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512" y="5551162"/>
            <a:ext cx="1348857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폼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태그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kumimoji="0" lang="ko-KR" altLang="en-US" sz="25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드롭다운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예시 참고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E2ECC-9E13-4675-AD59-DA0A225EC80C}"/>
              </a:ext>
            </a:extLst>
          </p:cNvPr>
          <p:cNvSpPr txBox="1"/>
          <p:nvPr/>
        </p:nvSpPr>
        <p:spPr>
          <a:xfrm>
            <a:off x="619128" y="1685330"/>
            <a:ext cx="319670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기본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&lt;head&gt;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j-ea"/>
                <a:ea typeface="+mj-ea"/>
              </a:rPr>
              <a:t>에 선언</a:t>
            </a:r>
            <a:endParaRPr lang="en-US" altLang="ko-KR" sz="24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&lt;style&gt; </a:t>
            </a:r>
            <a:r>
              <a:rPr lang="en-US" altLang="ko-KR" sz="2400" dirty="0" err="1">
                <a:solidFill>
                  <a:schemeClr val="bg1"/>
                </a:solidFill>
                <a:latin typeface="+mj-ea"/>
                <a:ea typeface="+mj-ea"/>
              </a:rPr>
              <a:t>css</a:t>
            </a:r>
            <a:r>
              <a:rPr lang="en-US" altLang="ko-KR" sz="24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&lt;/style&gt;</a:t>
            </a:r>
          </a:p>
          <a:p>
            <a:endParaRPr lang="en-US" altLang="ko-KR" sz="24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적용할 태그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{ </a:t>
            </a:r>
          </a:p>
          <a:p>
            <a:r>
              <a:rPr lang="ko-KR" altLang="en-US" sz="2400" b="1" dirty="0">
                <a:solidFill>
                  <a:srgbClr val="00B0F0"/>
                </a:solidFill>
                <a:latin typeface="+mj-ea"/>
                <a:ea typeface="+mj-ea"/>
              </a:rPr>
              <a:t>적용할 스타일</a:t>
            </a:r>
            <a:r>
              <a:rPr lang="en-US" altLang="ko-KR" sz="2400" b="1" dirty="0">
                <a:solidFill>
                  <a:srgbClr val="00B0F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}</a:t>
            </a:r>
          </a:p>
          <a:p>
            <a:endParaRPr lang="en-US" altLang="ko-KR" sz="2400" b="1" dirty="0">
              <a:solidFill>
                <a:schemeClr val="accent4"/>
              </a:solidFill>
              <a:latin typeface="+mj-ea"/>
              <a:ea typeface="+mj-ea"/>
            </a:endParaRPr>
          </a:p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.</a:t>
            </a:r>
            <a:r>
              <a:rPr lang="ko-KR" altLang="en-US" sz="2400" b="1" dirty="0">
                <a:solidFill>
                  <a:schemeClr val="accent4"/>
                </a:solidFill>
                <a:latin typeface="+mj-ea"/>
                <a:ea typeface="+mj-ea"/>
              </a:rPr>
              <a:t>적용할 클래스 </a:t>
            </a:r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{</a:t>
            </a:r>
          </a:p>
          <a:p>
            <a:r>
              <a:rPr lang="ko-KR" altLang="en-US" sz="2400" b="1" dirty="0">
                <a:solidFill>
                  <a:srgbClr val="00B0F0"/>
                </a:solidFill>
                <a:latin typeface="+mj-ea"/>
                <a:ea typeface="+mj-ea"/>
              </a:rPr>
              <a:t>적용할 스타일</a:t>
            </a:r>
            <a:r>
              <a:rPr lang="en-US" altLang="ko-KR" sz="2400" b="1" dirty="0">
                <a:solidFill>
                  <a:srgbClr val="00B0F0"/>
                </a:solidFill>
                <a:latin typeface="+mj-ea"/>
                <a:ea typeface="+mj-ea"/>
              </a:rPr>
              <a:t>;</a:t>
            </a:r>
          </a:p>
          <a:p>
            <a:r>
              <a:rPr lang="en-US" altLang="ko-KR" sz="2400" b="1" dirty="0">
                <a:solidFill>
                  <a:schemeClr val="accent4"/>
                </a:solidFill>
                <a:latin typeface="+mj-ea"/>
                <a:ea typeface="+mj-ea"/>
              </a:rPr>
              <a:t>}</a:t>
            </a:r>
            <a:endParaRPr lang="ko-KR" altLang="en-US" sz="24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42B8B-27B9-4B83-80F6-E51A2F3DE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281" y="753663"/>
            <a:ext cx="3334416" cy="566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17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7" y="515163"/>
            <a:ext cx="521284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직접 해봅시다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C72048-94D0-D44A-8516-C263DEDD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61" y="1470453"/>
            <a:ext cx="7534876" cy="4238368"/>
          </a:xfrm>
          <a:prstGeom prst="rect">
            <a:avLst/>
          </a:prstGeom>
        </p:spPr>
      </p:pic>
      <p:sp>
        <p:nvSpPr>
          <p:cNvPr id="7" name="Google Shape;117;g82c42bc2c7_0_24">
            <a:extLst>
              <a:ext uri="{FF2B5EF4-FFF2-40B4-BE49-F238E27FC236}">
                <a16:creationId xmlns:a16="http://schemas.microsoft.com/office/drawing/2014/main" id="{0B39CA8F-A72D-834A-A5E1-59B5FE8FE470}"/>
              </a:ext>
            </a:extLst>
          </p:cNvPr>
          <p:cNvSpPr txBox="1"/>
          <p:nvPr/>
        </p:nvSpPr>
        <p:spPr>
          <a:xfrm>
            <a:off x="2661671" y="5993697"/>
            <a:ext cx="6868657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오늘 배운 </a:t>
            </a:r>
            <a:r>
              <a:rPr lang="en-US" altLang="ko-KR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lang="ko-KR" altLang="en-US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태그들을 활용하여 다음 화면을 완성해보세요</a:t>
            </a:r>
            <a:r>
              <a:rPr lang="en-US" altLang="ko-KR" sz="18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387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7" y="515163"/>
            <a:ext cx="521284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직접 해봅시다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7;g82c42bc2c7_0_24">
            <a:extLst>
              <a:ext uri="{FF2B5EF4-FFF2-40B4-BE49-F238E27FC236}">
                <a16:creationId xmlns:a16="http://schemas.microsoft.com/office/drawing/2014/main" id="{0B39CA8F-A72D-834A-A5E1-59B5FE8FE470}"/>
              </a:ext>
            </a:extLst>
          </p:cNvPr>
          <p:cNvSpPr txBox="1"/>
          <p:nvPr/>
        </p:nvSpPr>
        <p:spPr>
          <a:xfrm>
            <a:off x="2661671" y="5993697"/>
            <a:ext cx="6868657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오늘 배운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태그들을 활용하여 다음 화면을 완성해보세요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CECF35B-DAB5-8E4F-BAE7-93C405C9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68" y="1312520"/>
            <a:ext cx="7525263" cy="4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7" y="515163"/>
            <a:ext cx="521284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직접 해봅시다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7;g82c42bc2c7_0_24">
            <a:extLst>
              <a:ext uri="{FF2B5EF4-FFF2-40B4-BE49-F238E27FC236}">
                <a16:creationId xmlns:a16="http://schemas.microsoft.com/office/drawing/2014/main" id="{0B39CA8F-A72D-834A-A5E1-59B5FE8FE470}"/>
              </a:ext>
            </a:extLst>
          </p:cNvPr>
          <p:cNvSpPr txBox="1"/>
          <p:nvPr/>
        </p:nvSpPr>
        <p:spPr>
          <a:xfrm>
            <a:off x="2661671" y="5993697"/>
            <a:ext cx="6868657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오늘 배운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태그들을 활용하여 다음 화면을 완성해보세요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CF35B-DAB5-8E4F-BAE7-93C405C9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3368" y="1312520"/>
            <a:ext cx="7525262" cy="4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7" y="515163"/>
            <a:ext cx="521284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직접 해봅시다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7;g82c42bc2c7_0_24">
            <a:extLst>
              <a:ext uri="{FF2B5EF4-FFF2-40B4-BE49-F238E27FC236}">
                <a16:creationId xmlns:a16="http://schemas.microsoft.com/office/drawing/2014/main" id="{0B39CA8F-A72D-834A-A5E1-59B5FE8FE470}"/>
              </a:ext>
            </a:extLst>
          </p:cNvPr>
          <p:cNvSpPr txBox="1"/>
          <p:nvPr/>
        </p:nvSpPr>
        <p:spPr>
          <a:xfrm>
            <a:off x="2661671" y="5993697"/>
            <a:ext cx="6868657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오늘 배운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태그들을 활용하여 다음 화면을 완성해보세요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CF35B-DAB5-8E4F-BAE7-93C405C9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3368" y="1312520"/>
            <a:ext cx="7525262" cy="4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0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7" y="515163"/>
            <a:ext cx="521284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직접 해봅시다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7;g82c42bc2c7_0_24">
            <a:extLst>
              <a:ext uri="{FF2B5EF4-FFF2-40B4-BE49-F238E27FC236}">
                <a16:creationId xmlns:a16="http://schemas.microsoft.com/office/drawing/2014/main" id="{0B39CA8F-A72D-834A-A5E1-59B5FE8FE470}"/>
              </a:ext>
            </a:extLst>
          </p:cNvPr>
          <p:cNvSpPr txBox="1"/>
          <p:nvPr/>
        </p:nvSpPr>
        <p:spPr>
          <a:xfrm>
            <a:off x="2661671" y="5993697"/>
            <a:ext cx="6868657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오늘 배운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태그들을 활용하여 다음 화면을 완성해보세요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CF35B-DAB5-8E4F-BAE7-93C405C9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3368" y="1312520"/>
            <a:ext cx="7525262" cy="4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7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43068" y="396116"/>
            <a:ext cx="319461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en-US" sz="2500" b="1" i="0" u="none" strike="noStrike" cap="none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HTML이란</a:t>
            </a:r>
            <a:r>
              <a:rPr lang="en-US" sz="2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662768" y="3009558"/>
            <a:ext cx="63082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파일명.html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사이트에서 사용할 문서는 웹에 맞는 확장자를 사용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6488" y="3009558"/>
            <a:ext cx="2756064" cy="68091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2411492" y="3332723"/>
            <a:ext cx="914400" cy="323166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"/>
          <p:cNvCxnSpPr/>
          <p:nvPr/>
        </p:nvCxnSpPr>
        <p:spPr>
          <a:xfrm rot="10800000">
            <a:off x="3659083" y="3479050"/>
            <a:ext cx="966938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9" name="Google Shape;89;p1"/>
          <p:cNvSpPr txBox="1"/>
          <p:nvPr/>
        </p:nvSpPr>
        <p:spPr>
          <a:xfrm>
            <a:off x="243068" y="979562"/>
            <a:ext cx="10464160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HTML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하이퍼텍스트 마크업 랭귀지 (</a:t>
            </a:r>
            <a:r>
              <a:rPr 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yper</a:t>
            </a:r>
            <a:r>
              <a:rPr 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 </a:t>
            </a:r>
            <a:r>
              <a:rPr 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arkup </a:t>
            </a:r>
            <a:r>
              <a:rPr 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anguage)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👉🏻 하이퍼텍스트 : 웹사이트에서 링크를 클릭해 다른 문서나 사이트로 즉시 이동할 수 있는 기능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👉🏻 마크업: 태그(tag)를 사용해 문서에서의 역할을 표시하는 것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웹에서 자유롭게 오갈 수 있는 웹 문서를 만드는 언어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" descr="스크린샷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29820" y="4021316"/>
            <a:ext cx="2349661" cy="131627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5069711" y="5554260"/>
            <a:ext cx="2869877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편집기(web editor)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문서를 작성하는 프로그램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91219" y="4020196"/>
            <a:ext cx="2370368" cy="14632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8446050" y="5554260"/>
            <a:ext cx="3060706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브라우저(web browser)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문서를 보는 프로그램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9621" y="4652659"/>
            <a:ext cx="41784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문서를 작성하는 프로그램과 그 내용을 보는 프로그램이 서로 다릅니다!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"/>
          <p:cNvCxnSpPr/>
          <p:nvPr/>
        </p:nvCxnSpPr>
        <p:spPr>
          <a:xfrm rot="10800000">
            <a:off x="4191518" y="4975825"/>
            <a:ext cx="966938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7" y="515163"/>
            <a:ext cx="521284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직접 해봅시다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lang="en-US" altLang="ko-KR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17;g82c42bc2c7_0_24">
            <a:extLst>
              <a:ext uri="{FF2B5EF4-FFF2-40B4-BE49-F238E27FC236}">
                <a16:creationId xmlns:a16="http://schemas.microsoft.com/office/drawing/2014/main" id="{0B39CA8F-A72D-834A-A5E1-59B5FE8FE470}"/>
              </a:ext>
            </a:extLst>
          </p:cNvPr>
          <p:cNvSpPr txBox="1"/>
          <p:nvPr/>
        </p:nvSpPr>
        <p:spPr>
          <a:xfrm>
            <a:off x="2661671" y="5993697"/>
            <a:ext cx="6868657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오늘 배운 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태그들을 활용하여 다음 화면을 완성해보세요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CF35B-DAB5-8E4F-BAE7-93C405C9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33368" y="1312520"/>
            <a:ext cx="7525262" cy="42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335665" y="515163"/>
            <a:ext cx="319461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en-US" sz="2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표준이란</a:t>
            </a:r>
            <a:endParaRPr sz="2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35663" y="1477791"/>
            <a:ext cx="11725157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📌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웹사이트를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이용하는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접근하여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이용할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있는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것에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배려가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잘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되어있는지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확인하는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🤷🏻‍♀️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표준은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필요할까</a:t>
            </a:r>
            <a:r>
              <a:rPr 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사용자는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장소나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브라우저와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상관없이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사이트를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볼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있고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개발자와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디자이너들은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시간을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절약할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있어요</a:t>
            </a: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Google Shape;102;p2" descr="그리기, 표지판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464" y="3429000"/>
            <a:ext cx="2614594" cy="2614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5521123" y="3946603"/>
            <a:ext cx="630820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 브라우저에서 똑같이 준수해야 할 표준인 </a:t>
            </a:r>
            <a:r>
              <a:rPr lang="en-US"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(2014년부터 HTML이라고 사용)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 rot="10800000">
            <a:off x="4444678" y="4137608"/>
            <a:ext cx="1105835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2c42bc2c7_0_5"/>
          <p:cNvSpPr txBox="1"/>
          <p:nvPr/>
        </p:nvSpPr>
        <p:spPr>
          <a:xfrm>
            <a:off x="335665" y="515163"/>
            <a:ext cx="319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접근성이란</a:t>
            </a:r>
            <a:r>
              <a:rPr lang="en-US" altLang="ko-KR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g82c42bc2c7_0_5"/>
          <p:cNvSpPr txBox="1"/>
          <p:nvPr/>
        </p:nvSpPr>
        <p:spPr>
          <a:xfrm>
            <a:off x="335675" y="1477800"/>
            <a:ext cx="11320200" cy="29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📌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</a:t>
            </a:r>
            <a:r>
              <a:rPr lang="en-US" sz="22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:</a:t>
            </a:r>
            <a:endParaRPr sz="1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고령자,장애인등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디지털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불평등을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해소시키기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지켜야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약속들을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정리한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것입니다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표준성은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웹접근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지키기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위해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나온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것으로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접근성이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표준성보다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포괄적인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범위에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위치해있습니다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	</a:t>
            </a: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🤷🏻‍♀️ </a:t>
            </a:r>
            <a:r>
              <a:rPr lang="en-US" sz="2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접근성은</a:t>
            </a:r>
            <a:r>
              <a:rPr lang="en-US" sz="2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왜</a:t>
            </a:r>
            <a:r>
              <a:rPr lang="en-US" sz="2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2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필요할까</a:t>
            </a:r>
            <a:r>
              <a:rPr lang="en-US" sz="22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2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FFFFFF"/>
                </a:solidFill>
              </a:rPr>
              <a:t>「</a:t>
            </a:r>
            <a:r>
              <a:rPr lang="en-US" sz="1900" dirty="0" err="1">
                <a:solidFill>
                  <a:srgbClr val="FFFFFF"/>
                </a:solidFill>
              </a:rPr>
              <a:t>장애인차별금지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및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권리구제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등에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관한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법률」에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따른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법률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사항을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지킬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수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있으며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r>
              <a:rPr lang="en-US" sz="1900" dirty="0" err="1">
                <a:solidFill>
                  <a:srgbClr val="FFFFFF"/>
                </a:solidFill>
              </a:rPr>
              <a:t>장애인,고령자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분들에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대한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디지털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격차를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해소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시킬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있습니다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또한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부하를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줄이며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감소에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이점을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줄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있습니다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1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82c42bc2c7_0_5"/>
          <p:cNvSpPr txBox="1"/>
          <p:nvPr/>
        </p:nvSpPr>
        <p:spPr>
          <a:xfrm>
            <a:off x="488950" y="4684375"/>
            <a:ext cx="10914300" cy="14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ex ) (title 태그, alt 태그 ) 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title 태그 : 이미지 의미 파악, alt 태그  : 시각장애인이 이용하는 보조기기에서 인식하는 텍스트, 일반기기에서는 인식되지 않아요~!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g82c42bc2c7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565" y="5388800"/>
            <a:ext cx="4940818" cy="1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c42bc2c7_0_24"/>
          <p:cNvSpPr txBox="1"/>
          <p:nvPr/>
        </p:nvSpPr>
        <p:spPr>
          <a:xfrm>
            <a:off x="335665" y="515163"/>
            <a:ext cx="319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sz="2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2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접근성이란</a:t>
            </a:r>
            <a:r>
              <a:rPr lang="en-US" altLang="ko-KR" sz="2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2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82c42bc2c7_0_24"/>
          <p:cNvSpPr txBox="1"/>
          <p:nvPr/>
        </p:nvSpPr>
        <p:spPr>
          <a:xfrm>
            <a:off x="335663" y="1477791"/>
            <a:ext cx="117252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접근성은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웹접근성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평가도구를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검사가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가능합니다</a:t>
            </a:r>
            <a:r>
              <a:rPr lang="en-US" sz="19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9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u="sng" dirty="0">
                <a:solidFill>
                  <a:schemeClr val="hlink"/>
                </a:solidFill>
                <a:hlinkClick r:id="rId3"/>
              </a:rPr>
              <a:t>https://www.wah.or.kr:444/Participation/online-wah.asp</a:t>
            </a:r>
            <a:endParaRPr lang="en-US" sz="1900" u="sng" dirty="0">
              <a:solidFill>
                <a:srgbClr val="FFFFFF"/>
              </a:solidFill>
              <a:latin typeface="Malgun Gothic"/>
              <a:ea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900" u="sng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주요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검사항목은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다음과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같습니다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(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참고만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900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하세욤</a:t>
            </a:r>
            <a:r>
              <a:rPr lang="en-US" sz="19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9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" name="Google Shape;119;g82c42bc2c7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50" y="2915241"/>
            <a:ext cx="1940428" cy="3474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82c42bc2c7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4950" y="2915250"/>
            <a:ext cx="2186825" cy="34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82c42bc2c7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7250" y="2915250"/>
            <a:ext cx="2305050" cy="34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c42bc2c7_0_24">
            <a:hlinkClick r:id="rId3"/>
          </p:cNvPr>
          <p:cNvSpPr txBox="1"/>
          <p:nvPr/>
        </p:nvSpPr>
        <p:spPr>
          <a:xfrm>
            <a:off x="555120" y="1709979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5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📍 텍스트 블록 레벨 태그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17;g82c42bc2c7_0_24">
            <a:hlinkClick r:id="rId4"/>
            <a:extLst>
              <a:ext uri="{FF2B5EF4-FFF2-40B4-BE49-F238E27FC236}">
                <a16:creationId xmlns:a16="http://schemas.microsoft.com/office/drawing/2014/main" id="{991F8E67-BA92-3A43-8BA0-AA29259B7BB4}"/>
              </a:ext>
            </a:extLst>
          </p:cNvPr>
          <p:cNvSpPr txBox="1"/>
          <p:nvPr/>
        </p:nvSpPr>
        <p:spPr>
          <a:xfrm>
            <a:off x="555120" y="3124251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5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📍 텍스트 인라인 레벨 태그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17;g82c42bc2c7_0_24">
            <a:hlinkClick r:id="rId5"/>
            <a:extLst>
              <a:ext uri="{FF2B5EF4-FFF2-40B4-BE49-F238E27FC236}">
                <a16:creationId xmlns:a16="http://schemas.microsoft.com/office/drawing/2014/main" id="{49565104-1B1F-0340-AD4D-FE00BEAE803D}"/>
              </a:ext>
            </a:extLst>
          </p:cNvPr>
          <p:cNvSpPr txBox="1"/>
          <p:nvPr/>
        </p:nvSpPr>
        <p:spPr>
          <a:xfrm>
            <a:off x="555120" y="453852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25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📍 텍스트 관련 태그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lang="ko-KR" altLang="en-US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태그를 알아보자</a:t>
            </a:r>
            <a:r>
              <a:rPr lang="en-US" altLang="ko-KR" sz="25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1231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c42bc2c7_0_24">
            <a:hlinkClick r:id="rId3"/>
          </p:cNvPr>
          <p:cNvSpPr txBox="1"/>
          <p:nvPr/>
        </p:nvSpPr>
        <p:spPr>
          <a:xfrm>
            <a:off x="555120" y="1709979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 목록을 만드는 태그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17;g82c42bc2c7_0_24">
            <a:hlinkClick r:id="rId4"/>
            <a:extLst>
              <a:ext uri="{FF2B5EF4-FFF2-40B4-BE49-F238E27FC236}">
                <a16:creationId xmlns:a16="http://schemas.microsoft.com/office/drawing/2014/main" id="{991F8E67-BA92-3A43-8BA0-AA29259B7BB4}"/>
              </a:ext>
            </a:extLst>
          </p:cNvPr>
          <p:cNvSpPr txBox="1"/>
          <p:nvPr/>
        </p:nvSpPr>
        <p:spPr>
          <a:xfrm>
            <a:off x="555120" y="3124251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📍테이블 만드는 태그 </a:t>
            </a:r>
            <a:r>
              <a:rPr lang="en-US" altLang="ko-KR" sz="25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태그를 알아보자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7;g82c42bc2c7_0_24">
            <a:hlinkClick r:id="rId5"/>
            <a:extLst>
              <a:ext uri="{FF2B5EF4-FFF2-40B4-BE49-F238E27FC236}">
                <a16:creationId xmlns:a16="http://schemas.microsoft.com/office/drawing/2014/main" id="{E00E50B7-0313-3F45-9E74-EA28142D4BAE}"/>
              </a:ext>
            </a:extLst>
          </p:cNvPr>
          <p:cNvSpPr txBox="1"/>
          <p:nvPr/>
        </p:nvSpPr>
        <p:spPr>
          <a:xfrm>
            <a:off x="555120" y="453852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📍테이블 만드는 태그 </a:t>
            </a:r>
            <a:r>
              <a:rPr lang="en-US" altLang="ko-KR" sz="25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5060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c42bc2c7_0_24">
            <a:hlinkClick r:id="rId3"/>
          </p:cNvPr>
          <p:cNvSpPr txBox="1"/>
          <p:nvPr/>
        </p:nvSpPr>
        <p:spPr>
          <a:xfrm>
            <a:off x="532818" y="138814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 이미지 태그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17;g82c42bc2c7_0_24">
            <a:hlinkClick r:id="rId4"/>
            <a:extLst>
              <a:ext uri="{FF2B5EF4-FFF2-40B4-BE49-F238E27FC236}">
                <a16:creationId xmlns:a16="http://schemas.microsoft.com/office/drawing/2014/main" id="{991F8E67-BA92-3A43-8BA0-AA29259B7BB4}"/>
              </a:ext>
            </a:extLst>
          </p:cNvPr>
          <p:cNvSpPr txBox="1"/>
          <p:nvPr/>
        </p:nvSpPr>
        <p:spPr>
          <a:xfrm>
            <a:off x="532818" y="2461845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 링크 태그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태그를 알아보자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17;g82c42bc2c7_0_24">
            <a:hlinkClick r:id="rId5"/>
            <a:extLst>
              <a:ext uri="{FF2B5EF4-FFF2-40B4-BE49-F238E27FC236}">
                <a16:creationId xmlns:a16="http://schemas.microsoft.com/office/drawing/2014/main" id="{AC1A5F77-791C-7945-8E02-205E96402821}"/>
              </a:ext>
            </a:extLst>
          </p:cNvPr>
          <p:cNvSpPr txBox="1"/>
          <p:nvPr/>
        </p:nvSpPr>
        <p:spPr>
          <a:xfrm>
            <a:off x="532818" y="3538620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 폼 태그 </a:t>
            </a:r>
            <a:r>
              <a:rPr kumimoji="0" lang="en-US" altLang="ko-KR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(1)</a:t>
            </a: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7;g82c42bc2c7_0_24">
            <a:hlinkClick r:id="rId6"/>
            <a:extLst>
              <a:ext uri="{FF2B5EF4-FFF2-40B4-BE49-F238E27FC236}">
                <a16:creationId xmlns:a16="http://schemas.microsoft.com/office/drawing/2014/main" id="{13D2574C-5A8A-8F48-A488-FC2E4168A001}"/>
              </a:ext>
            </a:extLst>
          </p:cNvPr>
          <p:cNvSpPr txBox="1"/>
          <p:nvPr/>
        </p:nvSpPr>
        <p:spPr>
          <a:xfrm>
            <a:off x="532818" y="459141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 폼 태그 </a:t>
            </a:r>
            <a:r>
              <a:rPr kumimoji="0" lang="en-US" altLang="ko-KR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(2)</a:t>
            </a: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17;g82c42bc2c7_0_24">
            <a:hlinkClick r:id="rId7"/>
            <a:extLst>
              <a:ext uri="{FF2B5EF4-FFF2-40B4-BE49-F238E27FC236}">
                <a16:creationId xmlns:a16="http://schemas.microsoft.com/office/drawing/2014/main" id="{7BD1A522-AB5B-434E-BD7C-1C2EF7B25A41}"/>
              </a:ext>
            </a:extLst>
          </p:cNvPr>
          <p:cNvSpPr txBox="1"/>
          <p:nvPr/>
        </p:nvSpPr>
        <p:spPr>
          <a:xfrm>
            <a:off x="532818" y="5644206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 폼 태그 </a:t>
            </a:r>
            <a:r>
              <a:rPr kumimoji="0" lang="en-US" altLang="ko-KR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(3)</a:t>
            </a: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1007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2c42bc2c7_0_24">
            <a:hlinkClick r:id="rId3"/>
          </p:cNvPr>
          <p:cNvSpPr txBox="1"/>
          <p:nvPr/>
        </p:nvSpPr>
        <p:spPr>
          <a:xfrm>
            <a:off x="360048" y="2116798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</a:t>
            </a:r>
            <a:r>
              <a:rPr lang="ko-KR" altLang="en-US" sz="2500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레이아웃을 잡아주는 태그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17;g82c42bc2c7_0_24">
            <a:hlinkClick r:id="rId4"/>
            <a:extLst>
              <a:ext uri="{FF2B5EF4-FFF2-40B4-BE49-F238E27FC236}">
                <a16:creationId xmlns:a16="http://schemas.microsoft.com/office/drawing/2014/main" id="{991F8E67-BA92-3A43-8BA0-AA29259B7BB4}"/>
              </a:ext>
            </a:extLst>
          </p:cNvPr>
          <p:cNvSpPr txBox="1"/>
          <p:nvPr/>
        </p:nvSpPr>
        <p:spPr>
          <a:xfrm>
            <a:off x="360048" y="3190500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📍블록 레벨 </a:t>
            </a:r>
            <a:r>
              <a:rPr kumimoji="0" lang="en-US" altLang="ko-KR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vs </a:t>
            </a:r>
            <a:r>
              <a:rPr kumimoji="0" lang="ko-KR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인라인 레벨</a:t>
            </a:r>
            <a:endParaRPr kumimoji="0" sz="2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17;g82c42bc2c7_0_24">
            <a:extLst>
              <a:ext uri="{FF2B5EF4-FFF2-40B4-BE49-F238E27FC236}">
                <a16:creationId xmlns:a16="http://schemas.microsoft.com/office/drawing/2014/main" id="{704E7BC5-EF63-0A44-979C-B79D183A432B}"/>
              </a:ext>
            </a:extLst>
          </p:cNvPr>
          <p:cNvSpPr txBox="1"/>
          <p:nvPr/>
        </p:nvSpPr>
        <p:spPr>
          <a:xfrm>
            <a:off x="360048" y="515163"/>
            <a:ext cx="4400928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HTML</a:t>
            </a:r>
            <a:r>
              <a:rPr kumimoji="0" lang="ko-KR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태그를 알아보자</a:t>
            </a:r>
            <a:r>
              <a:rPr kumimoji="0" lang="en-US" altLang="ko-KR" sz="2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kumimoji="0" sz="2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36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595</Words>
  <Application>Microsoft Office PowerPoint</Application>
  <PresentationFormat>와이드스크린</PresentationFormat>
  <Paragraphs>94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HSLEE</dc:creator>
  <cp:lastModifiedBy>beruinedgg</cp:lastModifiedBy>
  <cp:revision>23</cp:revision>
  <dcterms:created xsi:type="dcterms:W3CDTF">2020-04-01T11:35:45Z</dcterms:created>
  <dcterms:modified xsi:type="dcterms:W3CDTF">2020-04-07T07:49:19Z</dcterms:modified>
</cp:coreProperties>
</file>