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9" r:id="rId5"/>
    <p:sldId id="276" r:id="rId6"/>
    <p:sldId id="275" r:id="rId7"/>
    <p:sldId id="277" r:id="rId8"/>
    <p:sldId id="278" r:id="rId9"/>
    <p:sldId id="280" r:id="rId10"/>
    <p:sldId id="282" r:id="rId11"/>
    <p:sldId id="281" r:id="rId12"/>
    <p:sldId id="283" r:id="rId13"/>
    <p:sldId id="284" r:id="rId14"/>
    <p:sldId id="285" r:id="rId15"/>
    <p:sldId id="286" r:id="rId16"/>
    <p:sldId id="288" r:id="rId17"/>
    <p:sldId id="287" r:id="rId18"/>
    <p:sldId id="257" r:id="rId19"/>
    <p:sldId id="258" r:id="rId20"/>
    <p:sldId id="260" r:id="rId21"/>
    <p:sldId id="259" r:id="rId22"/>
    <p:sldId id="263" r:id="rId23"/>
    <p:sldId id="261" r:id="rId24"/>
    <p:sldId id="262" r:id="rId25"/>
    <p:sldId id="264" r:id="rId26"/>
    <p:sldId id="265" r:id="rId27"/>
    <p:sldId id="266" r:id="rId28"/>
    <p:sldId id="267" r:id="rId29"/>
    <p:sldId id="272" r:id="rId30"/>
    <p:sldId id="268" r:id="rId31"/>
    <p:sldId id="269" r:id="rId32"/>
    <p:sldId id="270" r:id="rId33"/>
    <p:sldId id="27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Data Scientist Test 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Applicant: </a:t>
            </a:r>
            <a:r>
              <a:rPr lang="en-NZ" dirty="0" err="1" smtClean="0"/>
              <a:t>Dhiren</a:t>
            </a:r>
            <a:r>
              <a:rPr lang="en-NZ" dirty="0" smtClean="0"/>
              <a:t> </a:t>
            </a:r>
            <a:r>
              <a:rPr lang="en-NZ" dirty="0" err="1" smtClean="0"/>
              <a:t>Charania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0806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3352800"/>
          </a:xfrm>
        </p:spPr>
        <p:txBody>
          <a:bodyPr/>
          <a:lstStyle/>
          <a:p>
            <a:r>
              <a:rPr lang="en-NZ" dirty="0" smtClean="0"/>
              <a:t>After selecting K =2, we have run the program on K means clustering on dataset. </a:t>
            </a:r>
          </a:p>
          <a:p>
            <a:r>
              <a:rPr lang="en-NZ" dirty="0" smtClean="0"/>
              <a:t>From the 10000 customer, there are 1575 fraud cases. </a:t>
            </a:r>
          </a:p>
          <a:p>
            <a:r>
              <a:rPr lang="en-NZ" dirty="0" smtClean="0"/>
              <a:t>Silhouette score is highest for K=2 (0.68)</a:t>
            </a:r>
          </a:p>
          <a:p>
            <a:r>
              <a:rPr lang="en-NZ" dirty="0" smtClean="0"/>
              <a:t>Description of predicted value</a:t>
            </a:r>
            <a:endParaRPr lang="en-NZ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86200"/>
            <a:ext cx="8686800" cy="15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397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PCA for data transform and </a:t>
            </a:r>
            <a:r>
              <a:rPr lang="en-NZ" dirty="0" err="1" smtClean="0"/>
              <a:t>reploting</a:t>
            </a:r>
            <a:r>
              <a:rPr lang="en-NZ" dirty="0" smtClean="0"/>
              <a:t> the elbow method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 have also tried PCA to reduce the dimension and re-</a:t>
            </a:r>
            <a:r>
              <a:rPr lang="en-NZ" dirty="0" err="1" smtClean="0"/>
              <a:t>ploted</a:t>
            </a:r>
            <a:r>
              <a:rPr lang="en-NZ" dirty="0" smtClean="0"/>
              <a:t> the elbow method</a:t>
            </a:r>
          </a:p>
          <a:p>
            <a:r>
              <a:rPr lang="en-NZ" dirty="0" smtClean="0"/>
              <a:t>The plot show sharp turn at K=2</a:t>
            </a:r>
            <a:endParaRPr lang="en-NZ" dirty="0"/>
          </a:p>
        </p:txBody>
      </p:sp>
      <p:pic>
        <p:nvPicPr>
          <p:cNvPr id="18434" name="Picture 2" descr="C:\Users\Dhiru\Desktop\data science\New folder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723" y="3429000"/>
            <a:ext cx="40862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861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3352800"/>
          </a:xfrm>
        </p:spPr>
        <p:txBody>
          <a:bodyPr>
            <a:normAutofit fontScale="92500" lnSpcReduction="10000"/>
          </a:bodyPr>
          <a:lstStyle/>
          <a:p>
            <a:r>
              <a:rPr lang="en-NZ" dirty="0"/>
              <a:t>After selecting K =2, we have run the program on K means clustering on dataset. </a:t>
            </a:r>
          </a:p>
          <a:p>
            <a:r>
              <a:rPr lang="en-NZ" dirty="0"/>
              <a:t>From the 10000 customer, there are </a:t>
            </a:r>
            <a:r>
              <a:rPr lang="en-NZ" dirty="0" smtClean="0"/>
              <a:t>1594 </a:t>
            </a:r>
            <a:r>
              <a:rPr lang="en-NZ" dirty="0"/>
              <a:t>fraud cases. </a:t>
            </a:r>
          </a:p>
          <a:p>
            <a:r>
              <a:rPr lang="en-NZ" dirty="0"/>
              <a:t>Silhouette score is highest for K=2 (</a:t>
            </a:r>
            <a:r>
              <a:rPr lang="en-NZ" dirty="0" smtClean="0"/>
              <a:t>0.87) and it has improved compared to last one</a:t>
            </a:r>
            <a:endParaRPr lang="en-NZ" dirty="0"/>
          </a:p>
          <a:p>
            <a:r>
              <a:rPr lang="en-NZ" dirty="0"/>
              <a:t>Description of predicted value</a:t>
            </a:r>
          </a:p>
          <a:p>
            <a:endParaRPr lang="en-NZ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0"/>
            <a:ext cx="8705850" cy="1486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3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Scatter plot of fraud and genuine account</a:t>
            </a:r>
            <a:endParaRPr lang="en-NZ" dirty="0"/>
          </a:p>
        </p:txBody>
      </p:sp>
      <p:pic>
        <p:nvPicPr>
          <p:cNvPr id="20482" name="Picture 2" descr="C:\Users\Dhiru\Desktop\data science\New folder\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4707336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62600" y="1828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Here the  blue colour data is fraud cases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93778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Random Forest Classifier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Now I have applied Random Forest Classifier for classification of dataset. </a:t>
            </a:r>
          </a:p>
          <a:p>
            <a:r>
              <a:rPr lang="en-GB" dirty="0" smtClean="0"/>
              <a:t>A </a:t>
            </a:r>
            <a:r>
              <a:rPr lang="en-GB" dirty="0"/>
              <a:t>random forest algorithm does is that it creates multiple decision trees and merges them together to obtain a more stable and accurate prediction. </a:t>
            </a:r>
            <a:endParaRPr lang="en-GB" dirty="0" smtClean="0"/>
          </a:p>
          <a:p>
            <a:r>
              <a:rPr lang="en-GB" dirty="0" smtClean="0"/>
              <a:t>Our dataset is large and </a:t>
            </a:r>
            <a:r>
              <a:rPr lang="en-NZ" dirty="0"/>
              <a:t>unlabelled or </a:t>
            </a:r>
            <a:r>
              <a:rPr lang="en-NZ" dirty="0" smtClean="0"/>
              <a:t>unclassified. From our previous Clustering method, we found that data has roughly (1:5) fraud accounts.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4820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Approach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NZ" dirty="0" smtClean="0"/>
              <a:t>I have split the dataset into train and test data in the ration (0.7:0.3). </a:t>
            </a:r>
          </a:p>
          <a:p>
            <a:r>
              <a:rPr lang="en-NZ" dirty="0" smtClean="0"/>
              <a:t>R-Code:</a:t>
            </a:r>
          </a:p>
          <a:p>
            <a:pPr marL="0" indent="0">
              <a:buNone/>
            </a:pPr>
            <a:r>
              <a:rPr lang="en-GB" dirty="0" err="1" smtClean="0"/>
              <a:t>clf</a:t>
            </a:r>
            <a:r>
              <a:rPr lang="en-GB" dirty="0" smtClean="0"/>
              <a:t>=</a:t>
            </a:r>
            <a:r>
              <a:rPr lang="en-GB" dirty="0" err="1" smtClean="0"/>
              <a:t>RandomForestClassifier</a:t>
            </a:r>
            <a:r>
              <a:rPr lang="en-GB" dirty="0" smtClean="0"/>
              <a:t>(</a:t>
            </a:r>
            <a:r>
              <a:rPr lang="en-GB" dirty="0" err="1" smtClean="0"/>
              <a:t>n_estimators</a:t>
            </a:r>
            <a:r>
              <a:rPr lang="en-GB" dirty="0" smtClean="0"/>
              <a:t>=100</a:t>
            </a:r>
            <a:r>
              <a:rPr lang="en-GB" dirty="0"/>
              <a:t>, </a:t>
            </a:r>
            <a:r>
              <a:rPr lang="en-GB" dirty="0" err="1" smtClean="0"/>
              <a:t>random_state</a:t>
            </a:r>
            <a:r>
              <a:rPr lang="en-GB" dirty="0" smtClean="0"/>
              <a:t>=123,class_weight</a:t>
            </a:r>
            <a:r>
              <a:rPr lang="en-GB" dirty="0"/>
              <a:t>="balanced</a:t>
            </a:r>
            <a:r>
              <a:rPr lang="en-GB" dirty="0" smtClean="0"/>
              <a:t>")</a:t>
            </a:r>
          </a:p>
          <a:p>
            <a:r>
              <a:rPr lang="en-GB" dirty="0" smtClean="0"/>
              <a:t>Results: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Accuracy : 0.519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Mean Absolute error : 0.67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9923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Variable Importance</a:t>
            </a:r>
            <a:endParaRPr lang="en-NZ" dirty="0"/>
          </a:p>
        </p:txBody>
      </p:sp>
      <p:pic>
        <p:nvPicPr>
          <p:cNvPr id="22530" name="Picture 2" descr="C:\Users\Dhiru\Desktop\data science\New folder\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00200"/>
            <a:ext cx="3809524" cy="36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948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One tree plot pulled out with depth= 3</a:t>
            </a:r>
            <a:endParaRPr lang="en-NZ" dirty="0"/>
          </a:p>
        </p:txBody>
      </p:sp>
      <p:pic>
        <p:nvPicPr>
          <p:cNvPr id="21506" name="Picture 2" descr="C:\Users\Dhiru\Desktop\data science\New folder\small_tre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29600" cy="30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469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Part 2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Objective: Time </a:t>
            </a:r>
            <a:r>
              <a:rPr lang="en-NZ" dirty="0"/>
              <a:t>series data analysis </a:t>
            </a:r>
            <a:r>
              <a:rPr lang="en-NZ" dirty="0" smtClean="0"/>
              <a:t>to </a:t>
            </a:r>
            <a:r>
              <a:rPr lang="en-NZ" dirty="0"/>
              <a:t>provide an approach to solving a marketing mixed model.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9010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Dataset</a:t>
            </a:r>
            <a:endParaRPr lang="en-NZ" dirty="0"/>
          </a:p>
        </p:txBody>
      </p:sp>
      <p:pic>
        <p:nvPicPr>
          <p:cNvPr id="1026" name="Picture 2" descr="C:\Users\Dhiru\Desktop\data science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00000" cy="3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998168"/>
              </p:ext>
            </p:extLst>
          </p:nvPr>
        </p:nvGraphicFramePr>
        <p:xfrm>
          <a:off x="609600" y="5029200"/>
          <a:ext cx="2133600" cy="996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</a:tblGrid>
              <a:tr h="630382">
                <a:tc>
                  <a:txBody>
                    <a:bodyPr/>
                    <a:lstStyle/>
                    <a:p>
                      <a:r>
                        <a:rPr lang="en-NZ" dirty="0" smtClean="0"/>
                        <a:t>Rows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Columns</a:t>
                      </a:r>
                      <a:endParaRPr lang="en-NZ" dirty="0"/>
                    </a:p>
                  </a:txBody>
                  <a:tcPr/>
                </a:tc>
              </a:tr>
              <a:tr h="360218">
                <a:tc>
                  <a:txBody>
                    <a:bodyPr/>
                    <a:lstStyle/>
                    <a:p>
                      <a:r>
                        <a:rPr lang="en-NZ" dirty="0" smtClean="0"/>
                        <a:t>35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13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2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Part 1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Objective: Unlabelled </a:t>
            </a:r>
            <a:r>
              <a:rPr lang="en-NZ" dirty="0"/>
              <a:t>or unclassified data using which you are expected to provide an approach to solving a particular problem using a combination of Clustering and Classification. </a:t>
            </a:r>
            <a:endParaRPr lang="en-NZ" dirty="0" smtClean="0"/>
          </a:p>
          <a:p>
            <a:r>
              <a:rPr lang="en-NZ" dirty="0"/>
              <a:t>The data extract comprises of 3 main categories of features:</a:t>
            </a:r>
          </a:p>
          <a:p>
            <a:pPr lvl="1" fontAlgn="base"/>
            <a:r>
              <a:rPr lang="en-NZ" dirty="0"/>
              <a:t>Account Features</a:t>
            </a:r>
          </a:p>
          <a:p>
            <a:pPr lvl="1" fontAlgn="base"/>
            <a:r>
              <a:rPr lang="en-NZ" dirty="0"/>
              <a:t>Personal ID Features</a:t>
            </a:r>
          </a:p>
          <a:p>
            <a:pPr lvl="1" fontAlgn="base"/>
            <a:r>
              <a:rPr lang="en-NZ" dirty="0"/>
              <a:t>Redemption Activity 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4319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Boxplot</a:t>
            </a:r>
            <a:endParaRPr lang="en-NZ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27018"/>
            <a:ext cx="8840364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30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Corrplot</a:t>
            </a:r>
            <a:endParaRPr lang="en-NZ" dirty="0"/>
          </a:p>
        </p:txBody>
      </p:sp>
      <p:pic>
        <p:nvPicPr>
          <p:cNvPr id="2052" name="Picture 4" descr="C:\Users\Dhiru\Desktop\data science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1676400"/>
            <a:ext cx="9011824" cy="467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9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Adstock</a:t>
            </a:r>
            <a:r>
              <a:rPr lang="en-NZ" dirty="0" smtClean="0"/>
              <a:t> Decay rate calculation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b="1" i="1" smtClean="0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NZ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NZ" b="1" i="0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NZ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NZ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NZ" b="1" i="1" smtClean="0">
                          <a:latin typeface="Cambria Math"/>
                        </a:rPr>
                        <m:t>+ </m:t>
                      </m:r>
                      <m:r>
                        <a:rPr lang="en-NZ" b="1" i="1" smtClean="0">
                          <a:latin typeface="Cambria Math"/>
                          <a:ea typeface="Cambria Math"/>
                        </a:rPr>
                        <m:t>𝝀</m:t>
                      </m:r>
                      <m:sSub>
                        <m:sSubPr>
                          <m:ctrlPr>
                            <a:rPr lang="en-NZ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NZ" b="1" i="1" smtClean="0">
                              <a:latin typeface="Cambria Math"/>
                              <a:ea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NZ" b="1" i="1" smtClean="0">
                              <a:latin typeface="Cambria Math"/>
                              <a:ea typeface="Cambria Math"/>
                            </a:rPr>
                            <m:t>𝒕</m:t>
                          </m:r>
                          <m:r>
                            <a:rPr lang="en-NZ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NZ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NZ" b="1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NZ" b="1" i="1" smtClean="0">
                          <a:latin typeface="Cambria Math"/>
                          <a:ea typeface="Cambria Math"/>
                        </a:rPr>
                        <m:t>𝒕</m:t>
                      </m:r>
                      <m:r>
                        <a:rPr lang="en-NZ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b="1" i="1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NZ" b="1" i="1" smtClean="0">
                          <a:latin typeface="Cambria Math"/>
                          <a:ea typeface="Cambria Math"/>
                        </a:rPr>
                        <m:t> …</m:t>
                      </m:r>
                      <m:r>
                        <a:rPr lang="en-NZ" b="1" i="1" smtClean="0">
                          <a:latin typeface="Cambria Math"/>
                          <a:ea typeface="Cambria Math"/>
                        </a:rPr>
                        <m:t>𝒏</m:t>
                      </m:r>
                    </m:oMath>
                  </m:oMathPara>
                </a14:m>
                <a:endParaRPr lang="en-NZ" b="1" dirty="0" smtClean="0"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1" i="1" smtClean="0"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NZ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NZ" b="1" i="1" smtClean="0">
                          <a:latin typeface="Cambria Math"/>
                          <a:ea typeface="Cambria Math"/>
                        </a:rPr>
                        <m:t>𝑫𝒆𝒄𝒂𝒚</m:t>
                      </m:r>
                      <m:r>
                        <a:rPr lang="en-NZ" b="1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NZ" b="1" i="1" smtClean="0">
                          <a:latin typeface="Cambria Math"/>
                          <a:ea typeface="Cambria Math"/>
                        </a:rPr>
                        <m:t>𝒓𝒂𝒕𝒆</m:t>
                      </m:r>
                    </m:oMath>
                  </m:oMathPara>
                </a14:m>
                <a:endParaRPr lang="en-NZ" b="1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NZ" b="1" u="sng" dirty="0" smtClean="0"/>
                  <a:t>R-Code:</a:t>
                </a:r>
              </a:p>
              <a:p>
                <a:pPr marL="0" indent="0">
                  <a:buNone/>
                </a:pPr>
                <a:r>
                  <a:rPr lang="en-NZ" dirty="0"/>
                  <a:t> </a:t>
                </a:r>
                <a:r>
                  <a:rPr lang="en-NZ" dirty="0" smtClean="0"/>
                  <a:t>	</a:t>
                </a:r>
                <a:r>
                  <a:rPr lang="en-NZ" dirty="0" err="1" smtClean="0"/>
                  <a:t>rmax</a:t>
                </a:r>
                <a:r>
                  <a:rPr lang="en-NZ" dirty="0" smtClean="0"/>
                  <a:t> </a:t>
                </a:r>
                <a:r>
                  <a:rPr lang="en-NZ" dirty="0"/>
                  <a:t>&lt;- 0</a:t>
                </a:r>
              </a:p>
              <a:p>
                <a:pPr marL="0" indent="0">
                  <a:buNone/>
                </a:pPr>
                <a:r>
                  <a:rPr lang="en-NZ" dirty="0"/>
                  <a:t>	</a:t>
                </a:r>
                <a:r>
                  <a:rPr lang="en-NZ" dirty="0" err="1"/>
                  <a:t>corrmax</a:t>
                </a:r>
                <a:r>
                  <a:rPr lang="en-NZ" dirty="0"/>
                  <a:t> &lt;- -1</a:t>
                </a:r>
              </a:p>
              <a:p>
                <a:pPr marL="0" indent="0">
                  <a:buNone/>
                </a:pPr>
                <a:r>
                  <a:rPr lang="en-NZ" dirty="0"/>
                  <a:t>	rates &lt;- </a:t>
                </a:r>
                <a:r>
                  <a:rPr lang="en-NZ" dirty="0" err="1"/>
                  <a:t>seq</a:t>
                </a:r>
                <a:r>
                  <a:rPr lang="en-NZ" dirty="0"/>
                  <a:t>(0.00, 1.00, by = 0.01)</a:t>
                </a:r>
              </a:p>
              <a:p>
                <a:pPr marL="0" indent="0">
                  <a:buNone/>
                </a:pPr>
                <a:r>
                  <a:rPr lang="en-NZ" dirty="0"/>
                  <a:t>	</a:t>
                </a:r>
                <a:r>
                  <a:rPr lang="en-NZ" dirty="0" err="1"/>
                  <a:t>corrs</a:t>
                </a:r>
                <a:r>
                  <a:rPr lang="en-NZ" dirty="0"/>
                  <a:t> &lt;- vector()</a:t>
                </a:r>
              </a:p>
              <a:p>
                <a:pPr marL="0" indent="0">
                  <a:buNone/>
                </a:pPr>
                <a:r>
                  <a:rPr lang="en-NZ" dirty="0"/>
                  <a:t>	</a:t>
                </a:r>
                <a:r>
                  <a:rPr lang="en-NZ" dirty="0" err="1"/>
                  <a:t>adstock</a:t>
                </a:r>
                <a:r>
                  <a:rPr lang="en-NZ" dirty="0"/>
                  <a:t> &lt;- stats::filter(dataset2[,2], filter=r, method = "recursive")</a:t>
                </a:r>
              </a:p>
              <a:p>
                <a:pPr marL="0" indent="0">
                  <a:buNone/>
                </a:pPr>
                <a:r>
                  <a:rPr lang="en-NZ" dirty="0"/>
                  <a:t> </a:t>
                </a:r>
                <a:r>
                  <a:rPr lang="en-NZ" dirty="0" smtClean="0"/>
                  <a:t>	 </a:t>
                </a:r>
              </a:p>
              <a:p>
                <a:pPr marL="0" indent="0">
                  <a:buNone/>
                </a:pPr>
                <a:r>
                  <a:rPr lang="en-NZ" dirty="0" smtClean="0"/>
                  <a:t>	for(r in rates){</a:t>
                </a:r>
              </a:p>
              <a:p>
                <a:pPr marL="0" indent="0">
                  <a:buNone/>
                </a:pPr>
                <a:r>
                  <a:rPr lang="en-NZ" dirty="0"/>
                  <a:t>		</a:t>
                </a:r>
                <a:r>
                  <a:rPr lang="en-NZ" dirty="0" err="1"/>
                  <a:t>adstock</a:t>
                </a:r>
                <a:r>
                  <a:rPr lang="en-NZ" dirty="0"/>
                  <a:t> &lt;- stats::filter(dataset2[,2], filter=r, method = "recursive")</a:t>
                </a:r>
              </a:p>
              <a:p>
                <a:pPr marL="0" indent="0">
                  <a:buNone/>
                </a:pPr>
                <a:r>
                  <a:rPr lang="en-NZ" dirty="0"/>
                  <a:t>		</a:t>
                </a:r>
                <a:r>
                  <a:rPr lang="en-NZ" dirty="0" err="1"/>
                  <a:t>corr</a:t>
                </a:r>
                <a:r>
                  <a:rPr lang="en-NZ" dirty="0"/>
                  <a:t> &lt;- </a:t>
                </a:r>
                <a:r>
                  <a:rPr lang="en-NZ" dirty="0" err="1"/>
                  <a:t>cor</a:t>
                </a:r>
                <a:r>
                  <a:rPr lang="en-NZ" dirty="0"/>
                  <a:t>(adstock,dataset2[,13])</a:t>
                </a:r>
              </a:p>
              <a:p>
                <a:pPr marL="0" indent="0">
                  <a:buNone/>
                </a:pPr>
                <a:r>
                  <a:rPr lang="en-NZ" dirty="0"/>
                  <a:t>		if(</a:t>
                </a:r>
                <a:r>
                  <a:rPr lang="en-NZ" dirty="0" err="1"/>
                  <a:t>corr</a:t>
                </a:r>
                <a:r>
                  <a:rPr lang="en-NZ" dirty="0"/>
                  <a:t>&gt;</a:t>
                </a:r>
                <a:r>
                  <a:rPr lang="en-NZ" dirty="0" err="1"/>
                  <a:t>corrmax</a:t>
                </a:r>
                <a:r>
                  <a:rPr lang="en-NZ" dirty="0"/>
                  <a:t>){</a:t>
                </a:r>
              </a:p>
              <a:p>
                <a:pPr marL="0" indent="0">
                  <a:buNone/>
                </a:pPr>
                <a:r>
                  <a:rPr lang="en-NZ" dirty="0"/>
                  <a:t>			</a:t>
                </a:r>
                <a:r>
                  <a:rPr lang="en-NZ" dirty="0" err="1"/>
                  <a:t>corrmax</a:t>
                </a:r>
                <a:r>
                  <a:rPr lang="en-NZ" dirty="0"/>
                  <a:t> &lt;- </a:t>
                </a:r>
                <a:r>
                  <a:rPr lang="en-NZ" dirty="0" err="1"/>
                  <a:t>corr</a:t>
                </a:r>
                <a:endParaRPr lang="en-NZ" dirty="0"/>
              </a:p>
              <a:p>
                <a:pPr marL="0" indent="0">
                  <a:buNone/>
                </a:pPr>
                <a:r>
                  <a:rPr lang="en-NZ" dirty="0"/>
                  <a:t>			</a:t>
                </a:r>
                <a:r>
                  <a:rPr lang="en-NZ" dirty="0" err="1"/>
                  <a:t>rmax</a:t>
                </a:r>
                <a:r>
                  <a:rPr lang="en-NZ" dirty="0"/>
                  <a:t> &lt;- r</a:t>
                </a:r>
              </a:p>
              <a:p>
                <a:pPr marL="0" indent="0">
                  <a:buNone/>
                </a:pPr>
                <a:r>
                  <a:rPr lang="en-NZ" dirty="0"/>
                  <a:t>		}</a:t>
                </a:r>
              </a:p>
              <a:p>
                <a:pPr marL="0" indent="0">
                  <a:buNone/>
                </a:pPr>
                <a:r>
                  <a:rPr lang="en-NZ" dirty="0"/>
                  <a:t>		</a:t>
                </a:r>
                <a:r>
                  <a:rPr lang="en-NZ" dirty="0" err="1"/>
                  <a:t>corrs</a:t>
                </a:r>
                <a:r>
                  <a:rPr lang="en-NZ" dirty="0"/>
                  <a:t> &lt;- append(</a:t>
                </a:r>
                <a:r>
                  <a:rPr lang="en-NZ" dirty="0" err="1"/>
                  <a:t>corrs</a:t>
                </a:r>
                <a:r>
                  <a:rPr lang="en-NZ" dirty="0"/>
                  <a:t>, </a:t>
                </a:r>
                <a:r>
                  <a:rPr lang="en-NZ" dirty="0" err="1"/>
                  <a:t>corr</a:t>
                </a:r>
                <a:r>
                  <a:rPr lang="en-NZ" dirty="0"/>
                  <a:t>)</a:t>
                </a:r>
              </a:p>
              <a:p>
                <a:pPr marL="0" indent="0">
                  <a:buNone/>
                </a:pPr>
                <a:r>
                  <a:rPr lang="en-NZ" dirty="0"/>
                  <a:t>	}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" t="-27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89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1) Media </a:t>
            </a:r>
            <a:r>
              <a:rPr lang="en-NZ" dirty="0" err="1" smtClean="0"/>
              <a:t>vs</a:t>
            </a:r>
            <a:r>
              <a:rPr lang="en-NZ" dirty="0" smtClean="0"/>
              <a:t> Decay rates</a:t>
            </a:r>
            <a:endParaRPr lang="en-NZ" dirty="0"/>
          </a:p>
        </p:txBody>
      </p:sp>
      <p:pic>
        <p:nvPicPr>
          <p:cNvPr id="4098" name="Picture 2" descr="C:\Users\Dhiru\Desktop\data science\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3753"/>
            <a:ext cx="82296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80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2) </a:t>
            </a:r>
            <a:r>
              <a:rPr lang="en-NZ" dirty="0"/>
              <a:t>Media </a:t>
            </a:r>
            <a:r>
              <a:rPr lang="en-NZ" dirty="0" err="1"/>
              <a:t>vs</a:t>
            </a:r>
            <a:r>
              <a:rPr lang="en-NZ" dirty="0"/>
              <a:t> Decay rates</a:t>
            </a:r>
          </a:p>
        </p:txBody>
      </p:sp>
      <p:pic>
        <p:nvPicPr>
          <p:cNvPr id="5122" name="Picture 2" descr="C:\Users\Dhiru\Desktop\data science\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8422"/>
            <a:ext cx="8229600" cy="390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32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Decay Rate</a:t>
            </a:r>
            <a:endParaRPr lang="en-NZ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37727"/>
              </p:ext>
            </p:extLst>
          </p:nvPr>
        </p:nvGraphicFramePr>
        <p:xfrm>
          <a:off x="1524000" y="13716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Adstock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Decay Rate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Magazine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0.04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Newspaper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Radio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OOH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TV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Search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Display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Social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06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Adstock</a:t>
            </a:r>
            <a:r>
              <a:rPr lang="en-NZ" dirty="0" smtClean="0"/>
              <a:t> plot</a:t>
            </a:r>
            <a:endParaRPr lang="en-NZ" dirty="0"/>
          </a:p>
        </p:txBody>
      </p:sp>
      <p:pic>
        <p:nvPicPr>
          <p:cNvPr id="6146" name="Picture 2" descr="C:\Users\Dhiru\Desktop\data science\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3272"/>
            <a:ext cx="8229600" cy="401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3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Adstock</a:t>
            </a:r>
            <a:r>
              <a:rPr lang="en-NZ" dirty="0" smtClean="0"/>
              <a:t> plot</a:t>
            </a:r>
            <a:endParaRPr lang="en-NZ" dirty="0"/>
          </a:p>
        </p:txBody>
      </p:sp>
      <p:pic>
        <p:nvPicPr>
          <p:cNvPr id="7170" name="Picture 2" descr="C:\Users\Dhiru\Desktop\data science\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9030"/>
            <a:ext cx="8229600" cy="402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45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Marketing Mix Model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800" b="0" i="1" smtClean="0">
                          <a:latin typeface="Cambria Math"/>
                        </a:rPr>
                        <m:t>𝑆𝑎𝑙𝑒𝑠</m:t>
                      </m:r>
                      <m:r>
                        <a:rPr lang="en-NZ" sz="28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NZ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NZ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NZ" sz="2800" b="0" i="1" smtClean="0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NZ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NZ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NZ" sz="2800" b="0" i="1" smtClean="0">
                          <a:latin typeface="Cambria Math"/>
                        </a:rPr>
                        <m:t>.</m:t>
                      </m:r>
                      <m:r>
                        <a:rPr lang="en-NZ" sz="2800" b="0" i="1" smtClean="0">
                          <a:latin typeface="Cambria Math"/>
                        </a:rPr>
                        <m:t>𝑇𝑟𝑒𝑛𝑑</m:t>
                      </m:r>
                      <m:r>
                        <a:rPr lang="en-NZ" sz="2800" b="0" i="1" smtClean="0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NZ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NZ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NZ" sz="2800" b="0" i="1" smtClean="0">
                          <a:latin typeface="Cambria Math"/>
                        </a:rPr>
                        <m:t>.</m:t>
                      </m:r>
                      <m:r>
                        <a:rPr lang="en-NZ" sz="2800" b="0" i="1" smtClean="0">
                          <a:latin typeface="Cambria Math"/>
                        </a:rPr>
                        <m:t>𝐷𝑖𝑠𝑡𝑟𝑖𝑏𝑢𝑡𝑖𝑜𝑛</m:t>
                      </m:r>
                      <m:r>
                        <a:rPr lang="en-NZ" sz="28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NZ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NZ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NZ" sz="2800" b="0" i="1" smtClean="0">
                              <a:latin typeface="Cambria Math"/>
                            </a:rPr>
                            <m:t>=1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NZ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NZ" sz="28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NZ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NZ" sz="2800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NZ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NZ" sz="2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NZ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NZ" sz="2800" b="0" i="1" smtClean="0">
                                  <a:latin typeface="Cambria Math"/>
                                </a:rPr>
                                <m:t>𝐴𝑑𝑣𝑒𝑟𝑡𝑖𝑠𝑖𝑛𝑔</m:t>
                              </m:r>
                            </m:e>
                            <m:sub>
                              <m:r>
                                <a:rPr lang="en-NZ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NZ" sz="28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NZ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NZ" sz="2800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NZ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NZ" sz="28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NZ" sz="2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85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Summary of Model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238875"/>
            <a:ext cx="8229600" cy="533400"/>
          </a:xfrm>
        </p:spPr>
        <p:txBody>
          <a:bodyPr>
            <a:normAutofit/>
          </a:bodyPr>
          <a:lstStyle/>
          <a:p>
            <a:r>
              <a:rPr lang="en-NZ" sz="1800" dirty="0" smtClean="0"/>
              <a:t>MSE = 388761 by K fold CV @ K =2</a:t>
            </a:r>
            <a:endParaRPr lang="en-NZ" sz="1800" dirty="0"/>
          </a:p>
        </p:txBody>
      </p:sp>
      <p:pic>
        <p:nvPicPr>
          <p:cNvPr id="11266" name="Picture 2" descr="C:\Users\Dhiru\Desktop\data science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9200"/>
            <a:ext cx="5772150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15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types</a:t>
            </a:r>
            <a:endParaRPr lang="en-NZ" dirty="0"/>
          </a:p>
        </p:txBody>
      </p:sp>
      <p:pic>
        <p:nvPicPr>
          <p:cNvPr id="12290" name="Picture 2" descr="C:\Users\Dhiru\Desktop\data science\New folder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447800"/>
            <a:ext cx="393166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Dhiru\Desktop\data science\New folder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371600"/>
            <a:ext cx="3581400" cy="499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42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Model Diagnosis</a:t>
            </a:r>
            <a:endParaRPr lang="en-NZ" dirty="0"/>
          </a:p>
        </p:txBody>
      </p:sp>
      <p:pic>
        <p:nvPicPr>
          <p:cNvPr id="8194" name="Picture 2" descr="C:\Users\Dhiru\Desktop\data science\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0784"/>
            <a:ext cx="8229600" cy="398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8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Sales </a:t>
            </a:r>
            <a:r>
              <a:rPr lang="en-NZ" dirty="0" err="1" smtClean="0"/>
              <a:t>vs</a:t>
            </a:r>
            <a:r>
              <a:rPr lang="en-NZ" dirty="0" smtClean="0"/>
              <a:t> </a:t>
            </a:r>
            <a:r>
              <a:rPr lang="en-NZ" dirty="0" err="1" smtClean="0"/>
              <a:t>Sales_Predicted</a:t>
            </a:r>
            <a:endParaRPr lang="en-NZ" dirty="0"/>
          </a:p>
        </p:txBody>
      </p:sp>
      <p:pic>
        <p:nvPicPr>
          <p:cNvPr id="9218" name="Picture 2" descr="C:\Users\Dhiru\Desktop\data science\1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9490"/>
            <a:ext cx="8229600" cy="402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9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Roas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NZ" dirty="0" smtClean="0"/>
                  <a:t>Roas is Return on Ad Spend</a:t>
                </a:r>
              </a:p>
              <a:p>
                <a:pPr marL="0" indent="0">
                  <a:buNone/>
                </a:pPr>
                <a:endParaRPr lang="en-NZ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𝑅𝑜𝑎𝑠</m:t>
                    </m:r>
                    <m:r>
                      <a:rPr lang="en-NZ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NZ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NZ" b="0" i="1" smtClean="0">
                            <a:latin typeface="Cambria Math"/>
                          </a:rPr>
                          <m:t>𝑆𝑎𝑙𝑒𝑠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NZ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NZ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NZ" b="0" i="1" smtClean="0">
                                <a:latin typeface="Cambria Math"/>
                              </a:rPr>
                              <m:t>𝐴𝑑𝑠𝑝𝑒𝑛𝑑</m:t>
                            </m:r>
                          </m:e>
                        </m:nary>
                      </m:den>
                    </m:f>
                  </m:oMath>
                </a14:m>
                <a:r>
                  <a:rPr lang="en-NZ" dirty="0" smtClean="0"/>
                  <a:t> </a:t>
                </a:r>
                <a:endParaRPr lang="en-NZ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4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Roas</a:t>
            </a:r>
            <a:r>
              <a:rPr lang="en-NZ" dirty="0" smtClean="0"/>
              <a:t> </a:t>
            </a:r>
            <a:r>
              <a:rPr lang="en-NZ" dirty="0" err="1" smtClean="0"/>
              <a:t>vs</a:t>
            </a:r>
            <a:r>
              <a:rPr lang="en-NZ" dirty="0" smtClean="0"/>
              <a:t> </a:t>
            </a:r>
            <a:r>
              <a:rPr lang="en-NZ" dirty="0" err="1" smtClean="0"/>
              <a:t>Roas_predicted</a:t>
            </a:r>
            <a:endParaRPr lang="en-NZ" dirty="0"/>
          </a:p>
        </p:txBody>
      </p:sp>
      <p:pic>
        <p:nvPicPr>
          <p:cNvPr id="10242" name="Picture 2" descr="C:\Users\Dhiru\Desktop\data science\1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29879"/>
            <a:ext cx="2514600" cy="121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Dhiru\Desktop\data science\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7812189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89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describe</a:t>
            </a:r>
            <a:endParaRPr lang="en-NZ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575054"/>
              </p:ext>
            </p:extLst>
          </p:nvPr>
        </p:nvGraphicFramePr>
        <p:xfrm>
          <a:off x="533400" y="1447800"/>
          <a:ext cx="8229599" cy="1420713"/>
        </p:xfrm>
        <a:graphic>
          <a:graphicData uri="http://schemas.openxmlformats.org/drawingml/2006/table">
            <a:tbl>
              <a:tblPr/>
              <a:tblGrid>
                <a:gridCol w="504819"/>
                <a:gridCol w="662575"/>
                <a:gridCol w="812443"/>
                <a:gridCol w="788779"/>
                <a:gridCol w="662575"/>
                <a:gridCol w="609989"/>
                <a:gridCol w="749341"/>
                <a:gridCol w="662575"/>
                <a:gridCol w="1146359"/>
                <a:gridCol w="788779"/>
                <a:gridCol w="841365"/>
              </a:tblGrid>
              <a:tr h="157857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has_gender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has_first_name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has_last_name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has_email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has_dob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customer_age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account_age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account_last_updated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account_status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app_downloads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57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4064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57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0.5478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0.998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0.9959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0.9992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0.4064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22.98080709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245.8166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174.2567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1.0322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57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0.497734803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0.04467885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0.063903039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0.028274369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0.49118547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8.504063729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130.0906927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0.895145373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0.186993734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57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57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25%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57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187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57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57">
                <a:tc>
                  <a:txBody>
                    <a:bodyPr/>
                    <a:lstStyle/>
                    <a:p>
                      <a:pPr algn="l" fontAlgn="b"/>
                      <a:r>
                        <a:rPr lang="en-N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649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187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893" marR="7893" marT="78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215963"/>
              </p:ext>
            </p:extLst>
          </p:nvPr>
        </p:nvGraphicFramePr>
        <p:xfrm>
          <a:off x="533400" y="3276600"/>
          <a:ext cx="8229599" cy="1298361"/>
        </p:xfrm>
        <a:graphic>
          <a:graphicData uri="http://schemas.openxmlformats.org/drawingml/2006/table">
            <a:tbl>
              <a:tblPr/>
              <a:tblGrid>
                <a:gridCol w="451452"/>
                <a:gridCol w="996957"/>
                <a:gridCol w="811203"/>
                <a:gridCol w="1232089"/>
                <a:gridCol w="1121577"/>
                <a:gridCol w="818257"/>
                <a:gridCol w="839419"/>
                <a:gridCol w="865284"/>
                <a:gridCol w="1093361"/>
              </a:tblGrid>
              <a:tr h="168441"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unique_offer_clicked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total_offer_clicks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unique_offer_impressions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total_offer_impressions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avg_redemptions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min_redemptions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max_redemptions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total_offers_redeemed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240"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240"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3.1724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5.8256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7.5165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68.4299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1.003003333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1.0013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1.0057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1.8809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240"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2.059830704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5.290423754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3.490264452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69.59134703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0.046453396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0.036033871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0.079171566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1.187120936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240"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240"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25%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240"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240"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240">
                <a:tc>
                  <a:txBody>
                    <a:bodyPr/>
                    <a:lstStyle/>
                    <a:p>
                      <a:pPr algn="l" fontAlgn="b"/>
                      <a:r>
                        <a:rPr lang="en-NZ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1693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7062" marR="7062" marT="70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35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Boxplot</a:t>
            </a:r>
            <a:endParaRPr lang="en-NZ" dirty="0"/>
          </a:p>
        </p:txBody>
      </p:sp>
      <p:pic>
        <p:nvPicPr>
          <p:cNvPr id="14338" name="Picture 2" descr="C:\Users\Dhiru\Desktop\data science\New folder\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534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3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Corrplot</a:t>
            </a:r>
            <a:r>
              <a:rPr lang="en-NZ" dirty="0" smtClean="0"/>
              <a:t> </a:t>
            </a:r>
            <a:endParaRPr lang="en-NZ" dirty="0"/>
          </a:p>
        </p:txBody>
      </p:sp>
      <p:pic>
        <p:nvPicPr>
          <p:cNvPr id="13314" name="Picture 2" descr="C:\Users\Dhiru\Desktop\data science\New folder\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51052"/>
            <a:ext cx="7772400" cy="567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56388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err="1" smtClean="0"/>
              <a:t>Unique_offer_clicked</a:t>
            </a:r>
            <a:r>
              <a:rPr lang="en-NZ" b="1" dirty="0" smtClean="0"/>
              <a:t> is strongly correlated with </a:t>
            </a:r>
            <a:r>
              <a:rPr lang="en-NZ" b="1" dirty="0" err="1" smtClean="0"/>
              <a:t>total_offer_clicks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276762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K-means clustering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objective of K-means is simple: group similar data points together and discover underlying patterns. To achieve this objective, K-means looks for a fixed number (</a:t>
            </a:r>
            <a:r>
              <a:rPr lang="en-GB" i="1" dirty="0"/>
              <a:t>k</a:t>
            </a:r>
            <a:r>
              <a:rPr lang="en-GB" dirty="0"/>
              <a:t>) of clusters in a dataset.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862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Dropping columns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'</a:t>
            </a:r>
            <a:r>
              <a:rPr lang="en-GB" dirty="0" err="1"/>
              <a:t>consumer_id</a:t>
            </a:r>
            <a:r>
              <a:rPr lang="en-GB" dirty="0" smtClean="0"/>
              <a:t>',</a:t>
            </a:r>
          </a:p>
          <a:p>
            <a:r>
              <a:rPr lang="en-GB" dirty="0" smtClean="0"/>
              <a:t>'</a:t>
            </a:r>
            <a:r>
              <a:rPr lang="en-GB" dirty="0" err="1" smtClean="0"/>
              <a:t>has_gender</a:t>
            </a:r>
            <a:r>
              <a:rPr lang="en-GB" dirty="0" smtClean="0"/>
              <a:t>',</a:t>
            </a:r>
          </a:p>
          <a:p>
            <a:r>
              <a:rPr lang="en-GB" dirty="0" smtClean="0"/>
              <a:t>'</a:t>
            </a:r>
            <a:r>
              <a:rPr lang="en-GB" dirty="0" err="1" smtClean="0"/>
              <a:t>has_first_name</a:t>
            </a:r>
            <a:r>
              <a:rPr lang="en-GB" dirty="0" smtClean="0"/>
              <a:t>',</a:t>
            </a:r>
          </a:p>
          <a:p>
            <a:r>
              <a:rPr lang="en-GB" dirty="0" smtClean="0"/>
              <a:t>'</a:t>
            </a:r>
            <a:r>
              <a:rPr lang="en-GB" dirty="0" err="1" smtClean="0"/>
              <a:t>has_last_name</a:t>
            </a:r>
            <a:r>
              <a:rPr lang="en-GB" dirty="0" smtClean="0"/>
              <a:t>',</a:t>
            </a:r>
          </a:p>
          <a:p>
            <a:r>
              <a:rPr lang="en-GB" dirty="0" smtClean="0"/>
              <a:t>'</a:t>
            </a:r>
            <a:r>
              <a:rPr lang="en-GB" dirty="0" err="1" smtClean="0"/>
              <a:t>has_email</a:t>
            </a:r>
            <a:r>
              <a:rPr lang="en-GB" dirty="0" smtClean="0"/>
              <a:t>',</a:t>
            </a:r>
          </a:p>
          <a:p>
            <a:r>
              <a:rPr lang="en-GB" dirty="0" smtClean="0"/>
              <a:t>'</a:t>
            </a:r>
            <a:r>
              <a:rPr lang="en-GB" dirty="0" err="1" smtClean="0"/>
              <a:t>has_dob</a:t>
            </a:r>
            <a:r>
              <a:rPr lang="en-GB" dirty="0" smtClean="0"/>
              <a:t>',</a:t>
            </a:r>
          </a:p>
          <a:p>
            <a:r>
              <a:rPr lang="en-GB" dirty="0" smtClean="0"/>
              <a:t>'</a:t>
            </a:r>
            <a:r>
              <a:rPr lang="en-GB" dirty="0" err="1" smtClean="0"/>
              <a:t>customer_age</a:t>
            </a:r>
            <a:r>
              <a:rPr lang="en-GB" dirty="0" smtClean="0"/>
              <a:t>',</a:t>
            </a:r>
          </a:p>
          <a:p>
            <a:r>
              <a:rPr lang="en-GB" dirty="0" smtClean="0"/>
              <a:t>'</a:t>
            </a:r>
            <a:r>
              <a:rPr lang="en-GB" dirty="0" err="1" smtClean="0"/>
              <a:t>account_status</a:t>
            </a:r>
            <a:r>
              <a:rPr lang="en-GB" dirty="0" smtClean="0"/>
              <a:t>’, </a:t>
            </a:r>
            <a:endParaRPr lang="en-NZ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14800" y="1600200"/>
            <a:ext cx="449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'gender',</a:t>
            </a:r>
          </a:p>
          <a:p>
            <a:r>
              <a:rPr lang="en-GB" dirty="0" smtClean="0"/>
              <a:t>'</a:t>
            </a:r>
            <a:r>
              <a:rPr lang="en-GB" dirty="0" err="1" smtClean="0"/>
              <a:t>unique_offer_clicked</a:t>
            </a:r>
            <a:r>
              <a:rPr lang="en-GB" dirty="0" smtClean="0"/>
              <a:t>',</a:t>
            </a:r>
          </a:p>
          <a:p>
            <a:r>
              <a:rPr lang="en-GB" dirty="0" smtClean="0"/>
              <a:t>'</a:t>
            </a:r>
            <a:r>
              <a:rPr lang="en-GB" dirty="0" err="1" smtClean="0"/>
              <a:t>unique_offer_impressions</a:t>
            </a:r>
            <a:r>
              <a:rPr lang="en-GB" dirty="0" smtClean="0"/>
              <a:t>',</a:t>
            </a:r>
          </a:p>
          <a:p>
            <a:r>
              <a:rPr lang="en-GB" dirty="0" smtClean="0"/>
              <a:t>'</a:t>
            </a:r>
            <a:r>
              <a:rPr lang="en-GB" dirty="0" err="1" smtClean="0"/>
              <a:t>min_redemptions</a:t>
            </a:r>
            <a:r>
              <a:rPr lang="en-GB" dirty="0" smtClean="0"/>
              <a:t>',</a:t>
            </a:r>
          </a:p>
          <a:p>
            <a:r>
              <a:rPr lang="en-GB" dirty="0" smtClean="0"/>
              <a:t>'</a:t>
            </a:r>
            <a:r>
              <a:rPr lang="en-GB" dirty="0" err="1" smtClean="0"/>
              <a:t>max_redemptions</a:t>
            </a:r>
            <a:r>
              <a:rPr lang="en-GB" dirty="0" smtClean="0"/>
              <a:t>'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9944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Scaling the data and Elbow method plot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lnSpcReduction="10000"/>
          </a:bodyPr>
          <a:lstStyle/>
          <a:p>
            <a:r>
              <a:rPr lang="en-NZ" dirty="0" smtClean="0"/>
              <a:t>Use </a:t>
            </a:r>
            <a:r>
              <a:rPr lang="en-NZ" dirty="0" err="1" smtClean="0"/>
              <a:t>MinMaxScaler</a:t>
            </a:r>
            <a:r>
              <a:rPr lang="en-NZ" dirty="0" smtClean="0"/>
              <a:t>() to scale the data and transform it to array</a:t>
            </a:r>
          </a:p>
          <a:p>
            <a:r>
              <a:rPr lang="en-NZ" dirty="0" smtClean="0"/>
              <a:t>After scaling I have used K = 1 to 10 for generating K number of clusters </a:t>
            </a:r>
            <a:endParaRPr lang="en-NZ" dirty="0"/>
          </a:p>
        </p:txBody>
      </p:sp>
      <p:pic>
        <p:nvPicPr>
          <p:cNvPr id="16386" name="Picture 2" descr="C:\Users\Dhiru\Desktop\data science\New folder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28999"/>
            <a:ext cx="4800600" cy="331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1800" y="48006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As seen K =2 has turned slightly however it is not very strong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4487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758</Words>
  <Application>Microsoft Office PowerPoint</Application>
  <PresentationFormat>On-screen Show (4:3)</PresentationFormat>
  <Paragraphs>301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Data Scientist Test </vt:lpstr>
      <vt:lpstr>Part 1 </vt:lpstr>
      <vt:lpstr>Data types</vt:lpstr>
      <vt:lpstr>Data describe</vt:lpstr>
      <vt:lpstr>Boxplot</vt:lpstr>
      <vt:lpstr>Corrplot </vt:lpstr>
      <vt:lpstr>K-means clustering</vt:lpstr>
      <vt:lpstr>Dropping columns</vt:lpstr>
      <vt:lpstr>Scaling the data and Elbow method plot</vt:lpstr>
      <vt:lpstr>PowerPoint Presentation</vt:lpstr>
      <vt:lpstr>PCA for data transform and reploting the elbow method</vt:lpstr>
      <vt:lpstr>PowerPoint Presentation</vt:lpstr>
      <vt:lpstr>Scatter plot of fraud and genuine account</vt:lpstr>
      <vt:lpstr>Random Forest Classifier</vt:lpstr>
      <vt:lpstr>Approach</vt:lpstr>
      <vt:lpstr>Variable Importance</vt:lpstr>
      <vt:lpstr>One tree plot pulled out with depth= 3</vt:lpstr>
      <vt:lpstr>Part 2 </vt:lpstr>
      <vt:lpstr>Dataset</vt:lpstr>
      <vt:lpstr>Boxplot</vt:lpstr>
      <vt:lpstr>Corrplot</vt:lpstr>
      <vt:lpstr>Adstock Decay rate calculation</vt:lpstr>
      <vt:lpstr>1) Media vs Decay rates</vt:lpstr>
      <vt:lpstr>2) Media vs Decay rates</vt:lpstr>
      <vt:lpstr>Decay Rate</vt:lpstr>
      <vt:lpstr>Adstock plot</vt:lpstr>
      <vt:lpstr>Adstock plot</vt:lpstr>
      <vt:lpstr>Marketing Mix Model</vt:lpstr>
      <vt:lpstr>Summary of Model</vt:lpstr>
      <vt:lpstr>Model Diagnosis</vt:lpstr>
      <vt:lpstr>Sales vs Sales_Predicted</vt:lpstr>
      <vt:lpstr>Roas</vt:lpstr>
      <vt:lpstr>Roas vs Roas_predicted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Scientist Test </dc:title>
  <dc:creator>Dhiru</dc:creator>
  <cp:lastModifiedBy>Dhiru</cp:lastModifiedBy>
  <cp:revision>34</cp:revision>
  <dcterms:created xsi:type="dcterms:W3CDTF">2006-08-16T00:00:00Z</dcterms:created>
  <dcterms:modified xsi:type="dcterms:W3CDTF">2020-08-02T23:12:56Z</dcterms:modified>
</cp:coreProperties>
</file>