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5" r:id="rId4"/>
    <p:sldId id="283" r:id="rId5"/>
    <p:sldId id="284" r:id="rId6"/>
    <p:sldId id="303" r:id="rId7"/>
    <p:sldId id="301" r:id="rId8"/>
    <p:sldId id="286" r:id="rId9"/>
    <p:sldId id="288" r:id="rId10"/>
    <p:sldId id="289" r:id="rId11"/>
    <p:sldId id="285" r:id="rId12"/>
    <p:sldId id="290" r:id="rId13"/>
    <p:sldId id="294" r:id="rId14"/>
    <p:sldId id="297" r:id="rId15"/>
    <p:sldId id="298" r:id="rId16"/>
    <p:sldId id="305" r:id="rId17"/>
    <p:sldId id="306" r:id="rId18"/>
    <p:sldId id="304" r:id="rId19"/>
    <p:sldId id="299" r:id="rId20"/>
    <p:sldId id="300" r:id="rId21"/>
    <p:sldId id="278" r:id="rId22"/>
  </p:sldIdLst>
  <p:sldSz cx="9144000" cy="6858000" type="screen4x3"/>
  <p:notesSz cx="6805613" cy="9939338"/>
  <p:embeddedFontLs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6364" autoAdjust="0"/>
  </p:normalViewPr>
  <p:slideViewPr>
    <p:cSldViewPr snapToGrid="0">
      <p:cViewPr varScale="1">
        <p:scale>
          <a:sx n="75" d="100"/>
          <a:sy n="75" d="100"/>
        </p:scale>
        <p:origin x="773" y="3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4</a:t>
            </a:r>
            <a:r>
              <a:rPr lang="ko-KR" altLang="en-US" dirty="0"/>
              <a:t>조입니다</a:t>
            </a:r>
            <a:r>
              <a:rPr lang="en-US" altLang="ko-KR" dirty="0"/>
              <a:t>. </a:t>
            </a:r>
            <a:r>
              <a:rPr lang="ko-KR" altLang="en-US" dirty="0"/>
              <a:t>저희는 과제 중 </a:t>
            </a:r>
            <a:r>
              <a:rPr lang="en-US" altLang="ko-KR" dirty="0"/>
              <a:t>3</a:t>
            </a:r>
            <a:r>
              <a:rPr lang="ko-KR" altLang="en-US" dirty="0"/>
              <a:t>번째인 채팅프로그램의 코드를 분석하고</a:t>
            </a:r>
            <a:r>
              <a:rPr lang="en-US" altLang="ko-KR" dirty="0"/>
              <a:t>,</a:t>
            </a:r>
            <a:r>
              <a:rPr lang="ko-KR" altLang="en-US" dirty="0"/>
              <a:t> 여기에 실제 지금의 사용자들이 이용하고 있는 수준으로 작동하기 위해서는 어떤 기능을 어떻게 추가할 것인지 고민하였습니다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현재까지의 진행사항을 말씀드리겠습니다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1</a:t>
            </a:r>
            <a:r>
              <a:rPr lang="ko-KR" altLang="en-US" dirty="0"/>
              <a:t>주차에서 프로젝트 주제를 고르기 위해 조원들은 </a:t>
            </a:r>
            <a:r>
              <a:rPr lang="en-US" altLang="ko-KR" dirty="0"/>
              <a:t>1</a:t>
            </a:r>
            <a:r>
              <a:rPr lang="ko-KR" altLang="en-US" dirty="0"/>
              <a:t>주간 각 주제들이 어떻게 확장 될 수 있을지를 조사했습니다</a:t>
            </a:r>
            <a:r>
              <a:rPr lang="en-US" altLang="ko-KR" dirty="0"/>
              <a:t>. 2</a:t>
            </a:r>
            <a:r>
              <a:rPr lang="ko-KR" altLang="en-US" dirty="0"/>
              <a:t>주차에서는 조사해 온 자료를 토대로 프로젝트의 주제를 선정하였습니다</a:t>
            </a:r>
            <a:r>
              <a:rPr lang="en-US" altLang="ko-KR" dirty="0"/>
              <a:t>. </a:t>
            </a:r>
            <a:r>
              <a:rPr lang="ko-KR" altLang="en-US" dirty="0"/>
              <a:t>그리고 구현하고자 하는 프로그램을 위해 다른</a:t>
            </a:r>
            <a:r>
              <a:rPr lang="en-US" altLang="ko-KR" dirty="0"/>
              <a:t> </a:t>
            </a:r>
            <a:r>
              <a:rPr lang="ko-KR" altLang="en-US" dirty="0"/>
              <a:t>프로그래밍 언어와 그에 따른 </a:t>
            </a:r>
            <a:r>
              <a:rPr lang="en-US" altLang="ko-KR" dirty="0"/>
              <a:t>GUI </a:t>
            </a:r>
            <a:r>
              <a:rPr lang="ko-KR" altLang="en-US" dirty="0"/>
              <a:t>방식을 선정하기 위해 추가적으로 조사를 실시하였습니다</a:t>
            </a:r>
            <a:r>
              <a:rPr lang="en-US" altLang="ko-KR" dirty="0"/>
              <a:t>. 3</a:t>
            </a:r>
            <a:r>
              <a:rPr lang="ko-KR" altLang="en-US" dirty="0"/>
              <a:t>주차에는 </a:t>
            </a:r>
            <a:r>
              <a:rPr lang="en-US" altLang="ko-KR" dirty="0"/>
              <a:t>GUI </a:t>
            </a:r>
            <a:r>
              <a:rPr lang="ko-KR" altLang="en-US" dirty="0"/>
              <a:t>프로그래밍 학습하고 실제 구현할 채팅프로그램에 들어갈 기능에 대해서 논의하였고</a:t>
            </a:r>
            <a:r>
              <a:rPr lang="en-US" altLang="ko-KR" dirty="0"/>
              <a:t>, 4</a:t>
            </a:r>
            <a:r>
              <a:rPr lang="ko-KR" altLang="en-US" dirty="0"/>
              <a:t>주차에는 학습한 내용을 토대로 본격적으로 </a:t>
            </a:r>
            <a:r>
              <a:rPr lang="en-US" altLang="ko-KR" dirty="0"/>
              <a:t>GUI</a:t>
            </a:r>
            <a:r>
              <a:rPr lang="ko-KR" altLang="en-US" dirty="0"/>
              <a:t>프로그래밍을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1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기능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회원가입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로그아웃</a:t>
            </a:r>
          </a:p>
          <a:p>
            <a:pPr fontAlgn="base" latinLnBrk="1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 저장</a:t>
            </a:r>
          </a:p>
          <a:p>
            <a:pPr fontAlgn="base" latinLnBrk="1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채팅방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목록 </a:t>
            </a:r>
          </a:p>
          <a:p>
            <a:pPr fontAlgn="base" latinLnBrk="1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대화방 개설</a:t>
            </a:r>
          </a:p>
          <a:p>
            <a:pPr fontAlgn="base" latinLnBrk="1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유저 목록 확인</a:t>
            </a:r>
          </a:p>
          <a:p>
            <a:pPr fontAlgn="base" latinLnBrk="1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귓속말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 기능</a:t>
            </a:r>
          </a:p>
          <a:p>
            <a:pPr marL="228600" indent="-228600" fontAlgn="base" latinLnBrk="1">
              <a:buAutoNum type="arabicParenBoth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친구 목록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 신청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세부 설정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폰트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 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바꾸기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비밀번호 변경 및 회원탈퇴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닉네임을 이용한 익명 대화방			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나와의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메모장 기능 캘린더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일자별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일정 추가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대전 게임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: ex)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오목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심화 기능</a:t>
            </a:r>
          </a:p>
          <a:p>
            <a:pPr marL="228600" indent="-228600" fontAlgn="base" latinLnBrk="1">
              <a:buAutoNum type="arabicParenBoth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자동응답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 latinLnBrk="1">
              <a:buNone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IOT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기술과의 연계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비속어 필터링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발표할 내용은 실제 저희가 개발할 프로그램에 대한 소개입니다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8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개발할 채팅 프로그램이 가진 기본 기능에 대해서 간단히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채팅 사용자들의 구분을 위해서 이용하기 전 회원가입을 통해 아이디와 비밀번호를 설정합니다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아이디는 중복확인이 가능하며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 비밀번호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이름을 등록하고 확인을 누르면 서버에 아이디가 등록됩니다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회원가입 후에는 로그인이 가능하고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로그아웃할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아이디탭에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최근에 입력되었던 아이디가 저장됩니다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로그인을 하고 나면 채팅 대기실을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화면은 크게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구성되어 있으며 시계순서대로 각각 개설된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목록 확인 하는 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접속유저목록 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친구목록창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대기실창을 나타냅니다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접속중인 사용자에게 귓속말을 할 수 있는 기능도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9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2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갖추어 있던 기능에 인터넷에 공개되어 있는 소스를 활용하여 저희가 확장 하고자 하는 기능을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0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채팅방과 익명 채팅방의 차이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나와의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채팅 차이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메모장으로 기능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열기를 통해서 달력 볼 수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일정관리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58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카카오톡에서 카카오게임 운영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이는 추가적으로 앱을 다운 받아서 실행시켜야 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채팅방에 참여한 사람들끼리 간단히 즐길 수 있는 네트워크 게임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오목을 추가시킬 예정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역시 인터넷에 공개되어 있는 오픈 소스를 사용할 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성공할 경우 다른 게임도 추가하면 좋을 것 같다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4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5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발표할 내용은 실제 저희가 개발할 프로그램에 대한 소개입니다</a:t>
            </a:r>
            <a:r>
              <a:rPr lang="en-US" altLang="ko-KR" dirty="0"/>
              <a:t>. 3</a:t>
            </a:r>
            <a:r>
              <a:rPr lang="ko-KR" altLang="en-US" dirty="0"/>
              <a:t>번 프로그램의 개발 챕터에서는 크게 채팅프로그램이 기본적으로 갖추어야 할 기능과 구현된 프로그램에 추가시킬 기능을 구분하여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3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크게 </a:t>
            </a:r>
            <a:r>
              <a:rPr lang="en-US" altLang="ko-KR" dirty="0"/>
              <a:t>1. </a:t>
            </a:r>
            <a:r>
              <a:rPr lang="ko-KR" altLang="en-US" dirty="0"/>
              <a:t>프로젝트의 목적</a:t>
            </a:r>
            <a:r>
              <a:rPr lang="en-US" altLang="ko-KR" dirty="0"/>
              <a:t>, 2.</a:t>
            </a:r>
            <a:r>
              <a:rPr lang="ko-KR" altLang="en-US" dirty="0"/>
              <a:t>프로젝트의 진행</a:t>
            </a:r>
            <a:r>
              <a:rPr lang="en-US" altLang="ko-KR" dirty="0"/>
              <a:t>, 3. </a:t>
            </a:r>
            <a:r>
              <a:rPr lang="ko-KR" altLang="en-US" dirty="0"/>
              <a:t>프로젝트의 개발</a:t>
            </a:r>
            <a:r>
              <a:rPr lang="en-US" altLang="ko-KR" dirty="0"/>
              <a:t>~ </a:t>
            </a:r>
            <a:r>
              <a:rPr lang="ko-KR" altLang="en-US" dirty="0"/>
              <a:t>의 순서로 진행 될 예정입니다</a:t>
            </a:r>
            <a:r>
              <a:rPr lang="en-US" altLang="ko-KR" dirty="0"/>
              <a:t>. </a:t>
            </a:r>
            <a:r>
              <a:rPr lang="ko-KR" altLang="en-US" dirty="0"/>
              <a:t>이 중 조원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Category1</a:t>
            </a:r>
            <a:r>
              <a:rPr lang="ko-KR" altLang="en-US" dirty="0"/>
              <a:t>을</a:t>
            </a:r>
            <a:r>
              <a:rPr lang="en-US" altLang="ko-KR" dirty="0"/>
              <a:t>,</a:t>
            </a:r>
            <a:r>
              <a:rPr lang="ko-KR" altLang="en-US" dirty="0"/>
              <a:t> 조원</a:t>
            </a:r>
            <a:r>
              <a:rPr lang="en-US" altLang="ko-KR" dirty="0"/>
              <a:t> b</a:t>
            </a:r>
            <a:r>
              <a:rPr lang="ko-KR" altLang="en-US" dirty="0"/>
              <a:t>는 </a:t>
            </a:r>
            <a:r>
              <a:rPr lang="en-US" altLang="ko-KR" dirty="0"/>
              <a:t>Cat.2 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조원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cat.3</a:t>
            </a:r>
            <a:r>
              <a:rPr lang="ko-KR" altLang="en-US" dirty="0"/>
              <a:t>을 각각 맡아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02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책은 제임스 서로위키는 자신의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군중의 지혜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재미있는 실험 하나를 소개한다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유리병 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구슬을 가득 채운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등 직감이 높다는 투자 예측 전문가 한 명과 다수 비전문가들이 구슬의 개수를 맞추는 게임을 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비교 결과 재미있게도 비전문가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여러명의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의견을 종합한 예측 결과가 정답에 거의 들어맞았다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우수한 한 명의 전문적 직감보다는 덜 우수한 여러 명의 직감의 조합이 더 우수한 결과를 만든다는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집단지성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이론을 잘 뒷받침 하는 실험이다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집단 지성이란 하버드 교수 윌리엄 모턴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휠러가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개미의 사회적 행동을 관찰하면서 처음 제시한 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 개체들이 서로 협력 혹은 경쟁을 통하여 얻게 되는 결과를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집단 지성의 대표적 사례로는 위키피디아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 지식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우리가 이번 학기 간 학습하고 있는 오픈소스 역시 이용자들이 임의로 수정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편집이 가능하고 토론을 통해 더 나은 결과물을 도출하는 점에서 사례에 포함된다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뉴턴이 말했다고 알려진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사실은 아니지만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거인의 어깨 위에 올라선 난쟁이는 거인 자신보다 더 멀리 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말이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수업을 듣는 모두가 프로젝트를 통해 집단 지성이 이루어 놓은 어깨 위에 잘 올라 설 수 있는 계기가 되기를 바란다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67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1</a:t>
            </a:r>
            <a:r>
              <a:rPr lang="ko-KR" altLang="en-US" dirty="0"/>
              <a:t>번 항목 프로젝트의 목적을 발표하겠습니다</a:t>
            </a:r>
            <a:r>
              <a:rPr lang="en-US" altLang="ko-KR" dirty="0"/>
              <a:t>. 1</a:t>
            </a:r>
            <a:r>
              <a:rPr lang="ko-KR" altLang="en-US" dirty="0"/>
              <a:t>의 항목은 다시 프로젝트 주제 선정 동기와 프로그램의 개발 목적으로 나누어집니다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여러분 혹시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버디버디를 아시나요</a:t>
            </a:r>
            <a:r>
              <a:rPr lang="en-US" altLang="ko-KR" dirty="0"/>
              <a:t>? </a:t>
            </a:r>
            <a:r>
              <a:rPr lang="ko-KR" altLang="en-US" dirty="0"/>
              <a:t>또는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 err="1"/>
              <a:t>타키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지니등을</a:t>
            </a:r>
            <a:r>
              <a:rPr lang="ko-KR" altLang="en-US" dirty="0"/>
              <a:t> 이용해 보셨나요</a:t>
            </a:r>
            <a:r>
              <a:rPr lang="en-US" altLang="ko-KR" dirty="0"/>
              <a:t>? </a:t>
            </a:r>
            <a:r>
              <a:rPr lang="ko-KR" altLang="en-US" dirty="0"/>
              <a:t>이들은 </a:t>
            </a:r>
            <a:r>
              <a:rPr lang="en-US" altLang="ko-KR" dirty="0"/>
              <a:t>2000</a:t>
            </a:r>
            <a:r>
              <a:rPr lang="ko-KR" altLang="en-US" dirty="0"/>
              <a:t>년대 초반 주로 이용되던 메신저 프로그램들로 </a:t>
            </a:r>
            <a:r>
              <a:rPr lang="en-US" altLang="ko-KR" dirty="0"/>
              <a:t>2000</a:t>
            </a:r>
            <a:r>
              <a:rPr lang="ko-KR" altLang="en-US" dirty="0"/>
              <a:t>년대 초반</a:t>
            </a:r>
            <a:r>
              <a:rPr lang="en-US" altLang="ko-KR" dirty="0"/>
              <a:t>,</a:t>
            </a:r>
            <a:r>
              <a:rPr lang="ko-KR" altLang="en-US" dirty="0"/>
              <a:t> 각 가정에 컴퓨터 보급율이 </a:t>
            </a:r>
            <a:r>
              <a:rPr lang="en-US" altLang="ko-KR" dirty="0"/>
              <a:t>70%</a:t>
            </a:r>
            <a:r>
              <a:rPr lang="ko-KR" altLang="en-US" dirty="0"/>
              <a:t>를 넘던 시절</a:t>
            </a:r>
            <a:r>
              <a:rPr lang="en-US" altLang="ko-KR" dirty="0"/>
              <a:t>, </a:t>
            </a:r>
            <a:r>
              <a:rPr lang="ko-KR" altLang="en-US" dirty="0"/>
              <a:t>실시간 채팅으로 인기를 끌던</a:t>
            </a:r>
            <a:r>
              <a:rPr lang="en-US" altLang="ko-KR" dirty="0"/>
              <a:t> PC</a:t>
            </a:r>
            <a:r>
              <a:rPr lang="ko-KR" altLang="en-US" dirty="0"/>
              <a:t> 메신저 프로그램들입니다</a:t>
            </a:r>
            <a:r>
              <a:rPr lang="en-US" altLang="ko-KR" dirty="0"/>
              <a:t>. </a:t>
            </a:r>
            <a:r>
              <a:rPr lang="ko-KR" altLang="en-US" dirty="0"/>
              <a:t>비슷한 시기에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MSN</a:t>
            </a:r>
            <a:r>
              <a:rPr lang="ko-KR" altLang="en-US" dirty="0"/>
              <a:t>메신저</a:t>
            </a:r>
            <a:r>
              <a:rPr lang="en-US" altLang="ko-KR" dirty="0"/>
              <a:t>, </a:t>
            </a:r>
            <a:r>
              <a:rPr lang="ko-KR" altLang="en-US" dirty="0"/>
              <a:t>네이트온 등의 </a:t>
            </a:r>
            <a:r>
              <a:rPr lang="en-US" altLang="ko-KR" dirty="0"/>
              <a:t>PC </a:t>
            </a:r>
            <a:r>
              <a:rPr lang="ko-KR" altLang="en-US" dirty="0"/>
              <a:t>메신저들도 각각 업무</a:t>
            </a:r>
            <a:r>
              <a:rPr lang="en-US" altLang="ko-KR" dirty="0"/>
              <a:t> </a:t>
            </a:r>
            <a:r>
              <a:rPr lang="ko-KR" altLang="en-US" dirty="0"/>
              <a:t>환경 혹은 일상 속 채팅 메신저로 사용되었는데요</a:t>
            </a:r>
            <a:r>
              <a:rPr lang="en-US" altLang="ko-KR" dirty="0"/>
              <a:t>. </a:t>
            </a:r>
            <a:r>
              <a:rPr lang="ko-KR" altLang="en-US" dirty="0"/>
              <a:t>하지만 지금 우리는</a:t>
            </a:r>
            <a:r>
              <a:rPr lang="en-US" altLang="ko-KR" dirty="0"/>
              <a:t>,</a:t>
            </a:r>
            <a:r>
              <a:rPr lang="ko-KR" altLang="en-US" dirty="0"/>
              <a:t> 전혀 다른 메신저 프로그램들을 이용하고 있습니다</a:t>
            </a:r>
            <a:r>
              <a:rPr lang="en-US" altLang="ko-KR" dirty="0"/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0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개인 </a:t>
            </a:r>
            <a:r>
              <a:rPr lang="en-US" altLang="ko-KR" dirty="0"/>
              <a:t>PC</a:t>
            </a:r>
            <a:r>
              <a:rPr lang="ko-KR" altLang="en-US" dirty="0"/>
              <a:t>보급율이 </a:t>
            </a:r>
            <a:r>
              <a:rPr lang="en-US" altLang="ko-KR" dirty="0"/>
              <a:t>70%</a:t>
            </a:r>
            <a:r>
              <a:rPr lang="ko-KR" altLang="en-US" dirty="0"/>
              <a:t>를 넘었던 당시에 </a:t>
            </a:r>
            <a:r>
              <a:rPr lang="en-US" altLang="ko-KR" dirty="0"/>
              <a:t>PC</a:t>
            </a:r>
            <a:r>
              <a:rPr lang="ko-KR" altLang="en-US" dirty="0"/>
              <a:t>메신저 프로그램이 인기를 끌었듯</a:t>
            </a:r>
            <a:r>
              <a:rPr lang="en-US" altLang="ko-KR" dirty="0"/>
              <a:t>, </a:t>
            </a:r>
            <a:r>
              <a:rPr lang="ko-KR" altLang="en-US" dirty="0"/>
              <a:t>우리나라는 </a:t>
            </a:r>
            <a:r>
              <a:rPr lang="en-US" altLang="ko-KR" dirty="0"/>
              <a:t>2015</a:t>
            </a:r>
            <a:r>
              <a:rPr lang="ko-KR" altLang="en-US" dirty="0"/>
              <a:t>년 자료 기준으로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 스마트폰 보급율이 </a:t>
            </a:r>
            <a:r>
              <a:rPr lang="en-US" altLang="ko-KR" dirty="0"/>
              <a:t>90%</a:t>
            </a:r>
            <a:r>
              <a:rPr lang="ko-KR" altLang="en-US" dirty="0"/>
              <a:t>를 넘었습니다</a:t>
            </a:r>
            <a:r>
              <a:rPr lang="en-US" altLang="ko-KR" dirty="0"/>
              <a:t>. </a:t>
            </a:r>
            <a:r>
              <a:rPr lang="ko-KR" altLang="en-US" dirty="0"/>
              <a:t>그리고 주로 이용하는 디지털 기기가 바뀌며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새로운 메신저들이 등장하게 되었는데요</a:t>
            </a:r>
            <a:r>
              <a:rPr lang="en-US" altLang="ko-KR" dirty="0"/>
              <a:t>. </a:t>
            </a:r>
            <a:r>
              <a:rPr lang="ko-KR" altLang="en-US" dirty="0"/>
              <a:t>지금 여러분들께 익숙한 카카오톡</a:t>
            </a:r>
            <a:r>
              <a:rPr lang="en-US" altLang="ko-KR" dirty="0"/>
              <a:t>, </a:t>
            </a:r>
            <a:r>
              <a:rPr lang="ko-KR" altLang="en-US" dirty="0"/>
              <a:t>라인</a:t>
            </a:r>
            <a:r>
              <a:rPr lang="en-US" altLang="ko-KR" dirty="0"/>
              <a:t>, </a:t>
            </a:r>
            <a:r>
              <a:rPr lang="ko-KR" altLang="en-US" dirty="0" err="1"/>
              <a:t>왓츠앱</a:t>
            </a:r>
            <a:r>
              <a:rPr lang="en-US" altLang="ko-KR" dirty="0"/>
              <a:t>, </a:t>
            </a:r>
            <a:r>
              <a:rPr lang="ko-KR" altLang="en-US" dirty="0" err="1"/>
              <a:t>위챗</a:t>
            </a:r>
            <a:r>
              <a:rPr lang="ko-KR" altLang="en-US" dirty="0"/>
              <a:t> 등이 바로 그것들입니다</a:t>
            </a:r>
            <a:r>
              <a:rPr lang="en-US" altLang="ko-KR" dirty="0"/>
              <a:t>. 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실제로 모바일 메신저 프로그램의 이용자 수는 전 세계적으로 증가하는 추세입니다</a:t>
            </a:r>
            <a:r>
              <a:rPr lang="en-US" altLang="ko-KR" dirty="0"/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영국의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포티오리서치는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2,300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만명에 불과하던 모바일 메신저 이용자 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모바일 메신저 이용자가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만명까지 증가했을 것이라고 추정했습니다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프로젝트의 진행에 대해서 말씀드리겠습니다</a:t>
            </a:r>
            <a:r>
              <a:rPr lang="en-US" altLang="ko-KR" dirty="0"/>
              <a:t>. </a:t>
            </a:r>
            <a:r>
              <a:rPr lang="ko-KR" altLang="en-US" dirty="0"/>
              <a:t>이번 카테고리에서는 현재까지 진행사항과 앞으로 진행이 어떻게 될 것인지 설명드릴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5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흥미로운 사실은 우리가 기존에 알고 있던 채팅 프로그램들과는 달리 카카오톡을 비롯한 메신저 상당수가 오픈소스를 활용하여 만들어졌다는 점이다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 소프트웨어는 그동안 지속적인 성장을 해왔음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기업이나 공공기관이 오픈소스 소프트웨어를 활용하는 것은 이제 전 세계적인 추세이다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 통계에 따르면 전 세계 기업의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65%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오픈 소스프로젝트가 기여하고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78%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오픈소스 운영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우리나라 모바일 메신저 중 사용시간 점유율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95%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독보적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위를 점하고 있는 카카오톡의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만들었음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 DB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적극적인 도입과 활용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빠른 데이터 처리와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뿐만 아니라 전세계적으로 보면 모바일 메신저 시장 </a:t>
            </a:r>
            <a:r>
              <a:rPr lang="en-US" altLang="ko-KR" dirty="0"/>
              <a:t>1, 2</a:t>
            </a:r>
            <a:r>
              <a:rPr lang="ko-KR" altLang="en-US" dirty="0"/>
              <a:t>위인 </a:t>
            </a:r>
            <a:r>
              <a:rPr lang="ko-KR" altLang="en-US" dirty="0" err="1"/>
              <a:t>왓츠앱과</a:t>
            </a:r>
            <a:r>
              <a:rPr lang="ko-KR" altLang="en-US" dirty="0"/>
              <a:t> 페이스북 메신저 역시 오픈소스를 활용한 애플리케이션이다</a:t>
            </a:r>
            <a:r>
              <a:rPr lang="en-US" altLang="ko-KR" dirty="0"/>
              <a:t>.</a:t>
            </a:r>
            <a:r>
              <a:rPr lang="ko-KR" altLang="en-US" dirty="0"/>
              <a:t> 이러한 흐름에 따라 </a:t>
            </a:r>
            <a:r>
              <a:rPr lang="en-US" altLang="ko-KR" dirty="0" err="1"/>
              <a:t>Github</a:t>
            </a:r>
            <a:r>
              <a:rPr lang="ko-KR" altLang="en-US" dirty="0"/>
              <a:t>에는 기반 언어도</a:t>
            </a:r>
            <a:r>
              <a:rPr lang="en-US" altLang="ko-KR" dirty="0"/>
              <a:t>, UI</a:t>
            </a:r>
            <a:r>
              <a:rPr lang="ko-KR" altLang="en-US" dirty="0"/>
              <a:t>도 다양한 채팅 프로그램 소스들이 공개되어 있어 사용 가능하다</a:t>
            </a:r>
            <a:r>
              <a:rPr lang="en-US" altLang="ko-KR" dirty="0"/>
              <a:t>. </a:t>
            </a:r>
            <a:r>
              <a:rPr lang="ko-KR" altLang="en-US" dirty="0"/>
              <a:t>그러나 대부분이 </a:t>
            </a:r>
            <a:r>
              <a:rPr lang="en-US" altLang="ko-KR" dirty="0"/>
              <a:t>TCP/IP </a:t>
            </a:r>
            <a:r>
              <a:rPr lang="ko-KR" altLang="en-US" dirty="0"/>
              <a:t>코딩 테스트 수준의 간단한 채팅 프로그램이므로 이를 토대로 보다 다양한 기능을 지닌 메신저를 만들어보고자 해당 주제를 선정하였다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9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최근 시장 전반에 영향을 끼치고 있는 오픈 소스를 적재 적소에 활용하는 능력을 기르는데 그 목적을 둔다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을 통해 공개된 채팅프로그램의 코드를 분석해보며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학기 간 학습했던 소켓 프로그래밍과 </a:t>
            </a:r>
            <a:r>
              <a:rPr lang="en-US" altLang="ko-KR" dirty="0"/>
              <a:t>TCP/IP </a:t>
            </a:r>
            <a:r>
              <a:rPr lang="ko-KR" altLang="en-US" dirty="0"/>
              <a:t>통신방식에 대한 깊은 이해를 도모하고</a:t>
            </a:r>
            <a:r>
              <a:rPr lang="en-US" altLang="ko-KR" dirty="0"/>
              <a:t>,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타 오픈 </a:t>
            </a:r>
            <a:r>
              <a:rPr lang="ko-KR" altLang="en-US" dirty="0" err="1"/>
              <a:t>소스들과의</a:t>
            </a:r>
            <a:r>
              <a:rPr lang="ko-KR" altLang="en-US" dirty="0"/>
              <a:t> 연계 가능성을 모색해 보며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오픈 소스 프로젝트와 라이선스에 대한 올바른 개념을 잡을 수 있을 것으로 보인다</a:t>
            </a:r>
            <a:r>
              <a:rPr lang="en-US" altLang="ko-KR" dirty="0"/>
              <a:t>. </a:t>
            </a:r>
            <a:r>
              <a:rPr lang="ko-KR" altLang="en-US" dirty="0"/>
              <a:t>더 나아가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r>
              <a:rPr lang="ko-KR" altLang="en-US" dirty="0"/>
              <a:t>실제 공개</a:t>
            </a:r>
            <a:r>
              <a:rPr lang="en-US" altLang="ko-KR" dirty="0"/>
              <a:t>SW </a:t>
            </a:r>
            <a:r>
              <a:rPr lang="ko-KR" altLang="en-US" dirty="0"/>
              <a:t>시장에 기여할 수 있는 프로젝트를 완성할 수 있기를 기대해 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9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프로젝트의 진행에 대해서 말씀드리겠습니다</a:t>
            </a:r>
            <a:r>
              <a:rPr lang="en-US" altLang="ko-KR" dirty="0"/>
              <a:t>. </a:t>
            </a:r>
            <a:r>
              <a:rPr lang="ko-KR" altLang="en-US" dirty="0"/>
              <a:t>이번 카테고리에서는 현재까지 진행사항과 앞으로 진행이 어떻게 될 것인지 설명드릴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0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24451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 프로그램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계획서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803" y="4037396"/>
            <a:ext cx="2446972" cy="1979716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5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2013112148 </a:t>
            </a: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윤창근</a:t>
            </a:r>
            <a:endParaRPr lang="en-US" altLang="ko-KR" sz="15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2013112149 </a:t>
            </a: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박지용</a:t>
            </a:r>
            <a:endParaRPr lang="en-US" altLang="ko-KR" sz="15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2013113082 </a:t>
            </a:r>
            <a:r>
              <a:rPr lang="ko-KR" altLang="en-US" sz="15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이해준</a:t>
            </a:r>
            <a:endParaRPr lang="en-US" altLang="ko-KR" sz="15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2012112012 </a:t>
            </a: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허문용</a:t>
            </a:r>
          </a:p>
          <a:p>
            <a:pPr algn="l">
              <a:lnSpc>
                <a:spcPct val="150000"/>
              </a:lnSpc>
            </a:pPr>
            <a:endParaRPr lang="en-US" altLang="ko-KR" sz="15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433379" y="4430338"/>
            <a:ext cx="347922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진행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2.1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현재까지의 진행사항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40346"/>
              </p:ext>
            </p:extLst>
          </p:nvPr>
        </p:nvGraphicFramePr>
        <p:xfrm>
          <a:off x="364803" y="2146876"/>
          <a:ext cx="8406000" cy="37230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8397">
                  <a:extLst>
                    <a:ext uri="{9D8B030D-6E8A-4147-A177-3AD203B41FA5}">
                      <a16:colId xmlns:a16="http://schemas.microsoft.com/office/drawing/2014/main" val="2678743757"/>
                    </a:ext>
                  </a:extLst>
                </a:gridCol>
                <a:gridCol w="7297603">
                  <a:extLst>
                    <a:ext uri="{9D8B030D-6E8A-4147-A177-3AD203B41FA5}">
                      <a16:colId xmlns:a16="http://schemas.microsoft.com/office/drawing/2014/main" val="468968392"/>
                    </a:ext>
                  </a:extLst>
                </a:gridCol>
              </a:tblGrid>
              <a:tr h="474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23206"/>
                  </a:ext>
                </a:extLst>
              </a:tr>
              <a:tr h="649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주제를 고르기 위해 각 주제의 확장 방안에 대해 사전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39438"/>
                  </a:ext>
                </a:extLst>
              </a:tr>
              <a:tr h="649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주제선정 및</a:t>
                      </a:r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GUI</a:t>
                      </a:r>
                      <a:r>
                        <a:rPr lang="ko-KR" alt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툴 정하기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5484"/>
                  </a:ext>
                </a:extLst>
              </a:tr>
              <a:tr h="649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GUI</a:t>
                      </a:r>
                      <a:r>
                        <a:rPr lang="ko-KR" alt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프로그래밍 학습 및 기능 논의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534809"/>
                  </a:ext>
                </a:extLst>
              </a:tr>
              <a:tr h="649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실제로 구현될 화면 구성을 위해 소스코드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18874"/>
                  </a:ext>
                </a:extLst>
              </a:tr>
              <a:tr h="649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제안서 작성 및 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225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96766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진행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2.2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앞으로의 진행방향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412196" y="17835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2215" y="1701695"/>
            <a:ext cx="1467296" cy="117993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spc="-50" dirty="0">
                <a:latin typeface="나눔고딕" pitchFamily="50" charset="-127"/>
                <a:ea typeface="나눔고딕" pitchFamily="50" charset="-127"/>
              </a:rPr>
              <a:t>기본 기능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14881" y="1701695"/>
            <a:ext cx="6530340" cy="117993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로그아웃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		(2)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 저장</a:t>
            </a:r>
          </a:p>
          <a:p>
            <a:pPr marL="266700" lvl="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5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채팅방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목록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			(4)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 대화방 개설</a:t>
            </a:r>
          </a:p>
          <a:p>
            <a:pPr marL="266700" lvl="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(5)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유저 목록 확인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		(6)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귓속말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42215" y="3101653"/>
            <a:ext cx="1467296" cy="170712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spc="-50" dirty="0">
                <a:latin typeface="나눔고딕" pitchFamily="50" charset="-127"/>
                <a:ea typeface="나눔고딕" pitchFamily="50" charset="-127"/>
              </a:rPr>
              <a:t>확장 기능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214881" y="3101653"/>
            <a:ext cx="6530339" cy="170712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친구 목록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1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대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대화 신청完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	(2)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세부 설정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폰트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배경 색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등 바꾸기</a:t>
            </a:r>
          </a:p>
          <a:p>
            <a:pPr marL="266700" lvl="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비밀번호 변경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회원탈퇴完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	(4)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닉네임을 이용한 익명 대화방	</a:t>
            </a:r>
            <a:endParaRPr lang="en-US" altLang="ko-KR" sz="15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66700" lvl="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(5)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나와의 </a:t>
            </a:r>
            <a:r>
              <a:rPr lang="ko-KR" altLang="en-US" sz="15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채팅방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메모장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	(6)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나와의 </a:t>
            </a:r>
            <a:r>
              <a:rPr lang="ko-KR" altLang="en-US" sz="15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채팅방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 캘린더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일자별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일정 추가</a:t>
            </a:r>
            <a:endParaRPr lang="en-US" altLang="ko-KR" sz="15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66700" lvl="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(7) </a:t>
            </a:r>
            <a:r>
              <a:rPr lang="ko-KR" altLang="en-US" sz="15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채팅방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대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네트워크 오목 대전 게임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42215" y="5028805"/>
            <a:ext cx="1467296" cy="15256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spc="-50" dirty="0">
                <a:latin typeface="나눔고딕" pitchFamily="50" charset="-127"/>
                <a:ea typeface="나눔고딕" pitchFamily="50" charset="-127"/>
              </a:rPr>
              <a:t>심화 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14881" y="5028805"/>
            <a:ext cx="6530339" cy="152566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95300" lvl="0" indent="-228600">
              <a:lnSpc>
                <a:spcPct val="150000"/>
              </a:lnSpc>
              <a:buAutoNum type="arabicParenBoth"/>
            </a:pP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비속어 필터링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 비속어를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처리하는 기능</a:t>
            </a:r>
            <a:endParaRPr lang="en-US" altLang="ko-KR" sz="15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66700" lvl="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자동응답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BOT :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접속한 상대방 없이 프로그램과 대화 가능</a:t>
            </a:r>
            <a:endParaRPr lang="en-US" altLang="ko-KR" sz="15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6670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(3) IOT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 연계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명령어를 보내 연결된 스마트기기 컨트롤</a:t>
            </a:r>
          </a:p>
        </p:txBody>
      </p:sp>
    </p:spTree>
    <p:extLst>
      <p:ext uri="{BB962C8B-B14F-4D97-AF65-F5344CB8AC3E}">
        <p14:creationId xmlns:p14="http://schemas.microsoft.com/office/powerpoint/2010/main" val="345570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 flipV="1">
            <a:off x="361472" y="529163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61472" y="31313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61472" y="227782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61472" y="485475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61472" y="268432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 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들어가기에 앞서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목적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  프로젝트의 진행</a:t>
            </a:r>
            <a:endParaRPr lang="en-US" altLang="ko-KR" sz="12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3.1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 기능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3.2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확장 기능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3.3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심화 기능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 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발표를 마치며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endParaRPr lang="en-US" altLang="ko-KR" sz="12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95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3.1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기본 기능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2" y="1433317"/>
            <a:ext cx="3717089" cy="4083563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 rot="14150265">
            <a:off x="2418065" y="4389120"/>
            <a:ext cx="660400" cy="558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75" y="1433316"/>
            <a:ext cx="3254810" cy="5424683"/>
          </a:xfrm>
          <a:prstGeom prst="rect">
            <a:avLst/>
          </a:prstGeom>
        </p:spPr>
      </p:pic>
      <p:sp>
        <p:nvSpPr>
          <p:cNvPr id="25" name="화살표: 오른쪽 24"/>
          <p:cNvSpPr/>
          <p:nvPr/>
        </p:nvSpPr>
        <p:spPr>
          <a:xfrm rot="7550524">
            <a:off x="4195878" y="5896874"/>
            <a:ext cx="606877" cy="5915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/>
          <p:cNvSpPr/>
          <p:nvPr/>
        </p:nvSpPr>
        <p:spPr>
          <a:xfrm rot="13512722">
            <a:off x="2451884" y="3790384"/>
            <a:ext cx="606877" cy="5915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49" y="207379"/>
            <a:ext cx="6846707" cy="66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3.2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확장 기능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(1)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세부 설정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865143"/>
            <a:ext cx="4298637" cy="19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25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2" y="1528968"/>
            <a:ext cx="6202629" cy="4130152"/>
          </a:xfrm>
          <a:prstGeom prst="rect">
            <a:avLst/>
          </a:prstGeom>
        </p:spPr>
      </p:pic>
      <p:sp>
        <p:nvSpPr>
          <p:cNvPr id="4" name="화살표: 왼쪽 3"/>
          <p:cNvSpPr/>
          <p:nvPr/>
        </p:nvSpPr>
        <p:spPr>
          <a:xfrm>
            <a:off x="6263638" y="3525520"/>
            <a:ext cx="873760" cy="32512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 25"/>
          <p:cNvSpPr/>
          <p:nvPr/>
        </p:nvSpPr>
        <p:spPr>
          <a:xfrm>
            <a:off x="6275328" y="4098556"/>
            <a:ext cx="873760" cy="32512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/>
          <p:cNvSpPr/>
          <p:nvPr/>
        </p:nvSpPr>
        <p:spPr>
          <a:xfrm rot="2262326">
            <a:off x="2813779" y="4875216"/>
            <a:ext cx="563367" cy="54275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/>
          <p:cNvSpPr/>
          <p:nvPr/>
        </p:nvSpPr>
        <p:spPr>
          <a:xfrm rot="2262326">
            <a:off x="5438855" y="4831859"/>
            <a:ext cx="563367" cy="54275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40" y="1379017"/>
            <a:ext cx="6801326" cy="47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1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6" grpId="0" animBg="1"/>
      <p:bldP spid="26" grpId="1" animBg="1"/>
      <p:bldP spid="11" grpId="0" animBg="1"/>
      <p:bldP spid="11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3.2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확장 기능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(2)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친구목록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일대일 대화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09" y="195231"/>
            <a:ext cx="6826387" cy="6630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93360" y="3190240"/>
            <a:ext cx="2722880" cy="358648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64" y="195231"/>
            <a:ext cx="3899675" cy="6616449"/>
          </a:xfrm>
          <a:prstGeom prst="rect">
            <a:avLst/>
          </a:prstGeom>
        </p:spPr>
      </p:pic>
      <p:sp>
        <p:nvSpPr>
          <p:cNvPr id="18" name="화살표: 왼쪽 17"/>
          <p:cNvSpPr/>
          <p:nvPr/>
        </p:nvSpPr>
        <p:spPr>
          <a:xfrm rot="2231786">
            <a:off x="4163311" y="1522977"/>
            <a:ext cx="424061" cy="3787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" y="1819432"/>
            <a:ext cx="7238732" cy="27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220257"/>
            <a:ext cx="3813334" cy="561676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04" y="1146905"/>
            <a:ext cx="3686053" cy="5620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286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3.2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확장 기능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(3)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일반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익명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채팅방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0767" y="2270755"/>
            <a:ext cx="4572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V="1">
            <a:off x="5134043" y="2232658"/>
            <a:ext cx="289258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1" y="342937"/>
            <a:ext cx="4582756" cy="64737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10855" y="1361711"/>
            <a:ext cx="2092960" cy="7322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/>
          <p:cNvSpPr/>
          <p:nvPr/>
        </p:nvSpPr>
        <p:spPr>
          <a:xfrm rot="19823026">
            <a:off x="7002314" y="1184583"/>
            <a:ext cx="284480" cy="273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/>
          <p:cNvSpPr/>
          <p:nvPr/>
        </p:nvSpPr>
        <p:spPr>
          <a:xfrm rot="19823026">
            <a:off x="7135171" y="2503913"/>
            <a:ext cx="284480" cy="273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6" grpId="0" animBg="1"/>
      <p:bldP spid="16" grpId="1" animBg="1"/>
      <p:bldP spid="8" grpId="0" animBg="1"/>
      <p:bldP spid="8" grpId="1" animBg="1"/>
      <p:bldP spid="10" grpId="0" animBg="1"/>
      <p:bldP spid="10" grpId="1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1762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3.2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확장 기능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(4)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네트워크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1:1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게임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364804" y="1570503"/>
            <a:ext cx="8406000" cy="499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53" y="1823720"/>
            <a:ext cx="4762500" cy="3048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96" y="1401567"/>
            <a:ext cx="6080214" cy="53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785113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3.3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심화 기능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4803" y="1865143"/>
            <a:ext cx="4298637" cy="198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25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803" y="1865143"/>
            <a:ext cx="1467296" cy="15256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spc="-50" dirty="0">
                <a:latin typeface="나눔고딕" pitchFamily="50" charset="-127"/>
                <a:ea typeface="나눔고딕" pitchFamily="50" charset="-127"/>
              </a:rPr>
              <a:t>심화 기능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63674" y="1898293"/>
            <a:ext cx="6530339" cy="152566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95300" lvl="0" indent="-228600">
              <a:lnSpc>
                <a:spcPct val="150000"/>
              </a:lnSpc>
              <a:buAutoNum type="arabicParenBoth"/>
            </a:pP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비속어 필터링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 비속어를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처리하는 기능</a:t>
            </a:r>
            <a:endParaRPr lang="en-US" altLang="ko-KR" sz="15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66700" lvl="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자동응답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BOT :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접속한 상대방 없이 프로그램과 대화 가능</a:t>
            </a:r>
            <a:endParaRPr lang="en-US" altLang="ko-KR" sz="15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66700">
              <a:lnSpc>
                <a:spcPct val="150000"/>
              </a:lnSpc>
            </a:pP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(3) IOT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 연계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명령어를 보내 연결된 스마트기기 컨트롤</a:t>
            </a:r>
          </a:p>
        </p:txBody>
      </p:sp>
      <p:sp>
        <p:nvSpPr>
          <p:cNvPr id="2" name="화살표: 왼쪽 1"/>
          <p:cNvSpPr/>
          <p:nvPr/>
        </p:nvSpPr>
        <p:spPr>
          <a:xfrm rot="1818618">
            <a:off x="3973723" y="2243654"/>
            <a:ext cx="408053" cy="46496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 14"/>
          <p:cNvSpPr/>
          <p:nvPr/>
        </p:nvSpPr>
        <p:spPr>
          <a:xfrm rot="1818618">
            <a:off x="3920952" y="2625407"/>
            <a:ext cx="408053" cy="46496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64" y="1673763"/>
            <a:ext cx="6066477" cy="49380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4" y="1323134"/>
            <a:ext cx="8242336" cy="5151460"/>
          </a:xfrm>
          <a:prstGeom prst="rect">
            <a:avLst/>
          </a:prstGeom>
        </p:spPr>
      </p:pic>
      <p:sp>
        <p:nvSpPr>
          <p:cNvPr id="17" name="화살표: 왼쪽 16"/>
          <p:cNvSpPr/>
          <p:nvPr/>
        </p:nvSpPr>
        <p:spPr>
          <a:xfrm rot="1818618">
            <a:off x="3910810" y="2929079"/>
            <a:ext cx="408053" cy="46496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3" y="1570503"/>
            <a:ext cx="7620000" cy="2857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3" y="1281052"/>
            <a:ext cx="7620000" cy="50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 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들어가기에 앞서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목적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  프로젝트의 진행</a:t>
            </a:r>
            <a:endParaRPr lang="en-US" altLang="ko-KR" sz="12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12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 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발표를 마치며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endParaRPr lang="en-US" altLang="ko-KR" sz="12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61472" y="227782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61472" y="3129461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61472" y="2703655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61472" y="356502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61472" y="4000586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 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들어가기에 앞서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목적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진행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발표를 마치며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8965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4138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6725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74634" y="40142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발표를 마치며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발표를 마치며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98" y="1433318"/>
            <a:ext cx="3331210" cy="51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8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310168" y="3715669"/>
            <a:ext cx="1460635" cy="728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64474" y="3021230"/>
            <a:ext cx="2483371" cy="851752"/>
            <a:chOff x="364474" y="2224331"/>
            <a:chExt cx="2483371" cy="851752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들어가기에 앞서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0.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지금까지의 채팅프로그램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목적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일정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발표를 마치며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61472" y="4288668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61472" y="472088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들어가기에 앞서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0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지금까지의 채팅프로그램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 / 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513700"/>
            <a:ext cx="2340000" cy="23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03" y="1513700"/>
            <a:ext cx="2340000" cy="31361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87" y="1513749"/>
            <a:ext cx="3276600" cy="27527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49" y="4271779"/>
            <a:ext cx="3122308" cy="23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07" y="2877077"/>
            <a:ext cx="2340000" cy="37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4" y="1423158"/>
            <a:ext cx="4776512" cy="5229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들어가기에 앞서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0.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지금까지의 채팅프로그램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3" name="액자 2"/>
          <p:cNvSpPr/>
          <p:nvPr/>
        </p:nvSpPr>
        <p:spPr>
          <a:xfrm>
            <a:off x="906295" y="2362634"/>
            <a:ext cx="4173705" cy="40088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4" y="1483077"/>
            <a:ext cx="2160000" cy="21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39" y="1483077"/>
            <a:ext cx="2160000" cy="21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12" y="3983698"/>
            <a:ext cx="2265927" cy="21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8" y="3983698"/>
            <a:ext cx="2160000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1296236"/>
            <a:ext cx="6188236" cy="5374924"/>
          </a:xfrm>
          <a:prstGeom prst="rect">
            <a:avLst/>
          </a:prstGeom>
        </p:spPr>
      </p:pic>
      <p:sp>
        <p:nvSpPr>
          <p:cNvPr id="11" name="액자 10"/>
          <p:cNvSpPr/>
          <p:nvPr/>
        </p:nvSpPr>
        <p:spPr>
          <a:xfrm>
            <a:off x="4988560" y="1940560"/>
            <a:ext cx="1584960" cy="82296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폭발: 8pt 13"/>
          <p:cNvSpPr/>
          <p:nvPr/>
        </p:nvSpPr>
        <p:spPr>
          <a:xfrm>
            <a:off x="6563200" y="1483077"/>
            <a:ext cx="2394324" cy="4338320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60964" y="2910784"/>
            <a:ext cx="30796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 평균 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약 </a:t>
            </a:r>
            <a:r>
              <a:rPr lang="en-US" altLang="ko-K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39% </a:t>
            </a:r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8067" y="2009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 / 21</a:t>
            </a:r>
          </a:p>
        </p:txBody>
      </p:sp>
    </p:spTree>
    <p:extLst>
      <p:ext uri="{BB962C8B-B14F-4D97-AF65-F5344CB8AC3E}">
        <p14:creationId xmlns:p14="http://schemas.microsoft.com/office/powerpoint/2010/main" val="26321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4474" y="3564314"/>
            <a:ext cx="2481132" cy="851752"/>
            <a:chOff x="364474" y="2650197"/>
            <a:chExt cx="2481132" cy="851752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 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들어가기에 앞서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	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목적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선정 동기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의의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2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일정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2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 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발표를 마치며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54314" y="482330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8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목적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1.1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프로젝트 선정 동기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5994400" y="1570503"/>
            <a:ext cx="2776403" cy="499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4" y="1329471"/>
            <a:ext cx="7565778" cy="52378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55" y="1249180"/>
            <a:ext cx="7007096" cy="5314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78" y="1235063"/>
            <a:ext cx="5815649" cy="5612777"/>
          </a:xfrm>
          <a:prstGeom prst="rect">
            <a:avLst/>
          </a:prstGeom>
        </p:spPr>
      </p:pic>
      <p:sp>
        <p:nvSpPr>
          <p:cNvPr id="10" name="액자 9"/>
          <p:cNvSpPr/>
          <p:nvPr/>
        </p:nvSpPr>
        <p:spPr>
          <a:xfrm>
            <a:off x="2032000" y="1859280"/>
            <a:ext cx="5008880" cy="6299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752659" y="2463017"/>
            <a:ext cx="5008880" cy="6299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00" y="1260213"/>
            <a:ext cx="6738803" cy="527830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524000" y="2303695"/>
            <a:ext cx="6176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목적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1.2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개발 목적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085055" y="2669908"/>
            <a:ext cx="703070" cy="611555"/>
            <a:chOff x="4692746" y="3958042"/>
            <a:chExt cx="1033266" cy="89877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/>
          <p:cNvSpPr/>
          <p:nvPr/>
        </p:nvSpPr>
        <p:spPr>
          <a:xfrm>
            <a:off x="775996" y="1411686"/>
            <a:ext cx="2967531" cy="296753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50" dirty="0">
                <a:latin typeface="나눔고딕" pitchFamily="50" charset="-127"/>
                <a:ea typeface="나눔고딕" pitchFamily="50" charset="-127"/>
              </a:rPr>
              <a:t>기본</a:t>
            </a:r>
            <a:endParaRPr lang="en-US" altLang="ko-KR" sz="2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spc="-50" dirty="0">
                <a:latin typeface="나눔고딕" pitchFamily="50" charset="-127"/>
                <a:ea typeface="나눔고딕" pitchFamily="50" charset="-127"/>
              </a:rPr>
              <a:t>채팅프로그램</a:t>
            </a:r>
            <a:endParaRPr lang="en-US" altLang="ko-KR" sz="2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spc="-50" dirty="0">
                <a:latin typeface="나눔고딕" pitchFamily="50" charset="-127"/>
                <a:ea typeface="나눔고딕" pitchFamily="50" charset="-127"/>
              </a:rPr>
              <a:t>코드 분석</a:t>
            </a:r>
            <a:r>
              <a:rPr lang="en-US" altLang="ko-KR" sz="2400" b="1" spc="-50" dirty="0">
                <a:latin typeface="나눔고딕" pitchFamily="50" charset="-127"/>
                <a:ea typeface="나눔고딕" pitchFamily="50" charset="-127"/>
              </a:rPr>
              <a:t>`</a:t>
            </a:r>
          </a:p>
        </p:txBody>
      </p:sp>
      <p:sp>
        <p:nvSpPr>
          <p:cNvPr id="19" name="타원 18"/>
          <p:cNvSpPr/>
          <p:nvPr/>
        </p:nvSpPr>
        <p:spPr>
          <a:xfrm>
            <a:off x="5274688" y="1411686"/>
            <a:ext cx="2967531" cy="296753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TCP/IP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통신 방식 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이해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78825" y="3767358"/>
            <a:ext cx="2967531" cy="296753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다른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오픈 소스와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연계 가능성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모색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081177" y="5192708"/>
            <a:ext cx="703070" cy="611555"/>
            <a:chOff x="4692746" y="3958042"/>
            <a:chExt cx="1033266" cy="898771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/>
          <p:cNvSpPr/>
          <p:nvPr/>
        </p:nvSpPr>
        <p:spPr>
          <a:xfrm>
            <a:off x="5265152" y="3767358"/>
            <a:ext cx="2967531" cy="296753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오픈 소스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프로젝트와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라이선스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개념 학습</a:t>
            </a:r>
            <a:endParaRPr lang="en-US" altLang="ko-KR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56434" y="1408112"/>
            <a:ext cx="5252170" cy="525217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최종 목표</a:t>
            </a:r>
            <a:endParaRPr lang="en-US" altLang="ko-KR" sz="4000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40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40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실제 </a:t>
            </a:r>
            <a:endParaRPr lang="en-US" altLang="ko-KR" sz="4000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40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공개 </a:t>
            </a:r>
            <a:r>
              <a:rPr lang="en-US" altLang="ko-KR" sz="40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40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시장에</a:t>
            </a:r>
            <a:endParaRPr lang="en-US" altLang="ko-KR" sz="4000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40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기여할 수 있는</a:t>
            </a:r>
            <a:endParaRPr lang="en-US" altLang="ko-KR" sz="4000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40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 완성</a:t>
            </a:r>
            <a:endParaRPr lang="en-US" altLang="ko-KR" sz="4000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08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9" grpId="0" animBg="1"/>
      <p:bldP spid="21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361472" y="4934956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0.  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들어가기에 앞서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목적</a:t>
            </a:r>
            <a:endParaRPr lang="en-US" altLang="ko-KR" sz="12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2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프로젝트의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2.1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현재까지의 진행사항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2.2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앞으로의 진행방향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프로그램의 개발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 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발표를 마치며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64474" y="270923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0809" y="6611779"/>
            <a:ext cx="106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64474" y="2290756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61472" y="409658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1472" y="4532615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2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4422</TotalTime>
  <Words>1562</Words>
  <Application>Microsoft Office PowerPoint</Application>
  <PresentationFormat>화면 슬라이드 쇼(4:3)</PresentationFormat>
  <Paragraphs>222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나눔바른고딕</vt:lpstr>
      <vt:lpstr>맑은 고딕</vt:lpstr>
      <vt:lpstr>Arial</vt:lpstr>
      <vt:lpstr>Wingdings</vt:lpstr>
      <vt:lpstr>나눔고딕</vt:lpstr>
      <vt:lpstr>Office 테마</vt:lpstr>
      <vt:lpstr>채팅 프로그램  계획서</vt:lpstr>
      <vt:lpstr>목차</vt:lpstr>
      <vt:lpstr>목차</vt:lpstr>
      <vt:lpstr>0 지금까지의 채팅프로그램(1)</vt:lpstr>
      <vt:lpstr>0. 지금까지의 채팅프로그램(2)</vt:lpstr>
      <vt:lpstr>목차</vt:lpstr>
      <vt:lpstr>1.1 프로젝트 선정 동기</vt:lpstr>
      <vt:lpstr>1.2 개발 목적</vt:lpstr>
      <vt:lpstr>목차</vt:lpstr>
      <vt:lpstr>2.1 현재까지의 진행사항</vt:lpstr>
      <vt:lpstr>2.2 앞으로의 진행방향</vt:lpstr>
      <vt:lpstr>목차</vt:lpstr>
      <vt:lpstr>3.1 기본 기능</vt:lpstr>
      <vt:lpstr>3.2 확장 기능 (1) 세부 설정</vt:lpstr>
      <vt:lpstr>3.2 확장 기능 (2) 친구목록, 일대일 대화</vt:lpstr>
      <vt:lpstr>3.2 확장 기능 (3) 일반/익명 채팅방</vt:lpstr>
      <vt:lpstr>3.2 확장 기능 (4) 네트워크 1:1 게임</vt:lpstr>
      <vt:lpstr>3.3 심화 기능</vt:lpstr>
      <vt:lpstr>목차</vt:lpstr>
      <vt:lpstr>4. 발표를 마치며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허문용</cp:lastModifiedBy>
  <cp:revision>207</cp:revision>
  <cp:lastPrinted>2011-08-28T13:13:29Z</cp:lastPrinted>
  <dcterms:created xsi:type="dcterms:W3CDTF">2011-08-24T01:05:33Z</dcterms:created>
  <dcterms:modified xsi:type="dcterms:W3CDTF">2017-05-17T03:55:53Z</dcterms:modified>
</cp:coreProperties>
</file>