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6744-FE4D-E03C-6065-189F64571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F0A93-6AE5-DB1D-A593-7E20BCC43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633CF-56A3-3669-D291-012E83A6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67981-6F0B-C139-8971-C01AAD25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1DB65-A61A-EE09-7579-42C1975A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8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A887C-7774-2E16-7F7D-91522DC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9D331-920A-73F9-B4A3-9C7050548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507EE-BC89-F51D-5E68-C7EE52AE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4A675-B1DB-FE9B-84ED-179B4D9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D7221-BA23-4E93-6549-1D888083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7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190E37-25F7-C08A-477E-85D33D137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2CD22-2A68-D83D-B8D9-B3F27F90E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7FF5C-71AD-8958-C0AD-23B7675F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4AC35-8C9A-BCE4-E0FC-21DB07F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C3162-0E71-E1E9-550F-2D3D4CA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73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F91B-C3DE-053E-078C-5591C544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2F3C4-421C-E017-A8F9-F1A564E6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F4341-154F-0F34-3B2A-AB0C5E2A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3F97E-C8C8-38B5-7CF5-20E06AD5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BA104-5C24-8652-26EE-17E50067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8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97941-3240-DDFE-8BEE-1F146B48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2DAA5-DAEA-B974-CC0D-FDC0E348E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EF790-929F-C9E0-D96A-3E55942C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C504D-C5BC-E64F-4244-1EFAE208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D3D7F-5157-7008-772A-06DDB243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2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32D5B-2367-CBE3-AE3F-9BB89F7B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E4A03-32E8-912E-56E9-5E94AC6D6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137DE-23F9-9DA9-935E-747647A7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2B1382-68F1-E198-9580-B58A05CF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6BB515-557F-81FD-138C-FCB469CD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33CDB6-3A1C-E0FA-A128-01EB57DD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9D2F-78ED-0D6F-BF5D-6941D749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02106-D1D9-35F4-CD81-558CB206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999AC-147E-C6DF-8657-567E27558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BD51D4-20C6-3373-EFAB-47AD19BD8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41C875-94E2-D8DB-4391-1C9E9B5A6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2624B8-E5F7-59F1-07D2-2E5D0F1D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7B6221-8A30-9192-0F29-F4C52571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84A56-249F-F1D8-36B6-09DF4BA5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B237C-1D58-0F8E-0906-D122A398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A95EFE-3D5D-4767-094C-1E4927C8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F042D7-A2BD-DBBD-7406-1783453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50E65-680D-50EC-4170-22D3FC1D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78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C4767D-9108-8BB9-E925-CBC9463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DC0217-DF8B-C564-55EE-C8FF87C0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F939D-40B0-3C5A-5FE5-1097C983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E8E55-23E8-0C68-292E-5FEF6FEC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E71120-0D79-F53A-0374-1CA81B25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57961-1DAB-9797-B885-F12AC5E6F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EE4ED3-2463-F1F7-D220-3E5620AF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2E27A-8EF5-76F8-01BF-2099903C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DC93C-B6D4-607F-8BA5-B9445385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2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D465B-5ADA-7856-7FBD-9FED5A31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7DA6CA-98BA-3D2A-C7C6-72F646513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4493B-536D-C2AB-9F76-EF5081CF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A8CAD-71EE-C338-773A-D151E3A4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4FC64-6D33-B5D0-1617-C72E4169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6DFE7-0B24-05BD-37F6-09C87ED8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BE1C99-1FCF-095B-4821-D3357A06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3854AF-396B-56B4-0AC4-B56D3C98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D2254-AD05-2D17-F3A5-7C36E281C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A57CD-0D6D-4D3A-B720-BBD550184900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4BC69-977D-2CAA-BCC6-F14452E81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EE40C-9837-CD77-22BC-14CB44EE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608AD-2906-4649-9A9E-E318CA4EF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47A0-BB21-00A6-43D2-9316FCB3F0D8}"/>
              </a:ext>
            </a:extLst>
          </p:cNvPr>
          <p:cNvSpPr txBox="1"/>
          <p:nvPr/>
        </p:nvSpPr>
        <p:spPr>
          <a:xfrm>
            <a:off x="4406747" y="649995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입원환자경험평가 설문조사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3FC9-B61C-24D5-F3BA-9C3545A6EF91}"/>
              </a:ext>
            </a:extLst>
          </p:cNvPr>
          <p:cNvSpPr txBox="1"/>
          <p:nvPr/>
        </p:nvSpPr>
        <p:spPr>
          <a:xfrm>
            <a:off x="1041231" y="203812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설문조사 안내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FEA96-3164-BE94-C5F5-89F1ED3B621D}"/>
              </a:ext>
            </a:extLst>
          </p:cNvPr>
          <p:cNvSpPr txBox="1"/>
          <p:nvPr/>
        </p:nvSpPr>
        <p:spPr>
          <a:xfrm>
            <a:off x="1041231" y="2588963"/>
            <a:ext cx="1010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본 조사는 천안의료원 주관으로 환자중심적 의료문화 정착을 위한 기초 자료로 활용됩니다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조사의 주된 내용은 입원 중 직원설명이 이해하기 쉬웠는지</a:t>
            </a:r>
            <a:r>
              <a:rPr lang="en-US" altLang="ko-KR" dirty="0"/>
              <a:t>, </a:t>
            </a:r>
            <a:r>
              <a:rPr lang="ko-KR" altLang="en-US" dirty="0"/>
              <a:t>치료과정에 참여 기화기 </a:t>
            </a:r>
            <a:r>
              <a:rPr lang="ko-KR" altLang="en-US" dirty="0" err="1"/>
              <a:t>있었는지와</a:t>
            </a:r>
            <a:r>
              <a:rPr lang="ko-KR" altLang="en-US" dirty="0"/>
              <a:t> 같은 환자분이 직접 경험한 의료서비스 수준에 대한 확인입니다</a:t>
            </a:r>
            <a:r>
              <a:rPr lang="en-US" altLang="ko-KR" dirty="0"/>
              <a:t>. </a:t>
            </a:r>
            <a:r>
              <a:rPr lang="ko-KR" altLang="en-US" dirty="0"/>
              <a:t>조사는 약 </a:t>
            </a:r>
            <a:r>
              <a:rPr lang="en-US" altLang="ko-KR" dirty="0"/>
              <a:t>5</a:t>
            </a:r>
            <a:r>
              <a:rPr lang="ko-KR" altLang="en-US" dirty="0"/>
              <a:t>분 정도 소요됩니다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A5EAD-B311-F48C-CFDA-873D209B7CDE}"/>
              </a:ext>
            </a:extLst>
          </p:cNvPr>
          <p:cNvSpPr txBox="1"/>
          <p:nvPr/>
        </p:nvSpPr>
        <p:spPr>
          <a:xfrm>
            <a:off x="1041231" y="4038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개인정보보호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D4004-EE01-4620-9858-BB572D4E3EAB}"/>
              </a:ext>
            </a:extLst>
          </p:cNvPr>
          <p:cNvSpPr txBox="1"/>
          <p:nvPr/>
        </p:nvSpPr>
        <p:spPr>
          <a:xfrm>
            <a:off x="1041231" y="4656426"/>
            <a:ext cx="1010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개인정보보호법에 따라 응답 내용은 자료수집 목적으로만 저장 되며</a:t>
            </a:r>
            <a:r>
              <a:rPr lang="en-US" altLang="ko-KR" dirty="0"/>
              <a:t>, </a:t>
            </a:r>
            <a:r>
              <a:rPr lang="ko-KR" altLang="en-US" dirty="0"/>
              <a:t>이에 동의하지 않는 경우 질문에 참여하지 않으실 수 있습니다</a:t>
            </a:r>
            <a:r>
              <a:rPr lang="en-US" altLang="ko-KR" dirty="0"/>
              <a:t>. </a:t>
            </a:r>
            <a:r>
              <a:rPr lang="ko-KR" altLang="en-US" dirty="0"/>
              <a:t>통계법 제 </a:t>
            </a:r>
            <a:r>
              <a:rPr lang="en-US" altLang="ko-KR" dirty="0"/>
              <a:t>33</a:t>
            </a:r>
            <a:r>
              <a:rPr lang="ko-KR" altLang="en-US" dirty="0"/>
              <a:t>조</a:t>
            </a:r>
            <a:r>
              <a:rPr lang="en-US" altLang="ko-KR" dirty="0"/>
              <a:t>, 34</a:t>
            </a:r>
            <a:r>
              <a:rPr lang="ko-KR" altLang="en-US" dirty="0"/>
              <a:t>조에 따라 응답하신 내용과 개인신상 정보는 철저히 비밀이 보장되며</a:t>
            </a:r>
            <a:r>
              <a:rPr lang="en-US" altLang="ko-KR" dirty="0"/>
              <a:t>, </a:t>
            </a:r>
            <a:r>
              <a:rPr lang="ko-KR" altLang="en-US" dirty="0"/>
              <a:t>통계적인 목적으로만 활용됩니다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6A6DC6-B733-6AB0-7E3F-64D38F66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7" y="592348"/>
            <a:ext cx="247684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3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079D8-378F-0DB1-5744-630A0650FFCC}"/>
              </a:ext>
            </a:extLst>
          </p:cNvPr>
          <p:cNvSpPr txBox="1"/>
          <p:nvPr/>
        </p:nvSpPr>
        <p:spPr>
          <a:xfrm>
            <a:off x="947451" y="837282"/>
            <a:ext cx="1081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13) </a:t>
            </a:r>
            <a:r>
              <a:rPr lang="ko-KR" altLang="en-US" dirty="0"/>
              <a:t>귀하가 보기에 병원 부서간</a:t>
            </a:r>
            <a:r>
              <a:rPr lang="en-US" altLang="ko-KR" dirty="0"/>
              <a:t>(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간호사</a:t>
            </a:r>
            <a:r>
              <a:rPr lang="en-US" altLang="ko-KR" dirty="0"/>
              <a:t>, </a:t>
            </a:r>
            <a:r>
              <a:rPr lang="ko-KR" altLang="en-US" dirty="0"/>
              <a:t>검사실</a:t>
            </a:r>
            <a:r>
              <a:rPr lang="en-US" altLang="ko-KR" dirty="0"/>
              <a:t>, </a:t>
            </a:r>
            <a:r>
              <a:rPr lang="ko-KR" altLang="en-US" dirty="0"/>
              <a:t>원무과 등</a:t>
            </a:r>
            <a:r>
              <a:rPr lang="en-US" altLang="ko-KR" dirty="0"/>
              <a:t>) </a:t>
            </a:r>
            <a:r>
              <a:rPr lang="ko-KR" altLang="en-US" dirty="0"/>
              <a:t>의사소통이 원활하게 이루어졌습니까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05D451-963E-C697-A0C9-AE96EE495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79146"/>
              </p:ext>
            </p:extLst>
          </p:nvPr>
        </p:nvGraphicFramePr>
        <p:xfrm>
          <a:off x="1502883" y="1575412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0558B6-F5F8-F6FC-F488-F5AB2EBEEBA6}"/>
              </a:ext>
            </a:extLst>
          </p:cNvPr>
          <p:cNvSpPr txBox="1"/>
          <p:nvPr/>
        </p:nvSpPr>
        <p:spPr>
          <a:xfrm>
            <a:off x="1079653" y="3287235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Ⅳ. </a:t>
            </a:r>
            <a:r>
              <a:rPr lang="ko-KR" altLang="en-US" sz="2000" b="1" dirty="0">
                <a:latin typeface="+mn-ea"/>
              </a:rPr>
              <a:t>정서적 지지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6701A-7798-BC6F-FA4A-CA4CF4D5D7E0}"/>
              </a:ext>
            </a:extLst>
          </p:cNvPr>
          <p:cNvSpPr txBox="1"/>
          <p:nvPr/>
        </p:nvSpPr>
        <p:spPr>
          <a:xfrm>
            <a:off x="1079653" y="4056143"/>
            <a:ext cx="827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14) </a:t>
            </a:r>
            <a:r>
              <a:rPr lang="ko-KR" altLang="en-US" dirty="0"/>
              <a:t>귀하의 질환에 대하여 의료진과 직원들로 부터 위로와 공감을 받았습니까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B127435-771A-5791-BBBE-4000DA694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91524"/>
              </p:ext>
            </p:extLst>
          </p:nvPr>
        </p:nvGraphicFramePr>
        <p:xfrm>
          <a:off x="1658956" y="4684104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3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A10C1E-2EB5-F4ED-A403-2E662F34EF32}"/>
              </a:ext>
            </a:extLst>
          </p:cNvPr>
          <p:cNvSpPr txBox="1"/>
          <p:nvPr/>
        </p:nvSpPr>
        <p:spPr>
          <a:xfrm>
            <a:off x="826265" y="903383"/>
            <a:ext cx="318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Ⅴ. </a:t>
            </a:r>
            <a:r>
              <a:rPr lang="ko-KR" altLang="en-US" sz="2000" b="1" dirty="0">
                <a:latin typeface="+mn-ea"/>
              </a:rPr>
              <a:t>환자 안전과 병원 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59061-D6D3-0B88-1F7A-BBD603B6452E}"/>
              </a:ext>
            </a:extLst>
          </p:cNvPr>
          <p:cNvSpPr txBox="1"/>
          <p:nvPr/>
        </p:nvSpPr>
        <p:spPr>
          <a:xfrm>
            <a:off x="1002535" y="1740665"/>
            <a:ext cx="877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15) </a:t>
            </a:r>
            <a:r>
              <a:rPr lang="ko-KR" altLang="en-US" dirty="0"/>
              <a:t>투약</a:t>
            </a:r>
            <a:r>
              <a:rPr lang="en-US" altLang="ko-KR" dirty="0"/>
              <a:t>, </a:t>
            </a:r>
            <a:r>
              <a:rPr lang="ko-KR" altLang="en-US" dirty="0"/>
              <a:t>검사</a:t>
            </a:r>
            <a:r>
              <a:rPr lang="en-US" altLang="ko-KR" dirty="0"/>
              <a:t>, </a:t>
            </a:r>
            <a:r>
              <a:rPr lang="ko-KR" altLang="en-US" dirty="0"/>
              <a:t>수술 등을 시행할 때 의료진과 직원은 환자 본인확인을 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F5B623-5497-95B9-0060-D8777FEF80FF}"/>
              </a:ext>
            </a:extLst>
          </p:cNvPr>
          <p:cNvGraphicFramePr>
            <a:graphicFrameLocks noGrp="1"/>
          </p:cNvGraphicFramePr>
          <p:nvPr/>
        </p:nvGraphicFramePr>
        <p:xfrm>
          <a:off x="1668136" y="236862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F0AD1D-8016-A06C-7BD6-85B009DF7EA3}"/>
              </a:ext>
            </a:extLst>
          </p:cNvPr>
          <p:cNvSpPr txBox="1"/>
          <p:nvPr/>
        </p:nvSpPr>
        <p:spPr>
          <a:xfrm>
            <a:off x="1088833" y="3970280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r>
              <a:rPr lang="en-US" altLang="ko-KR"/>
              <a:t>) </a:t>
            </a:r>
            <a:r>
              <a:rPr lang="ko-KR" altLang="en-US" dirty="0"/>
              <a:t>병원 환경은 안전하였습니까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D309C8-6864-8D3C-D561-0BA0D78B7C23}"/>
              </a:ext>
            </a:extLst>
          </p:cNvPr>
          <p:cNvGraphicFramePr>
            <a:graphicFrameLocks noGrp="1"/>
          </p:cNvGraphicFramePr>
          <p:nvPr/>
        </p:nvGraphicFramePr>
        <p:xfrm>
          <a:off x="1668136" y="4922704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4F2195-BC49-3E99-6A61-94B1D7265383}"/>
              </a:ext>
            </a:extLst>
          </p:cNvPr>
          <p:cNvSpPr txBox="1"/>
          <p:nvPr/>
        </p:nvSpPr>
        <p:spPr>
          <a:xfrm>
            <a:off x="1668136" y="4339612"/>
            <a:ext cx="854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안전손잡이</a:t>
            </a:r>
            <a:r>
              <a:rPr lang="en-US" altLang="ko-KR" dirty="0"/>
              <a:t>, </a:t>
            </a:r>
            <a:r>
              <a:rPr lang="ko-KR" altLang="en-US" dirty="0"/>
              <a:t>실내등과 야간 등의 밝기 등 낙상위험 방지</a:t>
            </a:r>
            <a:r>
              <a:rPr lang="en-US" altLang="ko-KR" dirty="0"/>
              <a:t>, </a:t>
            </a:r>
            <a:r>
              <a:rPr lang="ko-KR" altLang="en-US" dirty="0"/>
              <a:t>소화기 등 화재예방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70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105E-C303-4538-AB49-8B92E7FEB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908B40-F3FC-D263-62EE-31175B0E5837}"/>
              </a:ext>
            </a:extLst>
          </p:cNvPr>
          <p:cNvSpPr txBox="1"/>
          <p:nvPr/>
        </p:nvSpPr>
        <p:spPr>
          <a:xfrm>
            <a:off x="947451" y="837282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17) </a:t>
            </a:r>
            <a:r>
              <a:rPr lang="ko-KR" altLang="en-US" dirty="0"/>
              <a:t>병실</a:t>
            </a:r>
            <a:r>
              <a:rPr lang="en-US" altLang="ko-KR" dirty="0"/>
              <a:t>, </a:t>
            </a:r>
            <a:r>
              <a:rPr lang="ko-KR" altLang="en-US" dirty="0"/>
              <a:t>복도</a:t>
            </a:r>
            <a:r>
              <a:rPr lang="en-US" altLang="ko-KR" dirty="0"/>
              <a:t>, </a:t>
            </a:r>
            <a:r>
              <a:rPr lang="ko-KR" altLang="en-US" dirty="0"/>
              <a:t>화장실 등 병원 내 시설은 깨끗하였습니까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E75C54B-735C-8739-D1A3-484ADCD3223A}"/>
              </a:ext>
            </a:extLst>
          </p:cNvPr>
          <p:cNvGraphicFramePr>
            <a:graphicFrameLocks noGrp="1"/>
          </p:cNvGraphicFramePr>
          <p:nvPr/>
        </p:nvGraphicFramePr>
        <p:xfrm>
          <a:off x="1502883" y="1575412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7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C1850-5057-4545-0095-93561943A663}"/>
              </a:ext>
            </a:extLst>
          </p:cNvPr>
          <p:cNvSpPr txBox="1"/>
          <p:nvPr/>
        </p:nvSpPr>
        <p:spPr>
          <a:xfrm>
            <a:off x="980502" y="3966072"/>
            <a:ext cx="948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19) </a:t>
            </a:r>
            <a:r>
              <a:rPr lang="ko-KR" altLang="en-US" dirty="0"/>
              <a:t>입원 기간 동안 의료진과 직원에게 궁금한 내용을 말하거나 설명이 부족한 내용을 다시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물어보기 쉬었습니까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5A6413-9562-03C0-6900-F289E9E04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33276"/>
              </p:ext>
            </p:extLst>
          </p:nvPr>
        </p:nvGraphicFramePr>
        <p:xfrm>
          <a:off x="1535933" y="5000874"/>
          <a:ext cx="6902986" cy="1354042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1333040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825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불만이 없었다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49E2B6-D2EC-88DC-11A7-643FA7C490B8}"/>
              </a:ext>
            </a:extLst>
          </p:cNvPr>
          <p:cNvSpPr txBox="1"/>
          <p:nvPr/>
        </p:nvSpPr>
        <p:spPr>
          <a:xfrm>
            <a:off x="727113" y="705080"/>
            <a:ext cx="2143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Ⅵ. </a:t>
            </a:r>
            <a:r>
              <a:rPr lang="ko-KR" altLang="en-US" sz="2000" b="1" dirty="0">
                <a:latin typeface="+mn-ea"/>
              </a:rPr>
              <a:t>환자권리보장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B5F9D-9687-D5DE-5CBC-4B7A60FA3E87}"/>
              </a:ext>
            </a:extLst>
          </p:cNvPr>
          <p:cNvSpPr txBox="1"/>
          <p:nvPr/>
        </p:nvSpPr>
        <p:spPr>
          <a:xfrm>
            <a:off x="903383" y="1542362"/>
            <a:ext cx="1116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18) </a:t>
            </a:r>
            <a:r>
              <a:rPr lang="ko-KR" altLang="en-US" dirty="0"/>
              <a:t>귀하가 입원해 있을 때</a:t>
            </a:r>
            <a:r>
              <a:rPr lang="en-US" altLang="ko-KR" dirty="0"/>
              <a:t>, </a:t>
            </a:r>
            <a:r>
              <a:rPr lang="ko-KR" altLang="en-US" dirty="0"/>
              <a:t>다른 환자들과 비교하여</a:t>
            </a:r>
            <a:r>
              <a:rPr lang="en-US" altLang="ko-KR" dirty="0"/>
              <a:t>, </a:t>
            </a:r>
            <a:r>
              <a:rPr lang="ko-KR" altLang="en-US" dirty="0"/>
              <a:t>의료진과 직원들로부터 받은 대우가 공평하였습니까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F0CAFFE-A45C-1F3C-C44F-9D0710742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73015"/>
              </p:ext>
            </p:extLst>
          </p:nvPr>
        </p:nvGraphicFramePr>
        <p:xfrm>
          <a:off x="1568984" y="2170323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28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66D0A4-9A4B-F75B-3C90-C4B2F74AD0F0}"/>
              </a:ext>
            </a:extLst>
          </p:cNvPr>
          <p:cNvSpPr txBox="1"/>
          <p:nvPr/>
        </p:nvSpPr>
        <p:spPr>
          <a:xfrm>
            <a:off x="804233" y="3726567"/>
            <a:ext cx="10862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21) </a:t>
            </a:r>
            <a:r>
              <a:rPr lang="ko-KR" altLang="en-US" dirty="0"/>
              <a:t>귀하가 진료나 검사를 받을 때</a:t>
            </a:r>
            <a:r>
              <a:rPr lang="en-US" altLang="ko-KR" dirty="0"/>
              <a:t>, </a:t>
            </a:r>
            <a:r>
              <a:rPr lang="ko-KR" altLang="en-US" dirty="0"/>
              <a:t>신체 노출 등으로 수치감을 느끼지 않을 수 있도록</a:t>
            </a:r>
            <a:r>
              <a:rPr lang="en-US" altLang="ko-KR" dirty="0"/>
              <a:t>, </a:t>
            </a:r>
            <a:r>
              <a:rPr lang="ko-KR" altLang="en-US" dirty="0"/>
              <a:t>의료진과 직원이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 배려하였습니까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4534F6F-CF01-2B21-7A6D-CBFBA3B20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68017"/>
              </p:ext>
            </p:extLst>
          </p:nvPr>
        </p:nvGraphicFramePr>
        <p:xfrm>
          <a:off x="1359664" y="4761369"/>
          <a:ext cx="6902986" cy="1354042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1333040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825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신체노출 등의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상황이 없었다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B2013F-A93A-744F-39BD-3213FF600BB9}"/>
              </a:ext>
            </a:extLst>
          </p:cNvPr>
          <p:cNvSpPr txBox="1"/>
          <p:nvPr/>
        </p:nvSpPr>
        <p:spPr>
          <a:xfrm>
            <a:off x="683046" y="837282"/>
            <a:ext cx="1065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20) </a:t>
            </a:r>
            <a:r>
              <a:rPr lang="ko-KR" altLang="en-US" dirty="0"/>
              <a:t>검사나 치료 방법의 결정 과정에서 귀하가 가지고 있는 질문이나 의견을 의료진과 직원이 고려해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E12F5C1-376D-0823-8170-9901EDD15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62152"/>
              </p:ext>
            </p:extLst>
          </p:nvPr>
        </p:nvGraphicFramePr>
        <p:xfrm>
          <a:off x="1359664" y="1795078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65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9A8B5-5858-ABFC-D4CA-B3E1F91749F1}"/>
              </a:ext>
            </a:extLst>
          </p:cNvPr>
          <p:cNvSpPr txBox="1"/>
          <p:nvPr/>
        </p:nvSpPr>
        <p:spPr>
          <a:xfrm>
            <a:off x="727113" y="705080"/>
            <a:ext cx="197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Ⅶ. </a:t>
            </a:r>
            <a:r>
              <a:rPr lang="ko-KR" altLang="en-US" sz="2000" b="1" dirty="0">
                <a:latin typeface="+mn-ea"/>
              </a:rPr>
              <a:t>전반적 평가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39DF1-59EA-C195-264C-408834BA0AA4}"/>
              </a:ext>
            </a:extLst>
          </p:cNvPr>
          <p:cNvSpPr txBox="1"/>
          <p:nvPr/>
        </p:nvSpPr>
        <p:spPr>
          <a:xfrm>
            <a:off x="903382" y="1542362"/>
            <a:ext cx="519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22) </a:t>
            </a:r>
            <a:r>
              <a:rPr lang="ko-KR" altLang="en-US" dirty="0"/>
              <a:t>이 병원에서의 입원 경험을 </a:t>
            </a:r>
            <a:r>
              <a:rPr lang="en-US" altLang="ko-KR" dirty="0"/>
              <a:t>0</a:t>
            </a:r>
            <a:r>
              <a:rPr lang="ko-KR" altLang="en-US" dirty="0"/>
              <a:t>점에서 </a:t>
            </a:r>
            <a:r>
              <a:rPr lang="en-US" altLang="ko-KR" dirty="0"/>
              <a:t>10</a:t>
            </a:r>
            <a:r>
              <a:rPr lang="ko-KR" altLang="en-US" dirty="0"/>
              <a:t>점</a:t>
            </a:r>
            <a:endParaRPr lang="en-US" altLang="ko-KR" dirty="0"/>
          </a:p>
          <a:p>
            <a:r>
              <a:rPr lang="ko-KR" altLang="en-US" dirty="0"/>
              <a:t>사이의 점수로 평가한다면 몇 점을 </a:t>
            </a:r>
            <a:r>
              <a:rPr lang="ko-KR" altLang="en-US" dirty="0" err="1"/>
              <a:t>주시겠습니까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(0</a:t>
            </a:r>
            <a:r>
              <a:rPr lang="ko-KR" altLang="en-US" dirty="0"/>
              <a:t>점은 </a:t>
            </a:r>
            <a:r>
              <a:rPr lang="en-US" altLang="ko-KR" dirty="0"/>
              <a:t>＇</a:t>
            </a:r>
            <a:r>
              <a:rPr lang="ko-KR" altLang="en-US" dirty="0"/>
              <a:t>가장 나쁜 경우</a:t>
            </a:r>
            <a:r>
              <a:rPr lang="en-US" altLang="ko-KR" dirty="0"/>
              <a:t>＇</a:t>
            </a:r>
            <a:r>
              <a:rPr lang="ko-KR" altLang="en-US" dirty="0"/>
              <a:t>이고</a:t>
            </a:r>
            <a:r>
              <a:rPr lang="en-US" altLang="ko-KR" dirty="0"/>
              <a:t>10</a:t>
            </a:r>
            <a:r>
              <a:rPr lang="ko-KR" altLang="en-US" dirty="0"/>
              <a:t>점은 </a:t>
            </a:r>
            <a:r>
              <a:rPr lang="en-US" altLang="ko-KR" dirty="0"/>
              <a:t>‘</a:t>
            </a:r>
            <a:r>
              <a:rPr lang="ko-KR" altLang="en-US" dirty="0"/>
              <a:t>가장 좋은 경우</a:t>
            </a:r>
            <a:r>
              <a:rPr lang="en-US" altLang="ko-KR" dirty="0"/>
              <a:t>＇</a:t>
            </a:r>
            <a:r>
              <a:rPr lang="ko-KR" altLang="en-US" dirty="0"/>
              <a:t>입니다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0C0598F-CD51-FBE3-BA11-DAF4D0F64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36326"/>
              </p:ext>
            </p:extLst>
          </p:nvPr>
        </p:nvGraphicFramePr>
        <p:xfrm>
          <a:off x="2022283" y="2920388"/>
          <a:ext cx="2705100" cy="351346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4169227755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(0)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가장 나쁜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4088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1498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517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23886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18499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99307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49246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2672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5176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066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(10)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가장 좋은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141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E6D2F5-78AD-E647-474E-669EF7E78171}"/>
              </a:ext>
            </a:extLst>
          </p:cNvPr>
          <p:cNvSpPr txBox="1"/>
          <p:nvPr/>
        </p:nvSpPr>
        <p:spPr>
          <a:xfrm>
            <a:off x="6487098" y="1419340"/>
            <a:ext cx="5192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23) </a:t>
            </a:r>
            <a:r>
              <a:rPr lang="ko-KR" altLang="en-US" dirty="0"/>
              <a:t>만약 가족이나 친구 중에 입원할 일이 생긴다면</a:t>
            </a:r>
            <a:r>
              <a:rPr lang="en-US" altLang="ko-KR" dirty="0"/>
              <a:t>, </a:t>
            </a:r>
            <a:r>
              <a:rPr lang="ko-KR" altLang="en-US" dirty="0"/>
              <a:t>이 병원을 이용하도록 </a:t>
            </a:r>
            <a:r>
              <a:rPr lang="ko-KR" altLang="en-US" dirty="0" err="1"/>
              <a:t>추천하시겠습니까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(0</a:t>
            </a:r>
            <a:r>
              <a:rPr lang="ko-KR" altLang="en-US" dirty="0"/>
              <a:t>점은 </a:t>
            </a:r>
            <a:r>
              <a:rPr lang="en-US" altLang="ko-KR" dirty="0"/>
              <a:t>＇</a:t>
            </a:r>
            <a:r>
              <a:rPr lang="ko-KR" altLang="en-US" dirty="0"/>
              <a:t>절대로 추천 안함</a:t>
            </a:r>
            <a:r>
              <a:rPr lang="en-US" altLang="ko-KR" dirty="0"/>
              <a:t>＇</a:t>
            </a:r>
            <a:r>
              <a:rPr lang="ko-KR" altLang="en-US" dirty="0"/>
              <a:t>이고</a:t>
            </a:r>
            <a:r>
              <a:rPr lang="en-US" altLang="ko-KR" dirty="0"/>
              <a:t>10</a:t>
            </a:r>
            <a:r>
              <a:rPr lang="ko-KR" altLang="en-US" dirty="0"/>
              <a:t>점은 </a:t>
            </a:r>
            <a:r>
              <a:rPr lang="en-US" altLang="ko-KR" dirty="0"/>
              <a:t>‘</a:t>
            </a:r>
            <a:r>
              <a:rPr lang="ko-KR" altLang="en-US" dirty="0"/>
              <a:t>매우 추천하는 경우</a:t>
            </a:r>
            <a:r>
              <a:rPr lang="en-US" altLang="ko-KR" dirty="0"/>
              <a:t>＇</a:t>
            </a:r>
            <a:r>
              <a:rPr lang="ko-KR" altLang="en-US" dirty="0"/>
              <a:t>입니다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C56EE83-505F-15B9-0BF3-E8567836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03337"/>
              </p:ext>
            </p:extLst>
          </p:nvPr>
        </p:nvGraphicFramePr>
        <p:xfrm>
          <a:off x="7464619" y="2841434"/>
          <a:ext cx="2705100" cy="351346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4169227755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(0)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절대로 추천 안함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4088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1498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517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23886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18499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99307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(6)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49246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(7)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2672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5176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(9)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3066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(10)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매우 추천하는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1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00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5AB944-3CA2-C30B-45B0-C7C538C2E549}"/>
              </a:ext>
            </a:extLst>
          </p:cNvPr>
          <p:cNvSpPr txBox="1"/>
          <p:nvPr/>
        </p:nvSpPr>
        <p:spPr>
          <a:xfrm>
            <a:off x="727113" y="705080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Ⅶ. </a:t>
            </a:r>
            <a:r>
              <a:rPr lang="ko-KR" altLang="en-US" sz="2000" b="1" dirty="0">
                <a:latin typeface="+mn-ea"/>
              </a:rPr>
              <a:t>개인 특성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6D486-C24E-62EF-BD2D-C865C2CB3D56}"/>
              </a:ext>
            </a:extLst>
          </p:cNvPr>
          <p:cNvSpPr txBox="1"/>
          <p:nvPr/>
        </p:nvSpPr>
        <p:spPr>
          <a:xfrm>
            <a:off x="903383" y="1542362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24) </a:t>
            </a:r>
            <a:r>
              <a:rPr lang="ko-KR" altLang="en-US" dirty="0"/>
              <a:t>귀하는 응급실을 통해 입원하셨습니까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D214FD-BA8A-23A4-F11C-C8E8E807F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14246"/>
              </p:ext>
            </p:extLst>
          </p:nvPr>
        </p:nvGraphicFramePr>
        <p:xfrm>
          <a:off x="1587284" y="2085975"/>
          <a:ext cx="2413000" cy="1343025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297097258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944004337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아니오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77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2230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2E5550-2EAB-72CF-9118-318D7C1A5B05}"/>
              </a:ext>
            </a:extLst>
          </p:cNvPr>
          <p:cNvSpPr txBox="1"/>
          <p:nvPr/>
        </p:nvSpPr>
        <p:spPr>
          <a:xfrm>
            <a:off x="989682" y="3865084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25) </a:t>
            </a:r>
            <a:r>
              <a:rPr lang="ko-KR" altLang="en-US" dirty="0"/>
              <a:t>현재 귀하의 건강은 어떻다고 생각하십니까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E399325-C668-3AD5-6F6C-66D07B286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68737"/>
              </p:ext>
            </p:extLst>
          </p:nvPr>
        </p:nvGraphicFramePr>
        <p:xfrm>
          <a:off x="1587284" y="4552653"/>
          <a:ext cx="4762500" cy="134302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8368925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75530793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5075019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8104213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999085057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좋다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보통이다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나쁘다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80828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924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5C0C79-7A2D-CC11-7F81-0A0530874F0A}"/>
              </a:ext>
            </a:extLst>
          </p:cNvPr>
          <p:cNvSpPr txBox="1"/>
          <p:nvPr/>
        </p:nvSpPr>
        <p:spPr>
          <a:xfrm>
            <a:off x="6454048" y="1542362"/>
            <a:ext cx="505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26) </a:t>
            </a:r>
            <a:r>
              <a:rPr lang="ko-KR" altLang="en-US" dirty="0"/>
              <a:t>귀하께서 입원하신 진료과는 어디 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3C26342-CB56-72C1-3748-E8A99B162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09452"/>
              </p:ext>
            </p:extLst>
          </p:nvPr>
        </p:nvGraphicFramePr>
        <p:xfrm>
          <a:off x="7169150" y="2144750"/>
          <a:ext cx="3346450" cy="3810000"/>
        </p:xfrm>
        <a:graphic>
          <a:graphicData uri="http://schemas.openxmlformats.org/drawingml/2006/table">
            <a:tbl>
              <a:tblPr/>
              <a:tblGrid>
                <a:gridCol w="3346450">
                  <a:extLst>
                    <a:ext uri="{9D8B030D-6E8A-4147-A177-3AD203B41FA5}">
                      <a16:colId xmlns:a16="http://schemas.microsoft.com/office/drawing/2014/main" val="153574411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심장내과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05649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소화기내과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622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신장내과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7285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혈액종양내과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1036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신경과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359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류마티스내과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2614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호흡기내과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93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정형외과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0475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외과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46629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산부인과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21203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재활의학과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5865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신경외과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59496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비뇨의학과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34544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이비인후과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888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소아청소년과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9793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응급의학과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44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32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7308E-E838-8585-885F-584B10DBC4A9}"/>
              </a:ext>
            </a:extLst>
          </p:cNvPr>
          <p:cNvSpPr txBox="1"/>
          <p:nvPr/>
        </p:nvSpPr>
        <p:spPr>
          <a:xfrm>
            <a:off x="670192" y="892367"/>
            <a:ext cx="471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27) </a:t>
            </a:r>
            <a:r>
              <a:rPr lang="ko-KR" altLang="en-US" dirty="0"/>
              <a:t>귀하께서 입원하신 병동은 어디 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F4C4372-5A02-F603-B3AC-F3ACD912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05616"/>
              </p:ext>
            </p:extLst>
          </p:nvPr>
        </p:nvGraphicFramePr>
        <p:xfrm>
          <a:off x="1844135" y="1643022"/>
          <a:ext cx="2705100" cy="1916436"/>
        </p:xfrm>
        <a:graphic>
          <a:graphicData uri="http://schemas.openxmlformats.org/drawingml/2006/table">
            <a:tbl>
              <a:tblPr/>
              <a:tblGrid>
                <a:gridCol w="2705100">
                  <a:extLst>
                    <a:ext uri="{9D8B030D-6E8A-4147-A177-3AD203B41FA5}">
                      <a16:colId xmlns:a16="http://schemas.microsoft.com/office/drawing/2014/main" val="4169227755"/>
                    </a:ext>
                  </a:extLst>
                </a:gridCol>
              </a:tblGrid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40885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병동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1498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병동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51704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병동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238860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55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병동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318499"/>
                  </a:ext>
                </a:extLst>
              </a:tr>
              <a:tr h="3194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 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56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병동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5993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A951B2-6124-6837-82D0-9FF3709E4653}"/>
              </a:ext>
            </a:extLst>
          </p:cNvPr>
          <p:cNvSpPr txBox="1"/>
          <p:nvPr/>
        </p:nvSpPr>
        <p:spPr>
          <a:xfrm>
            <a:off x="6746156" y="876243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28) </a:t>
            </a:r>
            <a:r>
              <a:rPr lang="ko-KR" altLang="en-US" dirty="0"/>
              <a:t>귀하의 성별은 어떻게 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9BBF-CC96-06B9-B4E6-B1E532240DAC}"/>
              </a:ext>
            </a:extLst>
          </p:cNvPr>
          <p:cNvSpPr txBox="1"/>
          <p:nvPr/>
        </p:nvSpPr>
        <p:spPr>
          <a:xfrm>
            <a:off x="7730872" y="15253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37063-8A6E-7AC3-9F34-DF0F87A06EB1}"/>
              </a:ext>
            </a:extLst>
          </p:cNvPr>
          <p:cNvSpPr txBox="1"/>
          <p:nvPr/>
        </p:nvSpPr>
        <p:spPr>
          <a:xfrm>
            <a:off x="8146369" y="1525399"/>
            <a:ext cx="11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남자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8BFF6-300A-C9D5-3427-9DFA7DA08BAD}"/>
              </a:ext>
            </a:extLst>
          </p:cNvPr>
          <p:cNvSpPr txBox="1"/>
          <p:nvPr/>
        </p:nvSpPr>
        <p:spPr>
          <a:xfrm>
            <a:off x="7730872" y="21559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ACF71-3603-E655-0DA7-BDC3468F8F9F}"/>
              </a:ext>
            </a:extLst>
          </p:cNvPr>
          <p:cNvSpPr txBox="1"/>
          <p:nvPr/>
        </p:nvSpPr>
        <p:spPr>
          <a:xfrm>
            <a:off x="8146369" y="2155982"/>
            <a:ext cx="873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4EB13-B43A-6C72-4EBE-AF94E48F754E}"/>
              </a:ext>
            </a:extLst>
          </p:cNvPr>
          <p:cNvSpPr txBox="1"/>
          <p:nvPr/>
        </p:nvSpPr>
        <p:spPr>
          <a:xfrm>
            <a:off x="6746156" y="271563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29) </a:t>
            </a:r>
            <a:r>
              <a:rPr lang="ko-KR" altLang="en-US" dirty="0"/>
              <a:t>귀하의 연령대는 어떻게 되십니까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C3D8F-5952-BA51-2C99-40C521484ED4}"/>
              </a:ext>
            </a:extLst>
          </p:cNvPr>
          <p:cNvSpPr txBox="1"/>
          <p:nvPr/>
        </p:nvSpPr>
        <p:spPr>
          <a:xfrm>
            <a:off x="7769673" y="3262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EADCC-7E0A-D149-4953-8F66495F7D80}"/>
              </a:ext>
            </a:extLst>
          </p:cNvPr>
          <p:cNvSpPr txBox="1"/>
          <p:nvPr/>
        </p:nvSpPr>
        <p:spPr>
          <a:xfrm>
            <a:off x="8185170" y="3262900"/>
            <a:ext cx="11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65755-9750-0917-06C0-4730026AC159}"/>
              </a:ext>
            </a:extLst>
          </p:cNvPr>
          <p:cNvSpPr txBox="1"/>
          <p:nvPr/>
        </p:nvSpPr>
        <p:spPr>
          <a:xfrm>
            <a:off x="7769673" y="37446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C0190A-F14B-612B-E875-BD0DC75224E5}"/>
              </a:ext>
            </a:extLst>
          </p:cNvPr>
          <p:cNvSpPr txBox="1"/>
          <p:nvPr/>
        </p:nvSpPr>
        <p:spPr>
          <a:xfrm>
            <a:off x="8185171" y="3744636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30</a:t>
            </a:r>
            <a:r>
              <a:rPr lang="ko-KR" altLang="en-US" dirty="0"/>
              <a:t>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98936-BF88-D24B-9071-F5F42DD4AF41}"/>
              </a:ext>
            </a:extLst>
          </p:cNvPr>
          <p:cNvSpPr txBox="1"/>
          <p:nvPr/>
        </p:nvSpPr>
        <p:spPr>
          <a:xfrm>
            <a:off x="7769673" y="42263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B0C243-1E21-1298-9D0B-BCF14ED43868}"/>
              </a:ext>
            </a:extLst>
          </p:cNvPr>
          <p:cNvSpPr txBox="1"/>
          <p:nvPr/>
        </p:nvSpPr>
        <p:spPr>
          <a:xfrm>
            <a:off x="8185170" y="4226372"/>
            <a:ext cx="114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EAE11-62CE-44D0-B229-230A86079C13}"/>
              </a:ext>
            </a:extLst>
          </p:cNvPr>
          <p:cNvSpPr txBox="1"/>
          <p:nvPr/>
        </p:nvSpPr>
        <p:spPr>
          <a:xfrm>
            <a:off x="7769673" y="4747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CA68D-AE18-A340-95F0-73504507D713}"/>
              </a:ext>
            </a:extLst>
          </p:cNvPr>
          <p:cNvSpPr txBox="1"/>
          <p:nvPr/>
        </p:nvSpPr>
        <p:spPr>
          <a:xfrm>
            <a:off x="8185171" y="4747000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68075A-62E1-C689-0BC7-1B9CE4CD1D33}"/>
              </a:ext>
            </a:extLst>
          </p:cNvPr>
          <p:cNvSpPr txBox="1"/>
          <p:nvPr/>
        </p:nvSpPr>
        <p:spPr>
          <a:xfrm>
            <a:off x="7769673" y="52139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EE03D7-FB01-7CAF-D453-6BDA7CBE20D1}"/>
              </a:ext>
            </a:extLst>
          </p:cNvPr>
          <p:cNvSpPr txBox="1"/>
          <p:nvPr/>
        </p:nvSpPr>
        <p:spPr>
          <a:xfrm>
            <a:off x="8185171" y="5213973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60</a:t>
            </a:r>
            <a:r>
              <a:rPr lang="ko-KR" altLang="en-US" dirty="0"/>
              <a:t>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A6D693-E554-6DD6-AB4F-216CEF421E4C}"/>
              </a:ext>
            </a:extLst>
          </p:cNvPr>
          <p:cNvSpPr txBox="1"/>
          <p:nvPr/>
        </p:nvSpPr>
        <p:spPr>
          <a:xfrm>
            <a:off x="7769673" y="568094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748F2B-0FE4-66FD-7A7B-42C3EF8FA75C}"/>
              </a:ext>
            </a:extLst>
          </p:cNvPr>
          <p:cNvSpPr txBox="1"/>
          <p:nvPr/>
        </p:nvSpPr>
        <p:spPr>
          <a:xfrm>
            <a:off x="8185171" y="5680946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70</a:t>
            </a:r>
            <a:r>
              <a:rPr lang="ko-KR" altLang="en-US" dirty="0"/>
              <a:t>대 이상</a:t>
            </a:r>
          </a:p>
        </p:txBody>
      </p:sp>
    </p:spTree>
    <p:extLst>
      <p:ext uri="{BB962C8B-B14F-4D97-AF65-F5344CB8AC3E}">
        <p14:creationId xmlns:p14="http://schemas.microsoft.com/office/powerpoint/2010/main" val="3706534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9C1BA2-9954-D80A-E514-11AF7E79D199}"/>
              </a:ext>
            </a:extLst>
          </p:cNvPr>
          <p:cNvSpPr txBox="1"/>
          <p:nvPr/>
        </p:nvSpPr>
        <p:spPr>
          <a:xfrm>
            <a:off x="965810" y="837282"/>
            <a:ext cx="84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30) </a:t>
            </a:r>
            <a:r>
              <a:rPr lang="ko-KR" altLang="en-US" dirty="0"/>
              <a:t>귀하께서 입원중 좋았던 점은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2043D-577D-340C-E7BF-73622BB9DE79}"/>
              </a:ext>
            </a:extLst>
          </p:cNvPr>
          <p:cNvSpPr txBox="1"/>
          <p:nvPr/>
        </p:nvSpPr>
        <p:spPr>
          <a:xfrm>
            <a:off x="965811" y="2558274"/>
            <a:ext cx="1009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31) </a:t>
            </a:r>
            <a:r>
              <a:rPr lang="ko-KR" altLang="en-US" dirty="0"/>
              <a:t>귀하께서 입원중 불편하시거나 개선되어야 할 점은 무엇입니까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A10D3-4512-7179-44EF-B4C3213955FA}"/>
              </a:ext>
            </a:extLst>
          </p:cNvPr>
          <p:cNvSpPr txBox="1"/>
          <p:nvPr/>
        </p:nvSpPr>
        <p:spPr>
          <a:xfrm>
            <a:off x="965811" y="4279267"/>
            <a:ext cx="1027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32) </a:t>
            </a:r>
            <a:r>
              <a:rPr lang="ko-KR" altLang="en-US" dirty="0"/>
              <a:t>귀하께서 입원중 칭찬하고 싶은 직원은 누구 입니까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6976F0-C185-697C-E419-40AFCB236FEF}"/>
              </a:ext>
            </a:extLst>
          </p:cNvPr>
          <p:cNvSpPr/>
          <p:nvPr/>
        </p:nvSpPr>
        <p:spPr>
          <a:xfrm>
            <a:off x="1227691" y="1354615"/>
            <a:ext cx="8964275" cy="81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9B948F-2159-CBB3-1FD1-F788A0FA7C56}"/>
              </a:ext>
            </a:extLst>
          </p:cNvPr>
          <p:cNvSpPr/>
          <p:nvPr/>
        </p:nvSpPr>
        <p:spPr>
          <a:xfrm>
            <a:off x="1297848" y="3329186"/>
            <a:ext cx="8964275" cy="81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93BFFE-5636-FBAD-C5ED-D93473A120DD}"/>
              </a:ext>
            </a:extLst>
          </p:cNvPr>
          <p:cNvSpPr/>
          <p:nvPr/>
        </p:nvSpPr>
        <p:spPr>
          <a:xfrm>
            <a:off x="1350747" y="4945669"/>
            <a:ext cx="8964275" cy="81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A5F01-C6A9-35D3-7C2D-3CE48870CE3D}"/>
              </a:ext>
            </a:extLst>
          </p:cNvPr>
          <p:cNvSpPr txBox="1"/>
          <p:nvPr/>
        </p:nvSpPr>
        <p:spPr>
          <a:xfrm>
            <a:off x="4889652" y="6174954"/>
            <a:ext cx="224744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</a:rPr>
              <a:t>조사 제출하기</a:t>
            </a:r>
          </a:p>
        </p:txBody>
      </p:sp>
    </p:spTree>
    <p:extLst>
      <p:ext uri="{BB962C8B-B14F-4D97-AF65-F5344CB8AC3E}">
        <p14:creationId xmlns:p14="http://schemas.microsoft.com/office/powerpoint/2010/main" val="123612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21522-88A6-F5EF-FB29-82E687CCD9EC}"/>
              </a:ext>
            </a:extLst>
          </p:cNvPr>
          <p:cNvSpPr txBox="1"/>
          <p:nvPr/>
        </p:nvSpPr>
        <p:spPr>
          <a:xfrm>
            <a:off x="5295900" y="141605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조사 완료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3257A-042A-95F6-38D4-931D85E79696}"/>
              </a:ext>
            </a:extLst>
          </p:cNvPr>
          <p:cNvSpPr txBox="1"/>
          <p:nvPr/>
        </p:nvSpPr>
        <p:spPr>
          <a:xfrm>
            <a:off x="3231273" y="2578100"/>
            <a:ext cx="5729454" cy="1841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b="1" dirty="0"/>
              <a:t>조사에 참여해 주셔서 감사드립니다</a:t>
            </a:r>
            <a:endParaRPr lang="en-US" altLang="ko-KR" sz="2000" b="1" dirty="0"/>
          </a:p>
          <a:p>
            <a:pPr algn="ctr">
              <a:lnSpc>
                <a:spcPct val="200000"/>
              </a:lnSpc>
            </a:pPr>
            <a:r>
              <a:rPr lang="ko-KR" altLang="en-US" sz="2000" b="1" dirty="0"/>
              <a:t>소중한 의견을 반영하여</a:t>
            </a:r>
            <a:endParaRPr lang="en-US" altLang="ko-KR" sz="2000" b="1" dirty="0"/>
          </a:p>
          <a:p>
            <a:pPr algn="ctr">
              <a:lnSpc>
                <a:spcPct val="200000"/>
              </a:lnSpc>
            </a:pPr>
            <a:r>
              <a:rPr lang="ko-KR" altLang="en-US" sz="2000" b="1" dirty="0"/>
              <a:t>환자중심 의료문화를 위해 더욱 노력하겠습니다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3D89E1-1873-B97B-B171-AC419F40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027" y="5119502"/>
            <a:ext cx="247684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8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3CA6E2-39EC-0E3B-5423-981D174B37B9}"/>
              </a:ext>
            </a:extLst>
          </p:cNvPr>
          <p:cNvSpPr txBox="1"/>
          <p:nvPr/>
        </p:nvSpPr>
        <p:spPr>
          <a:xfrm>
            <a:off x="2594389" y="1476259"/>
            <a:ext cx="636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조사 시작하시 버튼을 누르시면 조사를 시작합니다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지금부터 천안의료원에 대해서만 응답하여 주시기 바랍니다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F7A0B-F49D-C24D-0499-14160DF89501}"/>
              </a:ext>
            </a:extLst>
          </p:cNvPr>
          <p:cNvSpPr txBox="1"/>
          <p:nvPr/>
        </p:nvSpPr>
        <p:spPr>
          <a:xfrm>
            <a:off x="4649117" y="3955055"/>
            <a:ext cx="224744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조사 시작하기</a:t>
            </a:r>
          </a:p>
        </p:txBody>
      </p:sp>
    </p:spTree>
    <p:extLst>
      <p:ext uri="{BB962C8B-B14F-4D97-AF65-F5344CB8AC3E}">
        <p14:creationId xmlns:p14="http://schemas.microsoft.com/office/powerpoint/2010/main" val="4108471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E12504-015B-B79A-4814-960B755C4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89319"/>
              </p:ext>
            </p:extLst>
          </p:nvPr>
        </p:nvGraphicFramePr>
        <p:xfrm>
          <a:off x="1613052" y="1465243"/>
          <a:ext cx="6902986" cy="1343025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1333040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33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67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100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36D8DE-39D4-16DE-AC18-B17563E48DE0}"/>
              </a:ext>
            </a:extLst>
          </p:cNvPr>
          <p:cNvSpPr txBox="1"/>
          <p:nvPr/>
        </p:nvSpPr>
        <p:spPr>
          <a:xfrm>
            <a:off x="1685581" y="64999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환산 점수</a:t>
            </a:r>
          </a:p>
        </p:txBody>
      </p:sp>
    </p:spTree>
    <p:extLst>
      <p:ext uri="{BB962C8B-B14F-4D97-AF65-F5344CB8AC3E}">
        <p14:creationId xmlns:p14="http://schemas.microsoft.com/office/powerpoint/2010/main" val="390969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46F0F-E34B-A95A-F29C-B492D592C710}"/>
              </a:ext>
            </a:extLst>
          </p:cNvPr>
          <p:cNvSpPr txBox="1"/>
          <p:nvPr/>
        </p:nvSpPr>
        <p:spPr>
          <a:xfrm>
            <a:off x="826265" y="903383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천안의료원에 입원하셨던 환자 본인이십니까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56D06-87A6-7B73-E4FF-14A4675F9460}"/>
              </a:ext>
            </a:extLst>
          </p:cNvPr>
          <p:cNvSpPr txBox="1"/>
          <p:nvPr/>
        </p:nvSpPr>
        <p:spPr>
          <a:xfrm>
            <a:off x="1751682" y="17186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AC076-03D2-C7CF-0735-5ED283D74C58}"/>
              </a:ext>
            </a:extLst>
          </p:cNvPr>
          <p:cNvSpPr txBox="1"/>
          <p:nvPr/>
        </p:nvSpPr>
        <p:spPr>
          <a:xfrm>
            <a:off x="2167180" y="1718632"/>
            <a:ext cx="47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2D31E-4538-E115-36E4-D6297C32439C}"/>
              </a:ext>
            </a:extLst>
          </p:cNvPr>
          <p:cNvSpPr txBox="1"/>
          <p:nvPr/>
        </p:nvSpPr>
        <p:spPr>
          <a:xfrm>
            <a:off x="1751682" y="23492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○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74963-FF16-1C5C-457A-66C629CD37CC}"/>
              </a:ext>
            </a:extLst>
          </p:cNvPr>
          <p:cNvSpPr txBox="1"/>
          <p:nvPr/>
        </p:nvSpPr>
        <p:spPr>
          <a:xfrm>
            <a:off x="2167180" y="2349215"/>
            <a:ext cx="209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아니요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9F06B-B298-8D89-E061-3982A1D42D47}"/>
              </a:ext>
            </a:extLst>
          </p:cNvPr>
          <p:cNvSpPr txBox="1"/>
          <p:nvPr/>
        </p:nvSpPr>
        <p:spPr>
          <a:xfrm>
            <a:off x="4649117" y="3955055"/>
            <a:ext cx="2247442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bg1"/>
                </a:solidFill>
              </a:rPr>
              <a:t>다음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4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51A29-9477-E6EF-D606-802503BEEA77}"/>
              </a:ext>
            </a:extLst>
          </p:cNvPr>
          <p:cNvSpPr txBox="1"/>
          <p:nvPr/>
        </p:nvSpPr>
        <p:spPr>
          <a:xfrm>
            <a:off x="826265" y="903383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입원 중 간호사 영역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852E9-851E-E488-4610-098C420727DC}"/>
              </a:ext>
            </a:extLst>
          </p:cNvPr>
          <p:cNvSpPr txBox="1"/>
          <p:nvPr/>
        </p:nvSpPr>
        <p:spPr>
          <a:xfrm>
            <a:off x="1002535" y="1740665"/>
            <a:ext cx="683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담당 간호사는 귀하를 존중하고 예의를 갖추어 대하였습니까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7C97048-70E5-FE43-772F-4D726DF37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18412"/>
              </p:ext>
            </p:extLst>
          </p:nvPr>
        </p:nvGraphicFramePr>
        <p:xfrm>
          <a:off x="1668136" y="236862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122023-397B-647E-0881-4E9489F1EB26}"/>
              </a:ext>
            </a:extLst>
          </p:cNvPr>
          <p:cNvSpPr txBox="1"/>
          <p:nvPr/>
        </p:nvSpPr>
        <p:spPr>
          <a:xfrm>
            <a:off x="1088833" y="4294743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담당 간호사는 귀하의 이야기를 주의 깊게 들어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C3F0251-CE56-6425-61A9-EE985B75C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54500"/>
              </p:ext>
            </p:extLst>
          </p:nvPr>
        </p:nvGraphicFramePr>
        <p:xfrm>
          <a:off x="1668136" y="4922704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47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42F4D-4E17-CD00-8E2D-36E87DCE9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2C27DA-D48F-B8E8-B246-0D475C43ADFC}"/>
              </a:ext>
            </a:extLst>
          </p:cNvPr>
          <p:cNvSpPr txBox="1"/>
          <p:nvPr/>
        </p:nvSpPr>
        <p:spPr>
          <a:xfrm>
            <a:off x="947451" y="837282"/>
            <a:ext cx="691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담당 간호사는 병원생활에 대해 알기 쉽게 설명해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1699CD-D6E3-9439-857C-2854685B0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934207"/>
              </p:ext>
            </p:extLst>
          </p:nvPr>
        </p:nvGraphicFramePr>
        <p:xfrm>
          <a:off x="1613052" y="1465243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72D149-D72E-F5F4-486A-572BCBB780E5}"/>
              </a:ext>
            </a:extLst>
          </p:cNvPr>
          <p:cNvSpPr txBox="1"/>
          <p:nvPr/>
        </p:nvSpPr>
        <p:spPr>
          <a:xfrm>
            <a:off x="1033749" y="3391360"/>
            <a:ext cx="982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담당 간호사는 귀하가 도움을 필요로 할 때</a:t>
            </a:r>
            <a:r>
              <a:rPr lang="en-US" altLang="ko-KR" dirty="0"/>
              <a:t>, </a:t>
            </a:r>
            <a:r>
              <a:rPr lang="ko-KR" altLang="en-US" dirty="0"/>
              <a:t>귀하의 요구를 처리하기 위해 노력하였습니까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354B88-344E-D810-8D21-50ADF7360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44694"/>
              </p:ext>
            </p:extLst>
          </p:nvPr>
        </p:nvGraphicFramePr>
        <p:xfrm>
          <a:off x="1613052" y="4019321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84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DC92-C6E3-E2FA-4791-FFEEF5A53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78DA62-91FB-340E-0E81-7B32F5680BCB}"/>
              </a:ext>
            </a:extLst>
          </p:cNvPr>
          <p:cNvSpPr txBox="1"/>
          <p:nvPr/>
        </p:nvSpPr>
        <p:spPr>
          <a:xfrm>
            <a:off x="826265" y="903383"/>
            <a:ext cx="2669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입원 중 의사 영역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ED943-E462-4ECF-40A5-50E26BFEDF3C}"/>
              </a:ext>
            </a:extLst>
          </p:cNvPr>
          <p:cNvSpPr txBox="1"/>
          <p:nvPr/>
        </p:nvSpPr>
        <p:spPr>
          <a:xfrm>
            <a:off x="1002535" y="1740665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5) </a:t>
            </a:r>
            <a:r>
              <a:rPr lang="ko-KR" altLang="en-US" dirty="0"/>
              <a:t>담당 의사는 귀하를 존중하고 예의를 갖추어 대하였습니까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497F27E-1F5F-86EE-14C5-C26C7B5F0B6D}"/>
              </a:ext>
            </a:extLst>
          </p:cNvPr>
          <p:cNvGraphicFramePr>
            <a:graphicFrameLocks noGrp="1"/>
          </p:cNvGraphicFramePr>
          <p:nvPr/>
        </p:nvGraphicFramePr>
        <p:xfrm>
          <a:off x="1668136" y="236862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DDC8E5-62C1-A2CA-562F-F1F3267C50DF}"/>
              </a:ext>
            </a:extLst>
          </p:cNvPr>
          <p:cNvSpPr txBox="1"/>
          <p:nvPr/>
        </p:nvSpPr>
        <p:spPr>
          <a:xfrm>
            <a:off x="1088833" y="4294743"/>
            <a:ext cx="645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6) </a:t>
            </a:r>
            <a:r>
              <a:rPr lang="ko-KR" altLang="en-US" dirty="0"/>
              <a:t>담당 의사는 귀하의 이야기를 주의 깊게 들어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FECAD04-61B1-B1D0-E715-52B91D307154}"/>
              </a:ext>
            </a:extLst>
          </p:cNvPr>
          <p:cNvGraphicFramePr>
            <a:graphicFrameLocks noGrp="1"/>
          </p:cNvGraphicFramePr>
          <p:nvPr/>
        </p:nvGraphicFramePr>
        <p:xfrm>
          <a:off x="1668136" y="4922704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01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77531-51E6-C02F-33D0-C72B29665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AF4661-09F9-9ECD-05A2-7C806DDC26AD}"/>
              </a:ext>
            </a:extLst>
          </p:cNvPr>
          <p:cNvSpPr txBox="1"/>
          <p:nvPr/>
        </p:nvSpPr>
        <p:spPr>
          <a:xfrm>
            <a:off x="947451" y="837282"/>
            <a:ext cx="823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7) </a:t>
            </a:r>
            <a:r>
              <a:rPr lang="ko-KR" altLang="en-US" dirty="0"/>
              <a:t>귀하나 보호자가 원할 때 담당 의사를 만나 이야기할 기회를 가지셨습니까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8DAD70-2C39-CA29-C9D7-11CA957A8EB0}"/>
              </a:ext>
            </a:extLst>
          </p:cNvPr>
          <p:cNvGraphicFramePr>
            <a:graphicFrameLocks noGrp="1"/>
          </p:cNvGraphicFramePr>
          <p:nvPr/>
        </p:nvGraphicFramePr>
        <p:xfrm>
          <a:off x="1613052" y="1465243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B64197-D9F0-2F94-88DC-92A8888C5E89}"/>
              </a:ext>
            </a:extLst>
          </p:cNvPr>
          <p:cNvSpPr txBox="1"/>
          <p:nvPr/>
        </p:nvSpPr>
        <p:spPr>
          <a:xfrm>
            <a:off x="1033749" y="3391360"/>
            <a:ext cx="923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8) </a:t>
            </a:r>
            <a:r>
              <a:rPr lang="ko-KR" altLang="en-US" dirty="0"/>
              <a:t>귀하는 담당 의사의 회진시간 또는 회진시간 변경에 대한 정보를 제공 받으셨습니까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1107DDC-6579-7237-EB15-D33F6830E182}"/>
              </a:ext>
            </a:extLst>
          </p:cNvPr>
          <p:cNvGraphicFramePr>
            <a:graphicFrameLocks noGrp="1"/>
          </p:cNvGraphicFramePr>
          <p:nvPr/>
        </p:nvGraphicFramePr>
        <p:xfrm>
          <a:off x="1613052" y="4019321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46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A94A-BEB3-B959-4E22-E68E7F9B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FBE306-54C9-9DB6-846E-BD94BBBAA675}"/>
              </a:ext>
            </a:extLst>
          </p:cNvPr>
          <p:cNvSpPr txBox="1"/>
          <p:nvPr/>
        </p:nvSpPr>
        <p:spPr>
          <a:xfrm>
            <a:off x="826265" y="903383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투약 및 치료과정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496C1-F486-078D-BB72-B206704DEBA4}"/>
              </a:ext>
            </a:extLst>
          </p:cNvPr>
          <p:cNvSpPr txBox="1"/>
          <p:nvPr/>
        </p:nvSpPr>
        <p:spPr>
          <a:xfrm>
            <a:off x="1002535" y="1740665"/>
            <a:ext cx="813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9) </a:t>
            </a:r>
            <a:r>
              <a:rPr lang="ko-KR" altLang="en-US" dirty="0"/>
              <a:t>투약이나 검사</a:t>
            </a:r>
            <a:r>
              <a:rPr lang="en-US" altLang="ko-KR" dirty="0"/>
              <a:t>, </a:t>
            </a:r>
            <a:r>
              <a:rPr lang="ko-KR" altLang="en-US" dirty="0"/>
              <a:t>처치 전에 그에 대한 이유를 알기 쉽게 설명해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D250BE-8BEE-8ECF-DC5E-8F3923AD7E6C}"/>
              </a:ext>
            </a:extLst>
          </p:cNvPr>
          <p:cNvGraphicFramePr>
            <a:graphicFrameLocks noGrp="1"/>
          </p:cNvGraphicFramePr>
          <p:nvPr/>
        </p:nvGraphicFramePr>
        <p:xfrm>
          <a:off x="1668136" y="2368626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DC9DEE-4123-B2AE-7049-50CA40D8A6E3}"/>
              </a:ext>
            </a:extLst>
          </p:cNvPr>
          <p:cNvSpPr txBox="1"/>
          <p:nvPr/>
        </p:nvSpPr>
        <p:spPr>
          <a:xfrm>
            <a:off x="1088833" y="4294743"/>
            <a:ext cx="934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10) </a:t>
            </a:r>
            <a:r>
              <a:rPr lang="ko-KR" altLang="en-US" dirty="0"/>
              <a:t>투약이나 검사</a:t>
            </a:r>
            <a:r>
              <a:rPr lang="en-US" altLang="ko-KR" dirty="0"/>
              <a:t>, </a:t>
            </a:r>
            <a:r>
              <a:rPr lang="ko-KR" altLang="en-US" dirty="0"/>
              <a:t>처치 후에 생길 수 있는 부작용에 대해 알기 쉽게 설명해 주었습니까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B30194-FE27-4543-9D47-0AC9231B6DCC}"/>
              </a:ext>
            </a:extLst>
          </p:cNvPr>
          <p:cNvGraphicFramePr>
            <a:graphicFrameLocks noGrp="1"/>
          </p:cNvGraphicFramePr>
          <p:nvPr/>
        </p:nvGraphicFramePr>
        <p:xfrm>
          <a:off x="1668136" y="4922704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065938D-90FC-1956-BB6C-852E2D323D55}"/>
              </a:ext>
            </a:extLst>
          </p:cNvPr>
          <p:cNvSpPr txBox="1"/>
          <p:nvPr/>
        </p:nvSpPr>
        <p:spPr>
          <a:xfrm>
            <a:off x="3934587" y="657162"/>
            <a:ext cx="74311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투약</a:t>
            </a:r>
            <a:r>
              <a:rPr lang="en-US" altLang="ko-KR" dirty="0"/>
              <a:t>, </a:t>
            </a:r>
            <a:r>
              <a:rPr lang="ko-KR" altLang="en-US" dirty="0"/>
              <a:t>검사</a:t>
            </a:r>
            <a:r>
              <a:rPr lang="en-US" altLang="ko-KR" dirty="0"/>
              <a:t>, </a:t>
            </a:r>
            <a:r>
              <a:rPr lang="ko-KR" altLang="en-US" dirty="0"/>
              <a:t>처치 등 투약 및 치료과정에 관련된 모든 병원 직원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의사</a:t>
            </a:r>
            <a:r>
              <a:rPr lang="en-US" altLang="ko-KR" dirty="0"/>
              <a:t>, </a:t>
            </a:r>
            <a:r>
              <a:rPr lang="ko-KR" altLang="en-US" dirty="0"/>
              <a:t>간호사</a:t>
            </a:r>
            <a:r>
              <a:rPr lang="en-US" altLang="ko-KR" dirty="0"/>
              <a:t>, </a:t>
            </a:r>
            <a:r>
              <a:rPr lang="ko-KR" altLang="en-US" dirty="0"/>
              <a:t>약사</a:t>
            </a:r>
            <a:r>
              <a:rPr lang="en-US" altLang="ko-KR" dirty="0"/>
              <a:t>, </a:t>
            </a:r>
            <a:r>
              <a:rPr lang="ko-KR" altLang="en-US" dirty="0"/>
              <a:t>방사선사</a:t>
            </a:r>
            <a:r>
              <a:rPr lang="en-US" altLang="ko-KR" dirty="0"/>
              <a:t>, </a:t>
            </a:r>
            <a:r>
              <a:rPr lang="ko-KR" altLang="en-US" dirty="0"/>
              <a:t>임상병리사 등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ko-KR" altLang="en-US" dirty="0" err="1"/>
              <a:t>설문내용입니다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488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BBA9-DF26-016D-CB84-E5FB170CA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1D70B-1B7E-9544-AA86-27A5247A4BDA}"/>
              </a:ext>
            </a:extLst>
          </p:cNvPr>
          <p:cNvSpPr txBox="1"/>
          <p:nvPr/>
        </p:nvSpPr>
        <p:spPr>
          <a:xfrm>
            <a:off x="947451" y="837282"/>
            <a:ext cx="672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11) </a:t>
            </a:r>
            <a:r>
              <a:rPr lang="ko-KR" altLang="en-US" dirty="0"/>
              <a:t>귀하의 통증을 줄이기 위하여 적절한 조치를 취하였습니까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6EF99E9-A9A6-3489-8762-BF28B9D8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94381"/>
              </p:ext>
            </p:extLst>
          </p:nvPr>
        </p:nvGraphicFramePr>
        <p:xfrm>
          <a:off x="1613052" y="1465243"/>
          <a:ext cx="6902986" cy="1343025"/>
        </p:xfrm>
        <a:graphic>
          <a:graphicData uri="http://schemas.openxmlformats.org/drawingml/2006/table">
            <a:tbl>
              <a:tblPr/>
              <a:tblGrid>
                <a:gridCol w="1400459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400459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68569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  <a:gridCol w="1333040">
                  <a:extLst>
                    <a:ext uri="{9D8B030D-6E8A-4147-A177-3AD203B41FA5}">
                      <a16:colId xmlns:a16="http://schemas.microsoft.com/office/drawing/2014/main" val="1728773020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항상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해당없음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통증이 없었다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345327-8673-CA15-D037-74597CEA8F98}"/>
              </a:ext>
            </a:extLst>
          </p:cNvPr>
          <p:cNvSpPr txBox="1"/>
          <p:nvPr/>
        </p:nvSpPr>
        <p:spPr>
          <a:xfrm>
            <a:off x="1033749" y="3391360"/>
            <a:ext cx="773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12) </a:t>
            </a:r>
            <a:r>
              <a:rPr lang="ko-KR" altLang="en-US" dirty="0"/>
              <a:t>퇴원 후 주의사항과 치료계획에 대한 정보를 적절히 제공받았습니까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545EF85-FC7A-4173-4E95-6D152FC4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6356"/>
              </p:ext>
            </p:extLst>
          </p:nvPr>
        </p:nvGraphicFramePr>
        <p:xfrm>
          <a:off x="1613052" y="4019321"/>
          <a:ext cx="5217404" cy="1343025"/>
        </p:xfrm>
        <a:graphic>
          <a:graphicData uri="http://schemas.openxmlformats.org/drawingml/2006/table">
            <a:tbl>
              <a:tblPr/>
              <a:tblGrid>
                <a:gridCol w="1304351">
                  <a:extLst>
                    <a:ext uri="{9D8B030D-6E8A-4147-A177-3AD203B41FA5}">
                      <a16:colId xmlns:a16="http://schemas.microsoft.com/office/drawing/2014/main" val="242012247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1521071753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3468828064"/>
                    </a:ext>
                  </a:extLst>
                </a:gridCol>
                <a:gridCol w="1304351">
                  <a:extLst>
                    <a:ext uri="{9D8B030D-6E8A-4147-A177-3AD203B41FA5}">
                      <a16:colId xmlns:a16="http://schemas.microsoft.com/office/drawing/2014/main" val="2104170878"/>
                    </a:ext>
                  </a:extLst>
                </a:gridCol>
              </a:tblGrid>
              <a:tr h="97155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전혀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 </a:t>
                      </a:r>
                      <a:b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그렇지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매우</a:t>
                      </a:r>
                      <a:b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4372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092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1216</Words>
  <Application>Microsoft Office PowerPoint</Application>
  <PresentationFormat>와이드스크린</PresentationFormat>
  <Paragraphs>334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권영미</dc:creator>
  <cp:lastModifiedBy>권영미</cp:lastModifiedBy>
  <cp:revision>17</cp:revision>
  <dcterms:created xsi:type="dcterms:W3CDTF">2025-07-22T04:10:41Z</dcterms:created>
  <dcterms:modified xsi:type="dcterms:W3CDTF">2025-07-24T04:58:54Z</dcterms:modified>
</cp:coreProperties>
</file>