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57" r:id="rId4"/>
    <p:sldId id="258" r:id="rId5"/>
    <p:sldId id="259" r:id="rId6"/>
    <p:sldId id="260" r:id="rId7"/>
    <p:sldId id="295" r:id="rId8"/>
    <p:sldId id="262" r:id="rId9"/>
    <p:sldId id="263" r:id="rId10"/>
    <p:sldId id="264" r:id="rId11"/>
    <p:sldId id="265" r:id="rId12"/>
    <p:sldId id="266" r:id="rId13"/>
    <p:sldId id="267" r:id="rId14"/>
    <p:sldId id="286" r:id="rId15"/>
    <p:sldId id="294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CFD5EA"/>
    <a:srgbClr val="4472C4"/>
    <a:srgbClr val="FFEECD"/>
    <a:srgbClr val="FE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5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44F8-4D7A-4E84-9E2E-0012BC0313DE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3BAC1-CE5A-46B8-B2F1-28E2645993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欸我直接抄百九百十的會不會太惡劣</a:t>
            </a:r>
            <a:endParaRPr lang="en-US" altLang="zh-TW" dirty="0"/>
          </a:p>
          <a:p>
            <a:r>
              <a:rPr lang="zh-TW" altLang="en-US" dirty="0"/>
              <a:t>但我都有改過喔</a:t>
            </a:r>
            <a:r>
              <a:rPr lang="en-US" altLang="zh-TW" dirty="0"/>
              <a:t>:D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3BAC1-CE5A-46B8-B2F1-28E26459933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FCF5-682A-41D8-B34F-D2969153630D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24263" y="1521503"/>
            <a:ext cx="89434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建國中學</a:t>
            </a:r>
            <a:endParaRPr lang="en-US" altLang="zh-TW" sz="88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r>
              <a:rPr lang="zh-TW" altLang="en-US" sz="88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電子計算機研習社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9433" y="432227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CKEISC</a:t>
            </a:r>
            <a:endParaRPr lang="zh-TW" altLang="en-US" sz="36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1441" y="444538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歡迎光臨</a:t>
            </a:r>
            <a:r>
              <a:rPr lang="en-US" altLang="zh-TW" sz="20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:D</a:t>
            </a:r>
            <a:endParaRPr lang="zh-TW" altLang="en-US" sz="20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四大活動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6612" y="1696190"/>
            <a:ext cx="2749858" cy="823912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/>
              <a:t>秋遊</a:t>
            </a:r>
            <a:endParaRPr lang="en-US" altLang="zh-TW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6612" y="2520102"/>
            <a:ext cx="274985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秋天就會想到中秋節，講到中秋節就會想要月餅，所以我們</a:t>
            </a:r>
            <a:r>
              <a:rPr lang="zh-TW" altLang="en-US" sz="2400" dirty="0">
                <a:solidFill>
                  <a:schemeClr val="accent2"/>
                </a:solidFill>
              </a:rPr>
              <a:t>秋遊要烤肉</a:t>
            </a:r>
            <a:r>
              <a:rPr lang="zh-TW" altLang="en-US" sz="2400" dirty="0"/>
              <a:t>喔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TW" altLang="en-US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學長，這個邏輯是不是怪怪的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" name="文字版面配置區 2"/>
          <p:cNvSpPr txBox="1"/>
          <p:nvPr/>
        </p:nvSpPr>
        <p:spPr>
          <a:xfrm>
            <a:off x="3586470" y="1692907"/>
            <a:ext cx="258573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/>
              <a:t>寒訓</a:t>
            </a:r>
            <a:endParaRPr lang="en-US" altLang="zh-TW" sz="3200" dirty="0"/>
          </a:p>
        </p:txBody>
      </p:sp>
      <p:sp>
        <p:nvSpPr>
          <p:cNvPr id="8" name="內容版面配置區 3"/>
          <p:cNvSpPr txBox="1"/>
          <p:nvPr/>
        </p:nvSpPr>
        <p:spPr>
          <a:xfrm>
            <a:off x="3586470" y="2516819"/>
            <a:ext cx="25857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這是學長姐為你們辦的</a:t>
            </a:r>
            <a:r>
              <a:rPr lang="zh-TW" altLang="en-US" sz="2400" dirty="0">
                <a:solidFill>
                  <a:schemeClr val="accent2"/>
                </a:solidFill>
              </a:rPr>
              <a:t>最後一個</a:t>
            </a:r>
            <a:r>
              <a:rPr lang="en-US" altLang="zh-TW" sz="2400" dirty="0">
                <a:solidFill>
                  <a:schemeClr val="accent2"/>
                </a:solidFill>
              </a:rPr>
              <a:t>7</a:t>
            </a:r>
            <a:r>
              <a:rPr lang="zh-TW" altLang="en-US" sz="2400" dirty="0">
                <a:solidFill>
                  <a:schemeClr val="accent2"/>
                </a:solidFill>
              </a:rPr>
              <a:t>天大活動</a:t>
            </a:r>
            <a:r>
              <a:rPr lang="zh-TW" altLang="en-US" sz="2400" dirty="0"/>
              <a:t>，在這</a:t>
            </a:r>
            <a:r>
              <a:rPr lang="en-US" altLang="zh-TW" sz="2400" dirty="0"/>
              <a:t>7</a:t>
            </a:r>
            <a:r>
              <a:rPr lang="zh-TW" altLang="en-US" sz="2400" dirty="0"/>
              <a:t>天是個跟北資混熟的好時機喔</a:t>
            </a:r>
            <a:endParaRPr lang="en-US" altLang="zh-TW" sz="2400" dirty="0"/>
          </a:p>
        </p:txBody>
      </p:sp>
      <p:sp>
        <p:nvSpPr>
          <p:cNvPr id="14" name="文字版面配置區 2"/>
          <p:cNvSpPr txBox="1"/>
          <p:nvPr/>
        </p:nvSpPr>
        <p:spPr>
          <a:xfrm>
            <a:off x="6178064" y="1692907"/>
            <a:ext cx="258573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/>
              <a:t>春遊</a:t>
            </a:r>
            <a:endParaRPr lang="en-US" altLang="zh-TW" sz="3200" dirty="0"/>
          </a:p>
        </p:txBody>
      </p:sp>
      <p:sp>
        <p:nvSpPr>
          <p:cNvPr id="16" name="內容版面配置區 3"/>
          <p:cNvSpPr txBox="1"/>
          <p:nvPr/>
        </p:nvSpPr>
        <p:spPr>
          <a:xfrm>
            <a:off x="6178064" y="2516819"/>
            <a:ext cx="25857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身為學弟的你們要跟同屆北資的好朋友們</a:t>
            </a:r>
            <a:r>
              <a:rPr lang="zh-TW" altLang="en-US" sz="2400" dirty="0">
                <a:solidFill>
                  <a:schemeClr val="accent2"/>
                </a:solidFill>
              </a:rPr>
              <a:t>一起辦為期一天的春遊</a:t>
            </a:r>
            <a:r>
              <a:rPr lang="zh-TW" altLang="en-US" sz="2400" dirty="0"/>
              <a:t>，帶著歡笑與淚水迎向上幹之路吧</a:t>
            </a:r>
          </a:p>
        </p:txBody>
      </p:sp>
      <p:sp>
        <p:nvSpPr>
          <p:cNvPr id="18" name="文字版面配置區 2"/>
          <p:cNvSpPr txBox="1"/>
          <p:nvPr/>
        </p:nvSpPr>
        <p:spPr>
          <a:xfrm>
            <a:off x="8918882" y="1692907"/>
            <a:ext cx="258573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/>
              <a:t>暑訓</a:t>
            </a:r>
            <a:endParaRPr lang="en-US" altLang="zh-TW" sz="3200" dirty="0"/>
          </a:p>
        </p:txBody>
      </p:sp>
      <p:sp>
        <p:nvSpPr>
          <p:cNvPr id="20" name="內容版面配置區 3"/>
          <p:cNvSpPr txBox="1"/>
          <p:nvPr/>
        </p:nvSpPr>
        <p:spPr>
          <a:xfrm>
            <a:off x="8918882" y="2516819"/>
            <a:ext cx="25857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你們</a:t>
            </a:r>
            <a:r>
              <a:rPr lang="zh-TW" altLang="en-US" sz="2400" dirty="0">
                <a:solidFill>
                  <a:schemeClr val="accent2"/>
                </a:solidFill>
              </a:rPr>
              <a:t>第一次辦的</a:t>
            </a:r>
            <a:r>
              <a:rPr lang="en-US" altLang="zh-TW" sz="2400" dirty="0">
                <a:solidFill>
                  <a:schemeClr val="accent2"/>
                </a:solidFill>
              </a:rPr>
              <a:t>7</a:t>
            </a:r>
            <a:r>
              <a:rPr lang="zh-TW" altLang="en-US" sz="2400" dirty="0">
                <a:solidFill>
                  <a:schemeClr val="accent2"/>
                </a:solidFill>
              </a:rPr>
              <a:t>天大活動</a:t>
            </a:r>
            <a:r>
              <a:rPr lang="zh-TW" altLang="en-US" sz="2400" dirty="0"/>
              <a:t>，就算過程艱辛也要不辭勞苦的做完所有該做的事情喔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社團的日常生活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你知道參加社團最重要的是什麼嗎？</a:t>
            </a:r>
            <a:endParaRPr lang="en-US" altLang="zh-TW" dirty="0"/>
          </a:p>
          <a:p>
            <a:r>
              <a:rPr lang="zh-TW" altLang="en-US" dirty="0"/>
              <a:t>就是要讀書喔！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社辦與日常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我們社辦在</a:t>
            </a:r>
            <a:r>
              <a:rPr lang="zh-TW" altLang="en-US" dirty="0">
                <a:solidFill>
                  <a:schemeClr val="accent2"/>
                </a:solidFill>
              </a:rPr>
              <a:t>夢紅樓地下一樓</a:t>
            </a:r>
            <a:r>
              <a:rPr lang="zh-TW" altLang="en-US" dirty="0"/>
              <a:t>，如果不會走的話可以來問我們喔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社辦裡有</a:t>
            </a:r>
            <a:r>
              <a:rPr lang="zh-TW" altLang="en-US" dirty="0">
                <a:solidFill>
                  <a:schemeClr val="accent2"/>
                </a:solidFill>
              </a:rPr>
              <a:t>兩台電腦</a:t>
            </a:r>
            <a:r>
              <a:rPr lang="zh-TW" altLang="en-US" dirty="0"/>
              <a:t>，反正就是會很高級啦</a:t>
            </a:r>
            <a:r>
              <a:rPr lang="en-US" altLang="zh-TW" dirty="0">
                <a:latin typeface="+mn-ea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最近在參加</a:t>
            </a:r>
            <a:r>
              <a:rPr lang="zh-TW" altLang="en-US" dirty="0">
                <a:solidFill>
                  <a:schemeClr val="accent2"/>
                </a:solidFill>
                <a:latin typeface="+mn-ea"/>
              </a:rPr>
              <a:t>全能社辦改造王</a:t>
            </a:r>
            <a:r>
              <a:rPr lang="zh-TW" altLang="en-US" dirty="0">
                <a:latin typeface="+mn-ea"/>
              </a:rPr>
              <a:t>的活動，可能一段時間過後才會比較不亂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欸斗不好意思，我們沒有這個活動喔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有空可以</a:t>
            </a:r>
            <a:r>
              <a:rPr lang="zh-TW" altLang="en-US" dirty="0">
                <a:solidFill>
                  <a:schemeClr val="accent2"/>
                </a:solidFill>
                <a:latin typeface="+mn-ea"/>
              </a:rPr>
              <a:t>多來社辦玩</a:t>
            </a:r>
            <a:r>
              <a:rPr lang="zh-TW" altLang="en-US" dirty="0">
                <a:latin typeface="+mn-ea"/>
              </a:rPr>
              <a:t>，無論是找學長</a:t>
            </a:r>
            <a:r>
              <a:rPr lang="zh-TW" altLang="en-US" sz="2400" strike="sngStrike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還是找學姐化的學長</a:t>
            </a:r>
            <a:r>
              <a:rPr lang="zh-TW" altLang="en-US" dirty="0">
                <a:latin typeface="+mn-ea"/>
              </a:rPr>
              <a:t>都可以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有</a:t>
            </a:r>
            <a:r>
              <a:rPr lang="zh-TW" altLang="en-US" dirty="0">
                <a:solidFill>
                  <a:schemeClr val="accent2"/>
                </a:solidFill>
                <a:latin typeface="+mn-ea"/>
              </a:rPr>
              <a:t>問題盡量問</a:t>
            </a:r>
            <a:r>
              <a:rPr lang="zh-TW" altLang="en-US" dirty="0">
                <a:latin typeface="+mn-ea"/>
              </a:rPr>
              <a:t>，我們人都很好的</a:t>
            </a:r>
            <a:r>
              <a:rPr lang="en-US" altLang="zh-TW" dirty="0">
                <a:latin typeface="+mj-lt"/>
              </a:rPr>
              <a:t>&gt;////&lt;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這些東西一定要加喔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54" y="2064503"/>
            <a:ext cx="2534826" cy="25348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31085" y="4965915"/>
            <a:ext cx="33329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+mn-ea"/>
              </a:rPr>
              <a:t>FB</a:t>
            </a:r>
            <a:r>
              <a:rPr lang="zh-TW" altLang="en-US" sz="4000" dirty="0">
                <a:latin typeface="+mn-ea"/>
              </a:rPr>
              <a:t>社團</a:t>
            </a:r>
            <a:endParaRPr lang="en-US" altLang="zh-TW" sz="4000" dirty="0">
              <a:latin typeface="+mn-ea"/>
            </a:endParaRPr>
          </a:p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任何的公告或是檔案都會丟上去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88" y="19050"/>
            <a:ext cx="1503787" cy="15037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57BC9E-7453-44C5-973D-2C895B9BD3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9286" r="9286" b="9311"/>
          <a:stretch/>
        </p:blipFill>
        <p:spPr>
          <a:xfrm>
            <a:off x="6883893" y="2064503"/>
            <a:ext cx="2534826" cy="253482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73F5A15-C1A6-45B0-A4AB-7C5546418B25}"/>
              </a:ext>
            </a:extLst>
          </p:cNvPr>
          <p:cNvSpPr txBox="1"/>
          <p:nvPr/>
        </p:nvSpPr>
        <p:spPr>
          <a:xfrm>
            <a:off x="6372614" y="4965914"/>
            <a:ext cx="355738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+mn-ea"/>
              </a:rPr>
              <a:t>LINE</a:t>
            </a:r>
            <a:r>
              <a:rPr lang="zh-TW" altLang="en-US" sz="4000" dirty="0">
                <a:latin typeface="+mn-ea"/>
              </a:rPr>
              <a:t>群組</a:t>
            </a:r>
            <a:endParaRPr lang="en-US" altLang="zh-TW" sz="4000" dirty="0">
              <a:latin typeface="+mn-ea"/>
            </a:endParaRPr>
          </a:p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任何公告與問問題都可以在上面喔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這些東西很好用喔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956084" y="2574524"/>
            <a:ext cx="8279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我們的社內解題網站：</a:t>
            </a:r>
            <a:r>
              <a:rPr lang="en-US" altLang="zh-TW" sz="3200" dirty="0">
                <a:latin typeface="+mn-ea"/>
              </a:rPr>
              <a:t>ckeisc2.ck.tp.edu.tw</a:t>
            </a:r>
          </a:p>
          <a:p>
            <a:r>
              <a:rPr lang="zh-TW" altLang="en-US" sz="3200" dirty="0">
                <a:latin typeface="+mn-ea"/>
              </a:rPr>
              <a:t>我們的社網：</a:t>
            </a:r>
            <a:r>
              <a:rPr lang="en-US" altLang="zh-TW" sz="3200" dirty="0">
                <a:latin typeface="+mn-ea"/>
              </a:rPr>
              <a:t>ckeisc.org</a:t>
            </a:r>
            <a:endParaRPr lang="zh-TW" altLang="en-US" sz="3200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0CD05-6866-423D-93BE-027EBC73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追蹤一下我們</a:t>
            </a:r>
            <a:r>
              <a:rPr lang="zh-TW" altLang="en-US" dirty="0">
                <a:latin typeface="+mn-ea"/>
                <a:ea typeface="+mn-ea"/>
              </a:rPr>
              <a:t>的</a:t>
            </a:r>
            <a:r>
              <a:rPr lang="en-US" altLang="zh-TW" dirty="0">
                <a:latin typeface="+mn-ea"/>
                <a:ea typeface="+mn-ea"/>
              </a:rPr>
              <a:t>IG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F06379-0BF9-4F8E-8FCD-4AB9F788E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8" b="18576"/>
          <a:stretch/>
        </p:blipFill>
        <p:spPr>
          <a:xfrm>
            <a:off x="3749156" y="1615736"/>
            <a:ext cx="4693688" cy="4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9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如果能記完我們全部人的職位跟綽號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或本名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的話會獲得</a:t>
            </a:r>
            <a:r>
              <a:rPr lang="en-US" altLang="zh-TW" dirty="0">
                <a:latin typeface="+mn-ea"/>
              </a:rPr>
              <a:t>…</a:t>
            </a:r>
            <a:r>
              <a:rPr lang="zh-TW" altLang="en-US" dirty="0">
                <a:latin typeface="+mn-ea"/>
              </a:rPr>
              <a:t>我再想要給啥好了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/>
              <a:t>社長</a:t>
            </a:r>
            <a:br>
              <a:rPr lang="en-US" altLang="zh-TW" sz="3600" dirty="0"/>
            </a:br>
            <a:r>
              <a:rPr lang="zh-TW" altLang="en-US" sz="3600" dirty="0"/>
              <a:t>嚴聲遠</a:t>
            </a:r>
            <a:r>
              <a:rPr lang="en-US" altLang="zh-TW" sz="3600" dirty="0"/>
              <a:t>	</a:t>
            </a:r>
            <a:r>
              <a:rPr lang="zh-TW" altLang="en-US" sz="3600" dirty="0"/>
              <a:t>湯圓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專長：迷路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特點：只要苜礿拿到貓耳就會戴到他頭上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/>
                </a:solidFill>
              </a:rPr>
              <a:t>：那些什麼包餡的都是邪教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除了芝麻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/>
                </a:solidFill>
                <a:latin typeface="+mn-ea"/>
              </a:rPr>
              <a:t>：我好可愛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副社長</a:t>
            </a:r>
            <a:br>
              <a:rPr lang="en-US" altLang="zh-TW" dirty="0"/>
            </a:br>
            <a:r>
              <a:rPr lang="zh-TW" altLang="en-US" dirty="0"/>
              <a:t>陳思瑋</a:t>
            </a:r>
            <a:r>
              <a:rPr lang="en-US" altLang="zh-TW" dirty="0"/>
              <a:t>	</a:t>
            </a:r>
            <a:r>
              <a:rPr lang="zh-TW" altLang="en-US" dirty="0"/>
              <a:t>絲襪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特點：高一都是地社</a:t>
            </a:r>
            <a:endParaRPr lang="en-US" altLang="zh-TW" dirty="0"/>
          </a:p>
          <a:p>
            <a:r>
              <a:rPr lang="zh-TW" altLang="en-US" dirty="0"/>
              <a:t>興趣：吹管樂和獲取充足睡眠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A</a:t>
            </a:r>
            <a:r>
              <a:rPr lang="zh-TW" altLang="en-US" dirty="0">
                <a:solidFill>
                  <a:schemeClr val="accent1"/>
                </a:solidFill>
              </a:rPr>
              <a:t>：絲襪怎麼能在地板上！</a:t>
            </a:r>
            <a:endParaRPr lang="en-US" altLang="zh-TW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+mn-ea"/>
                <a:ea typeface="+mn-ea"/>
              </a:rPr>
              <a:t>副社長</a:t>
            </a:r>
            <a:br>
              <a:rPr lang="en-US" altLang="zh-TW" dirty="0">
                <a:latin typeface="+mn-ea"/>
                <a:ea typeface="+mn-ea"/>
              </a:rPr>
            </a:br>
            <a:r>
              <a:rPr lang="zh-TW" altLang="en-US" dirty="0">
                <a:latin typeface="+mn-ea"/>
                <a:ea typeface="+mn-ea"/>
              </a:rPr>
              <a:t>鄭善澤</a:t>
            </a:r>
            <a:r>
              <a:rPr lang="en-US" altLang="zh-TW" dirty="0">
                <a:latin typeface="+mn-ea"/>
                <a:ea typeface="+mn-ea"/>
              </a:rPr>
              <a:t>	</a:t>
            </a:r>
            <a:r>
              <a:rPr lang="zh-TW" altLang="en-US" dirty="0">
                <a:latin typeface="+mn-ea"/>
                <a:ea typeface="+mn-ea"/>
              </a:rPr>
              <a:t>貓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興趣：運動、寫一些非常非常水的題目和研究一些有關硬體的小知識</a:t>
            </a:r>
            <a:endParaRPr lang="en-US" altLang="zh-TW" dirty="0"/>
          </a:p>
          <a:p>
            <a:r>
              <a:rPr lang="zh-TW" altLang="en-US" dirty="0"/>
              <a:t>特點：自稱顏值擔當與身高擔當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B</a:t>
            </a:r>
            <a:r>
              <a:rPr lang="zh-TW" altLang="en-US" dirty="0">
                <a:solidFill>
                  <a:schemeClr val="accent1"/>
                </a:solidFill>
              </a:rPr>
              <a:t>：阿我寫的水題比你多欸</a:t>
            </a:r>
            <a:endParaRPr lang="en-US" altLang="zh-TW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今天要做的事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4502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5400" dirty="0">
                <a:latin typeface="+mn-ea"/>
              </a:rPr>
              <a:t>電研介紹</a:t>
            </a:r>
            <a:endParaRPr lang="en-US" altLang="zh-TW" sz="5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5400" dirty="0">
                <a:latin typeface="+mn-ea"/>
              </a:rPr>
              <a:t>下週預告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179533" y="5785730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糟糕，內文好像比標題大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公關長</a:t>
            </a:r>
            <a:br>
              <a:rPr lang="en-US" altLang="zh-TW" dirty="0"/>
            </a:br>
            <a:r>
              <a:rPr lang="zh-TW" altLang="en-US" dirty="0"/>
              <a:t>俞柏安</a:t>
            </a:r>
            <a:r>
              <a:rPr lang="en-US" altLang="zh-TW" dirty="0"/>
              <a:t>	</a:t>
            </a:r>
            <a:r>
              <a:rPr lang="zh-TW" altLang="en-US" dirty="0"/>
              <a:t>漁夫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1283" r="-51" b="21751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</a:t>
            </a:r>
            <a:r>
              <a:rPr lang="zh-TW" altLang="en-US" dirty="0">
                <a:latin typeface="+mn-ea"/>
              </a:rPr>
              <a:t>：聽</a:t>
            </a:r>
            <a:r>
              <a:rPr lang="en-US" altLang="zh-TW" dirty="0">
                <a:latin typeface="+mn-ea"/>
              </a:rPr>
              <a:t>Avicii</a:t>
            </a:r>
            <a:r>
              <a:rPr lang="zh-TW" altLang="en-US" dirty="0">
                <a:latin typeface="+mn-ea"/>
              </a:rPr>
              <a:t>或是</a:t>
            </a:r>
            <a:r>
              <a:rPr lang="en-US" altLang="zh-TW" dirty="0">
                <a:latin typeface="+mn-ea"/>
              </a:rPr>
              <a:t>Martin Garrix</a:t>
            </a:r>
            <a:r>
              <a:rPr lang="zh-TW" altLang="en-US" dirty="0">
                <a:latin typeface="+mn-ea"/>
              </a:rPr>
              <a:t>等</a:t>
            </a:r>
            <a:r>
              <a:rPr lang="en-US" altLang="zh-TW" dirty="0">
                <a:latin typeface="+mn-ea"/>
              </a:rPr>
              <a:t>DJ</a:t>
            </a:r>
            <a:r>
              <a:rPr lang="zh-TW" altLang="en-US" dirty="0">
                <a:latin typeface="+mn-ea"/>
              </a:rPr>
              <a:t>的作品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特點：國九是顏值巔峰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眾人：喔～ 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北資有人綽號是果酒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公關</a:t>
            </a:r>
            <a:br>
              <a:rPr lang="en-US" altLang="zh-TW" dirty="0"/>
            </a:br>
            <a:r>
              <a:rPr lang="zh-TW" altLang="en-US" dirty="0"/>
              <a:t>鄭詠堯</a:t>
            </a:r>
            <a:r>
              <a:rPr lang="en-US" altLang="zh-TW" dirty="0"/>
              <a:t>	</a:t>
            </a:r>
            <a:r>
              <a:rPr lang="zh-TW" altLang="en-US" dirty="0"/>
              <a:t>偏鄉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20" r="-51" b="2301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興趣：耍廢、聽音樂、玩電腦</a:t>
            </a:r>
            <a:endParaRPr lang="en-US" altLang="zh-TW" dirty="0"/>
          </a:p>
          <a:p>
            <a:r>
              <a:rPr lang="zh-TW" altLang="en-US" dirty="0"/>
              <a:t>特點：頭髮很蓬</a:t>
            </a:r>
            <a:r>
              <a:rPr lang="zh-TW" altLang="en-US" dirty="0">
                <a:latin typeface="+mn-ea"/>
              </a:rPr>
              <a:t>鬆</a:t>
            </a:r>
            <a:r>
              <a:rPr lang="en-US" altLang="zh-TW" dirty="0">
                <a:latin typeface="+mn-ea"/>
              </a:rPr>
              <a:t>(????</a:t>
            </a:r>
          </a:p>
          <a:p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：我住木柵所以才叫偏鄉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公關兼網管</a:t>
            </a:r>
            <a:br>
              <a:rPr lang="en-US" altLang="zh-TW" dirty="0"/>
            </a:br>
            <a:r>
              <a:rPr lang="zh-TW" altLang="en-US" dirty="0"/>
              <a:t>謝承昱</a:t>
            </a:r>
            <a:r>
              <a:rPr lang="en-US" altLang="zh-TW" dirty="0"/>
              <a:t>	</a:t>
            </a:r>
            <a:r>
              <a:rPr lang="zh-TW" altLang="en-US" dirty="0"/>
              <a:t>鹽巴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特點：名字的由</a:t>
            </a:r>
            <a:r>
              <a:rPr lang="zh-TW" altLang="en-US" dirty="0">
                <a:latin typeface="+mn-ea"/>
              </a:rPr>
              <a:t>來</a:t>
            </a:r>
            <a:r>
              <a:rPr lang="en-US" altLang="zh-TW" dirty="0" err="1">
                <a:latin typeface="+mn-ea"/>
              </a:rPr>
              <a:t>wwww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變帥的方法就交給你們了！ 以後有關變帥的問題可以來找我</a:t>
            </a:r>
            <a:endParaRPr lang="zh-TW" altLang="en-US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學術長</a:t>
            </a:r>
            <a:br>
              <a:rPr lang="en-US" altLang="zh-TW" dirty="0"/>
            </a:br>
            <a:r>
              <a:rPr lang="zh-TW" altLang="en-US" dirty="0"/>
              <a:t>游承曦</a:t>
            </a:r>
            <a:r>
              <a:rPr lang="en-US" altLang="zh-TW" dirty="0"/>
              <a:t>	</a:t>
            </a:r>
            <a:r>
              <a:rPr lang="zh-TW" altLang="en-US" dirty="0"/>
              <a:t>抽象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262626"/>
                </a:solidFill>
                <a:latin typeface="+mn-ea"/>
              </a:rPr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+mn-ea"/>
              </a:rPr>
              <a:t>寫程式 聽音樂 看天文 膜拜別人。特點</a:t>
            </a:r>
            <a:r>
              <a:rPr lang="zh-TW" altLang="en-US" dirty="0">
                <a:solidFill>
                  <a:srgbClr val="262626"/>
                </a:solidFill>
                <a:latin typeface="+mn-ea"/>
              </a:rPr>
              <a:t>：</a:t>
            </a:r>
            <a:r>
              <a:rPr lang="zh-TW" altLang="en-US" dirty="0">
                <a:latin typeface="+mn-ea"/>
              </a:rPr>
              <a:t>裝弱 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阿就真的弱嘛</a:t>
            </a:r>
            <a:r>
              <a:rPr lang="en-US" altLang="zh-TW" dirty="0" err="1">
                <a:latin typeface="+mn-ea"/>
              </a:rPr>
              <a:t>ww</a:t>
            </a:r>
            <a:endParaRPr lang="en-US" altLang="zh-TW" dirty="0">
              <a:latin typeface="+mn-ea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Python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是邪教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B</a:t>
            </a:r>
            <a:r>
              <a:rPr lang="zh-TW" altLang="en-US" dirty="0">
                <a:solidFill>
                  <a:schemeClr val="accent1"/>
                </a:solidFill>
              </a:rPr>
              <a:t>：你明明電力十足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</a:t>
            </a:r>
            <a:br>
              <a:rPr lang="en-US" altLang="zh-TW" dirty="0"/>
            </a:br>
            <a:r>
              <a:rPr lang="zh-TW" altLang="en-US" dirty="0"/>
              <a:t>陳力群</a:t>
            </a:r>
            <a:r>
              <a:rPr lang="en-US" altLang="zh-TW" dirty="0"/>
              <a:t>	</a:t>
            </a:r>
            <a:r>
              <a:rPr lang="zh-TW" altLang="en-US" dirty="0"/>
              <a:t>苜礿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興趣：工作、聽音樂</a:t>
            </a:r>
            <a:r>
              <a:rPr lang="en-US" altLang="zh-TW" dirty="0"/>
              <a:t>(</a:t>
            </a:r>
            <a:r>
              <a:rPr lang="zh-TW" altLang="en-US" dirty="0"/>
              <a:t>日文的比較多</a:t>
            </a:r>
            <a:r>
              <a:rPr lang="en-US" altLang="zh-TW" dirty="0"/>
              <a:t>)</a:t>
            </a:r>
            <a:r>
              <a:rPr lang="zh-TW" altLang="en-US" dirty="0"/>
              <a:t>、整人、偽聲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當然今天不會有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zh-TW" altLang="en-US" dirty="0"/>
              <a:t>特點：常常想出很多奇怪的點子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：其實他唸ㄇㄨˋㄩㄝˋ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：我是最公關的學術啦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C</a:t>
            </a:r>
            <a:r>
              <a:rPr lang="zh-TW" altLang="en-US" dirty="0">
                <a:solidFill>
                  <a:schemeClr val="accent1"/>
                </a:solidFill>
              </a:rPr>
              <a:t>：怎麼感覺你一直在線上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</a:t>
            </a:r>
            <a:br>
              <a:rPr lang="en-US" altLang="zh-TW" dirty="0"/>
            </a:br>
            <a:r>
              <a:rPr lang="zh-TW" altLang="en-US" dirty="0"/>
              <a:t>官毓韋</a:t>
            </a:r>
            <a:r>
              <a:rPr lang="en-US" altLang="zh-TW" dirty="0"/>
              <a:t>	</a:t>
            </a:r>
            <a:r>
              <a:rPr lang="zh-TW" altLang="en-US" dirty="0"/>
              <a:t>官公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301" r="-51" b="2273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研究某些東西，去探究歷史，打電動</a:t>
            </a:r>
            <a:endParaRPr lang="en-US" altLang="zh-TW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262626"/>
                </a:solidFill>
                <a:latin typeface="-apple-system"/>
              </a:rPr>
              <a:t>特點：自稱副學術長</a:t>
            </a:r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Debug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是通往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AC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的唯一道路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你要打成關公我也沒辦法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</a:t>
            </a:r>
            <a:br>
              <a:rPr lang="en-US" altLang="zh-TW" dirty="0"/>
            </a:br>
            <a:r>
              <a:rPr lang="zh-TW" altLang="en-US" dirty="0"/>
              <a:t>林仕翊</a:t>
            </a:r>
            <a:r>
              <a:rPr lang="en-US" altLang="zh-TW" dirty="0"/>
              <a:t>	</a:t>
            </a:r>
            <a:r>
              <a:rPr lang="zh-TW" altLang="en-US" dirty="0"/>
              <a:t>金魚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-120" r="-51" b="2315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特點：幹介最晚出來</a:t>
            </a:r>
            <a:endParaRPr lang="en-US" altLang="zh-TW" dirty="0"/>
          </a:p>
          <a:p>
            <a:r>
              <a:rPr lang="zh-TW" altLang="en-US" dirty="0"/>
              <a:t>興趣：做迷因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：去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IG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追蹤從零開始的迷因生活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</a:t>
            </a:r>
            <a:br>
              <a:rPr lang="en-US" altLang="zh-TW" dirty="0"/>
            </a:br>
            <a:r>
              <a:rPr lang="zh-TW" altLang="en-US" dirty="0">
                <a:effectLst/>
              </a:rPr>
              <a:t>周述博</a:t>
            </a:r>
            <a:r>
              <a:rPr lang="en-US" altLang="zh-TW" dirty="0"/>
              <a:t>	</a:t>
            </a:r>
            <a:r>
              <a:rPr lang="zh-TW" altLang="en-US" dirty="0"/>
              <a:t>小</a:t>
            </a:r>
            <a:r>
              <a:rPr lang="en-US" altLang="zh-TW" dirty="0">
                <a:latin typeface="+mj-ea"/>
              </a:rPr>
              <a:t>Lo</a:t>
            </a:r>
            <a:endParaRPr lang="zh-TW" altLang="en-US" dirty="0">
              <a:latin typeface="+mj-ea"/>
            </a:endParaRP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1563" r="-51" b="21471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興趣：做迷宮、手做、摺紙、鋼琴</a:t>
            </a:r>
            <a:endParaRPr lang="en-US" altLang="zh-TW" dirty="0"/>
          </a:p>
          <a:p>
            <a:r>
              <a:rPr lang="zh-TW" altLang="en-US" dirty="0"/>
              <a:t>特點：看起來很文靜但是很ㄎㄧㄤ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C++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不寫題目拿來寫</a:t>
            </a:r>
            <a:r>
              <a:rPr lang="zh-TW" altLang="en-US" dirty="0">
                <a:solidFill>
                  <a:schemeClr val="accent1"/>
                </a:solidFill>
              </a:rPr>
              <a:t>小遊戲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effectLst/>
              </a:rPr>
            </a:br>
            <a:r>
              <a:rPr lang="zh-TW" altLang="en-US" dirty="0">
                <a:effectLst/>
              </a:rPr>
              <a:t>學術兼設備</a:t>
            </a:r>
            <a:br>
              <a:rPr lang="en-US" altLang="zh-TW" dirty="0">
                <a:effectLst/>
              </a:rPr>
            </a:br>
            <a:r>
              <a:rPr lang="zh-TW" altLang="en-US" dirty="0">
                <a:effectLst/>
              </a:rPr>
              <a:t>葉昱廷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信瑀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441" r="-51" b="22592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玩的遊戲都是那種自己覺得很有名但沒人聽過的遊戲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+mn-ea"/>
              </a:rPr>
              <a:t>QQ</a:t>
            </a:r>
          </a:p>
          <a:p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霹靂卡霹靂拉拉～波波力那貝貝魯多～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endParaRPr lang="zh-TW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學術兼設備</a:t>
            </a:r>
            <a:br>
              <a:rPr lang="en-US" altLang="zh-TW" dirty="0"/>
            </a:br>
            <a:r>
              <a:rPr lang="zh-TW" altLang="en-US" dirty="0">
                <a:effectLst/>
              </a:rPr>
              <a:t>詹宇翔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夜羽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：如果有電子計算機相關問題可以來問我喔，會不會回就看心情啦（大誤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：鯊鯊好可愛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來個簡單的電研介紹吧！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就算全名是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電子計算機研習社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，但是大家都講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電研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或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建電</a:t>
            </a:r>
            <a:endParaRPr lang="en-US" altLang="zh-TW" sz="3200" dirty="0">
              <a:solidFill>
                <a:schemeClr val="accent2"/>
              </a:solidFill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阿其實電子計算機就是電腦啦</a:t>
            </a:r>
            <a:endParaRPr lang="en-US" altLang="zh-TW" sz="32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自創社以來，現在已經</a:t>
            </a:r>
            <a:r>
              <a:rPr lang="en-US" altLang="zh-TW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40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屆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了</a:t>
            </a:r>
            <a:r>
              <a:rPr lang="en-US" altLang="zh-TW" sz="3200" strike="sngStrike" dirty="0">
                <a:solidFill>
                  <a:schemeClr val="bg1">
                    <a:lumMod val="75000"/>
                  </a:schemeClr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(</a:t>
            </a:r>
            <a:r>
              <a:rPr lang="zh-TW" altLang="en-US" sz="3200" strike="sngStrike" dirty="0">
                <a:solidFill>
                  <a:schemeClr val="bg1">
                    <a:lumMod val="75000"/>
                  </a:schemeClr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好老</a:t>
            </a:r>
            <a:endParaRPr lang="en-US" altLang="zh-TW" sz="32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跟友社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北一資研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合稱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建北電資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，帶給你滿滿的溫暖喔</a:t>
            </a:r>
            <a:r>
              <a:rPr lang="en-US" altLang="zh-TW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!</a:t>
            </a:r>
            <a:endParaRPr lang="zh-TW" altLang="en-US" sz="32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endParaRPr lang="zh-TW" altLang="en-US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744504" y="507802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心理跟物理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文書</a:t>
            </a:r>
            <a:br>
              <a:rPr lang="en-US" altLang="zh-TW" dirty="0"/>
            </a:br>
            <a:r>
              <a:rPr lang="zh-TW" altLang="en-US" dirty="0">
                <a:effectLst/>
              </a:rPr>
              <a:t>陳柏榮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子檐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興趣：繪圖</a:t>
            </a:r>
            <a:endParaRPr lang="en-US" altLang="zh-TW" dirty="0"/>
          </a:p>
          <a:p>
            <a:r>
              <a:rPr lang="zh-TW" altLang="en-US" dirty="0"/>
              <a:t>特點：手繪達人、綽號是他的「字」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：我是文書一號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文書</a:t>
            </a:r>
            <a:br>
              <a:rPr lang="en-US" altLang="zh-TW" dirty="0"/>
            </a:br>
            <a:r>
              <a:rPr lang="zh-TW" altLang="en-US" dirty="0"/>
              <a:t>洪書亞</a:t>
            </a:r>
            <a:r>
              <a:rPr lang="en-US" altLang="zh-TW" dirty="0"/>
              <a:t>	</a:t>
            </a:r>
            <a:r>
              <a:rPr lang="zh-TW" altLang="en-US" dirty="0"/>
              <a:t>亞亞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160" r="-51" b="2287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籃球，動漫，電腦遊戲</a:t>
            </a:r>
            <a:endParaRPr lang="en-US" altLang="zh-TW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262626"/>
                </a:solidFill>
                <a:latin typeface="-apple-system"/>
              </a:rPr>
              <a:t>特點：電繪達人</a:t>
            </a:r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看你要念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ㄧㄚˇㄧㄚˇ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還是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ㄧㄚˋㄧㄚˋ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還是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ㄧㄚˋㄧㄚˇ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還是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ㄧㄚˇㄧㄚˋ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都行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：我是文書二號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總務</a:t>
            </a:r>
            <a:br>
              <a:rPr lang="en-US" altLang="zh-TW" dirty="0"/>
            </a:br>
            <a:r>
              <a:rPr lang="zh-TW" altLang="en-US" dirty="0">
                <a:effectLst/>
              </a:rPr>
              <a:t>方力頤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猴子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打球、聽音樂</a:t>
            </a:r>
            <a:endParaRPr lang="en-US" altLang="zh-TW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262626"/>
                </a:solidFill>
                <a:latin typeface="-apple-system"/>
              </a:rPr>
              <a:t>特點：很像猴子</a:t>
            </a:r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：我覺得我不像猴子阿</a:t>
            </a:r>
            <a:endParaRPr lang="en-US" altLang="zh-TW" dirty="0">
              <a:solidFill>
                <a:schemeClr val="accent1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內務</a:t>
            </a:r>
            <a:br>
              <a:rPr lang="en-US" altLang="zh-TW" dirty="0"/>
            </a:br>
            <a:r>
              <a:rPr lang="zh-TW" altLang="en-US" dirty="0">
                <a:effectLst/>
              </a:rPr>
              <a:t>楊青樺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青蛙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62626"/>
                </a:solidFill>
                <a:effectLst/>
                <a:latin typeface="+mn-ea"/>
              </a:rPr>
              <a:t>興趣：看小說，聽歌，打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+mn-ea"/>
              </a:rPr>
              <a:t>LOL</a:t>
            </a:r>
          </a:p>
          <a:p>
            <a:r>
              <a:rPr lang="zh-TW" altLang="en-US" dirty="0">
                <a:solidFill>
                  <a:srgbClr val="262626"/>
                </a:solidFill>
                <a:latin typeface="+mn-ea"/>
              </a:rPr>
              <a:t>特點：住在社辦</a:t>
            </a:r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：我這職位是被坑的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總結一下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恭喜大家被選社系統選到，並加入我們建電這個溫暖的大家庭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學長們人都很好的啦，有問題盡量問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要多去小社課喔！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活動多多報名，很好玩的喔</a:t>
            </a:r>
            <a:endParaRPr lang="en-US" altLang="zh-TW" dirty="0">
              <a:latin typeface="+mn-ea"/>
            </a:endParaRPr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9525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週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預</a:t>
            </a:r>
            <a:endParaRPr lang="en-US" altLang="zh-TW" sz="28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告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50388" y="1851645"/>
            <a:ext cx="100912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9900" dirty="0"/>
              <a:t>下週預告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課程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前面都在幹話，現在才是重點啦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06335" y="1280591"/>
          <a:ext cx="11979330" cy="2535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5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557"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星期一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星期二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星期三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星期四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星期五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297"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C++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基礎語法衝刺</a:t>
                      </a:r>
                      <a:endParaRPr lang="en-US" altLang="zh-TW" sz="20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衝呀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!!!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Python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小社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C++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大社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557"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IDE,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變數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運算子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,if </a:t>
                      </a:r>
                      <a:r>
                        <a:rPr lang="en-US" altLang="zh-TW" sz="2000" dirty="0" err="1">
                          <a:latin typeface="+mn-ea"/>
                          <a:ea typeface="+mn-ea"/>
                        </a:rPr>
                        <a:t>else,while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認識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repl.it</a:t>
                      </a:r>
                    </a:p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介紹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Python</a:t>
                      </a:r>
                    </a:p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Hello world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IDE,IO,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變數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運算子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948691" y="571722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終於把簡報趕完了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你在電研會學到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600" dirty="0"/>
              <a:t>一堆</a:t>
            </a:r>
            <a:r>
              <a:rPr lang="zh-TW" altLang="en-US" sz="3600" dirty="0">
                <a:solidFill>
                  <a:schemeClr val="accent2"/>
                </a:solidFill>
              </a:rPr>
              <a:t>程式語言</a:t>
            </a:r>
            <a:r>
              <a:rPr lang="en-US" altLang="zh-TW" sz="3600" dirty="0">
                <a:latin typeface="+mn-ea"/>
              </a:rPr>
              <a:t>(</a:t>
            </a:r>
            <a:r>
              <a:rPr lang="zh-TW" altLang="en-US" sz="3600" dirty="0"/>
              <a:t>像是</a:t>
            </a:r>
            <a:r>
              <a:rPr lang="en-US" altLang="zh-TW" sz="3600" dirty="0">
                <a:latin typeface="+mn-ea"/>
              </a:rPr>
              <a:t>C++,</a:t>
            </a:r>
            <a:r>
              <a:rPr lang="en-US" altLang="zh-TW" sz="3600" dirty="0" err="1">
                <a:latin typeface="+mn-ea"/>
              </a:rPr>
              <a:t>Python,JavaScript</a:t>
            </a:r>
            <a:r>
              <a:rPr lang="zh-TW" altLang="en-US" sz="3600" dirty="0"/>
              <a:t>之類的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可以拿去用在</a:t>
            </a:r>
            <a:r>
              <a:rPr lang="zh-TW" altLang="en-US" sz="3600" dirty="0">
                <a:solidFill>
                  <a:schemeClr val="accent2"/>
                </a:solidFill>
              </a:rPr>
              <a:t>打比賽</a:t>
            </a:r>
            <a:r>
              <a:rPr lang="zh-TW" altLang="en-US" sz="3600" dirty="0"/>
              <a:t>上面的</a:t>
            </a:r>
            <a:r>
              <a:rPr lang="zh-TW" altLang="en-US" sz="3600" dirty="0">
                <a:solidFill>
                  <a:schemeClr val="accent2"/>
                </a:solidFill>
              </a:rPr>
              <a:t>演算法與資料結構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/>
              <a:t>最近在台灣越來越紅的</a:t>
            </a:r>
            <a:r>
              <a:rPr lang="zh-TW" altLang="en-US" sz="3600" dirty="0">
                <a:solidFill>
                  <a:schemeClr val="accent2"/>
                </a:solidFill>
              </a:rPr>
              <a:t>資訊安全</a:t>
            </a:r>
            <a:r>
              <a:rPr lang="en-US" altLang="zh-TW" sz="3600" strike="sngStrike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en-US" sz="3600" strike="sngStrike" dirty="0">
                <a:solidFill>
                  <a:schemeClr val="bg1">
                    <a:lumMod val="75000"/>
                  </a:schemeClr>
                </a:solidFill>
              </a:rPr>
              <a:t>就是駭入別人電腦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會被別人講理科腦的</a:t>
            </a:r>
            <a:r>
              <a:rPr lang="zh-TW" altLang="en-US" sz="3600" dirty="0">
                <a:solidFill>
                  <a:schemeClr val="accent2"/>
                </a:solidFill>
              </a:rPr>
              <a:t>邏輯思考</a:t>
            </a:r>
            <a:r>
              <a:rPr lang="zh-TW" altLang="en-US" sz="3600" dirty="0"/>
              <a:t>能力</a:t>
            </a:r>
            <a:endParaRPr lang="en-US" altLang="zh-TW" sz="36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社課的時程表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1167765" y="2182495"/>
          <a:ext cx="9857105" cy="327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1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星期四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星期五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17:10~18:10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17:00~18:30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18:00~19:30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17:00~18:00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13:00~13:50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資訊安全小社課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C++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基礎語法</a:t>
                      </a: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小社課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網頁前端</a:t>
                      </a: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聯課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Python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小社課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C++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大社課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5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9/8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10/13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結束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9/14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資料結構與演算法</a:t>
                      </a: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小社課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10/21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9/10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你今天就在這</a:t>
                      </a: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下周也要來喔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10/20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7457B-9A83-4A33-93A2-F47A2026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社課的時程表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D1CDA-0E69-4AEF-A54C-6E50A588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週一 </a:t>
            </a:r>
            <a:r>
              <a:rPr lang="en-US" altLang="zh-TW" dirty="0">
                <a:latin typeface="+mn-ea"/>
              </a:rPr>
              <a:t>17:10 ~ 18:10 - </a:t>
            </a:r>
            <a:r>
              <a:rPr lang="zh-TW" altLang="en-US" dirty="0">
                <a:latin typeface="+mn-ea"/>
              </a:rPr>
              <a:t>資安 </a:t>
            </a:r>
            <a:r>
              <a:rPr lang="en-US" altLang="zh-TW" dirty="0">
                <a:latin typeface="+mn-ea"/>
              </a:rPr>
              <a:t>CTF    ( 9/14 </a:t>
            </a:r>
            <a:r>
              <a:rPr lang="zh-TW" altLang="en-US" dirty="0">
                <a:latin typeface="+mn-ea"/>
              </a:rPr>
              <a:t>開始 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zh-TW" altLang="en-US" dirty="0">
                <a:latin typeface="+mn-ea"/>
              </a:rPr>
              <a:t>週二 </a:t>
            </a:r>
            <a:r>
              <a:rPr lang="en-US" altLang="zh-TW" dirty="0">
                <a:latin typeface="+mn-ea"/>
              </a:rPr>
              <a:t>17:00 ~ 18:30 - C++</a:t>
            </a:r>
            <a:r>
              <a:rPr lang="zh-TW" altLang="en-US" dirty="0">
                <a:latin typeface="+mn-ea"/>
              </a:rPr>
              <a:t>語法     </a:t>
            </a:r>
            <a:r>
              <a:rPr lang="en-US" altLang="zh-TW" dirty="0">
                <a:latin typeface="+mn-ea"/>
              </a:rPr>
              <a:t>( 9/8 </a:t>
            </a:r>
            <a:r>
              <a:rPr lang="zh-TW" altLang="en-US" dirty="0">
                <a:latin typeface="+mn-ea"/>
              </a:rPr>
              <a:t>開始 </a:t>
            </a:r>
            <a:r>
              <a:rPr lang="en-US" altLang="zh-TW" dirty="0">
                <a:latin typeface="+mn-ea"/>
              </a:rPr>
              <a:t>) </a:t>
            </a:r>
          </a:p>
          <a:p>
            <a:r>
              <a:rPr lang="en-US" altLang="zh-TW" dirty="0">
                <a:latin typeface="+mn-ea"/>
              </a:rPr>
              <a:t>                   - </a:t>
            </a:r>
            <a:r>
              <a:rPr lang="zh-TW" altLang="en-US" dirty="0">
                <a:latin typeface="+mn-ea"/>
              </a:rPr>
              <a:t>資料結構與演算法   </a:t>
            </a:r>
            <a:r>
              <a:rPr lang="en-US" altLang="zh-TW" dirty="0">
                <a:latin typeface="+mn-ea"/>
              </a:rPr>
              <a:t>( 10/20 </a:t>
            </a:r>
            <a:r>
              <a:rPr lang="zh-TW" altLang="en-US" dirty="0">
                <a:latin typeface="+mn-ea"/>
              </a:rPr>
              <a:t>開始 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zh-TW" altLang="en-US" dirty="0">
                <a:latin typeface="+mn-ea"/>
              </a:rPr>
              <a:t>週三 </a:t>
            </a:r>
            <a:r>
              <a:rPr lang="en-US" altLang="zh-TW" dirty="0">
                <a:latin typeface="+mn-ea"/>
              </a:rPr>
              <a:t>18:00 ~ 19:30 - </a:t>
            </a:r>
            <a:r>
              <a:rPr lang="zh-TW" altLang="en-US" dirty="0">
                <a:latin typeface="+mn-ea"/>
              </a:rPr>
              <a:t>網頁前端  </a:t>
            </a:r>
            <a:r>
              <a:rPr lang="en-US" altLang="zh-TW" dirty="0">
                <a:latin typeface="+mn-ea"/>
              </a:rPr>
              <a:t>( 10/21 </a:t>
            </a:r>
            <a:r>
              <a:rPr lang="zh-TW" altLang="en-US" dirty="0">
                <a:latin typeface="+mn-ea"/>
              </a:rPr>
              <a:t>開始 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zh-TW" altLang="en-US" dirty="0">
                <a:latin typeface="+mn-ea"/>
              </a:rPr>
              <a:t>週四 </a:t>
            </a:r>
            <a:r>
              <a:rPr lang="en-US" altLang="zh-TW" dirty="0">
                <a:latin typeface="+mn-ea"/>
              </a:rPr>
              <a:t>17:00 ~ 18:00 - Python        ( 9/10 </a:t>
            </a:r>
            <a:r>
              <a:rPr lang="zh-TW" altLang="en-US" dirty="0">
                <a:latin typeface="+mn-ea"/>
              </a:rPr>
              <a:t>開始 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3685D4-550D-4060-AE82-9A7BBD301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6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活動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活動都很好玩的啦，記得多多報名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友社</a:t>
            </a:r>
            <a:r>
              <a:rPr lang="en-US" altLang="zh-TW" dirty="0">
                <a:latin typeface="+mn-ea"/>
                <a:ea typeface="+mn-ea"/>
              </a:rPr>
              <a:t>—</a:t>
            </a:r>
            <a:r>
              <a:rPr lang="zh-TW" altLang="en-US" dirty="0">
                <a:latin typeface="+mn-ea"/>
                <a:ea typeface="+mn-ea"/>
              </a:rPr>
              <a:t>北一女中資訊研習社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/>
              <a:t>每次</a:t>
            </a:r>
            <a:r>
              <a:rPr lang="zh-TW" altLang="en-US" sz="3600" dirty="0">
                <a:solidFill>
                  <a:schemeClr val="accent2"/>
                </a:solidFill>
              </a:rPr>
              <a:t>聯課</a:t>
            </a:r>
            <a:r>
              <a:rPr lang="zh-TW" altLang="en-US" sz="3600" dirty="0"/>
              <a:t>都會看到他們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北一女中資訊研習社簡稱</a:t>
            </a:r>
            <a:r>
              <a:rPr lang="zh-TW" altLang="en-US" sz="3600" dirty="0">
                <a:solidFill>
                  <a:schemeClr val="accent2"/>
                </a:solidFill>
              </a:rPr>
              <a:t>北資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/>
              <a:t>無論如何，</a:t>
            </a:r>
            <a:r>
              <a:rPr lang="zh-TW" altLang="en-US" sz="3600" dirty="0">
                <a:solidFill>
                  <a:schemeClr val="accent2"/>
                </a:solidFill>
              </a:rPr>
              <a:t>四大活動</a:t>
            </a:r>
            <a:r>
              <a:rPr lang="zh-TW" altLang="en-US" sz="3600" dirty="0"/>
              <a:t>都會跟他們一起喔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我們建電跟北資合稱</a:t>
            </a:r>
            <a:r>
              <a:rPr lang="zh-TW" altLang="en-US" sz="3600" dirty="0">
                <a:solidFill>
                  <a:schemeClr val="accent2"/>
                </a:solidFill>
              </a:rPr>
              <a:t>建北電資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/>
              <a:t> </a:t>
            </a:r>
            <a:r>
              <a:rPr lang="zh-TW" altLang="en-US" sz="3600" strike="sngStrike" dirty="0"/>
              <a:t>學弟加北資！</a:t>
            </a:r>
            <a:endParaRPr lang="en-US" altLang="zh-TW" sz="3600" strike="sngStrike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  <p:pic>
        <p:nvPicPr>
          <p:cNvPr id="1026" name="Picture 2" descr="北一女中資訊研習社28屆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0750" l="6514" r="89965">
                        <a14:foregroundMark x1="41197" y1="6250" x2="41197" y2="6250"/>
                        <a14:foregroundMark x1="60739" y1="32500" x2="60739" y2="32500"/>
                        <a14:foregroundMark x1="6690" y1="35250" x2="6690" y2="35250"/>
                        <a14:foregroundMark x1="17606" y1="90750" x2="17606" y2="90750"/>
                        <a14:foregroundMark x1="66549" y1="79000" x2="66549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50" y="2308193"/>
            <a:ext cx="4210347" cy="29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490229" y="50885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北資社徽</a:t>
            </a: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BugMaruGothic"/>
        <a:cs typeface=""/>
      </a:majorFont>
      <a:minorFont>
        <a:latin typeface="Calibri"/>
        <a:ea typeface="BugMaru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1480</Words>
  <Application>Microsoft Office PowerPoint</Application>
  <PresentationFormat>寬螢幕</PresentationFormat>
  <Paragraphs>224</Paragraphs>
  <Slides>40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-apple-system</vt:lpstr>
      <vt:lpstr>BugMaruGothic</vt:lpstr>
      <vt:lpstr>Arial</vt:lpstr>
      <vt:lpstr>Calibri</vt:lpstr>
      <vt:lpstr>Calibri Light</vt:lpstr>
      <vt:lpstr>Office 佈景主題</vt:lpstr>
      <vt:lpstr>PowerPoint 簡報</vt:lpstr>
      <vt:lpstr>今天要做的事</vt:lpstr>
      <vt:lpstr>來個簡單的電研介紹吧！</vt:lpstr>
      <vt:lpstr>課程</vt:lpstr>
      <vt:lpstr>你在電研會學到…</vt:lpstr>
      <vt:lpstr>社課的時程表</vt:lpstr>
      <vt:lpstr>社課的時程表</vt:lpstr>
      <vt:lpstr>活動</vt:lpstr>
      <vt:lpstr>友社—北一女中資訊研習社</vt:lpstr>
      <vt:lpstr>四大活動</vt:lpstr>
      <vt:lpstr>社團的日常生活</vt:lpstr>
      <vt:lpstr>社辦與日常</vt:lpstr>
      <vt:lpstr>這些東西一定要加喔</vt:lpstr>
      <vt:lpstr>這些東西很好用喔</vt:lpstr>
      <vt:lpstr>追蹤一下我們的IG</vt:lpstr>
      <vt:lpstr>學長們</vt:lpstr>
      <vt:lpstr>社長 嚴聲遠 湯圓</vt:lpstr>
      <vt:lpstr>副社長 陳思瑋 絲襪</vt:lpstr>
      <vt:lpstr>副社長 鄭善澤 貓</vt:lpstr>
      <vt:lpstr>公關長 俞柏安 漁夫</vt:lpstr>
      <vt:lpstr>公關 鄭詠堯 偏鄉</vt:lpstr>
      <vt:lpstr>公關兼網管 謝承昱 鹽巴</vt:lpstr>
      <vt:lpstr>學術長 游承曦 抽象</vt:lpstr>
      <vt:lpstr>學術 陳力群 苜礿</vt:lpstr>
      <vt:lpstr>學術 官毓韋 官公</vt:lpstr>
      <vt:lpstr>學術 林仕翊 金魚</vt:lpstr>
      <vt:lpstr>學術 周述博 小Lo</vt:lpstr>
      <vt:lpstr> 學術兼設備 葉昱廷 信瑀</vt:lpstr>
      <vt:lpstr>學術兼設備 詹宇翔 夜羽</vt:lpstr>
      <vt:lpstr>文書 陳柏榮 子檐</vt:lpstr>
      <vt:lpstr>文書 洪書亞 亞亞</vt:lpstr>
      <vt:lpstr>總務 方力頤 猴子</vt:lpstr>
      <vt:lpstr>內務 楊青樺 青蛙</vt:lpstr>
      <vt:lpstr>總結一下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益豊 陳</dc:creator>
  <cp:lastModifiedBy>益豊 陳</cp:lastModifiedBy>
  <cp:revision>39</cp:revision>
  <dcterms:created xsi:type="dcterms:W3CDTF">2020-08-28T15:40:00Z</dcterms:created>
  <dcterms:modified xsi:type="dcterms:W3CDTF">2020-09-04T08:58:08Z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