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86" r:id="rId16"/>
    <p:sldId id="268" r:id="rId17"/>
    <p:sldId id="269" r:id="rId18"/>
    <p:sldId id="271" r:id="rId19"/>
    <p:sldId id="270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CFD5EA"/>
    <a:srgbClr val="4472C4"/>
    <a:srgbClr val="FFEECD"/>
    <a:srgbClr val="FEF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orient="horz" pos="2156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344F8-4D7A-4E84-9E2E-0012BC0313DE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3BAC1-CE5A-46B8-B2F1-28E26459933F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欸我直接抄百九百十的會不會太惡劣</a:t>
            </a:r>
            <a:endParaRPr lang="en-US" altLang="zh-TW" dirty="0"/>
          </a:p>
          <a:p>
            <a:r>
              <a:rPr lang="zh-TW" altLang="en-US" dirty="0"/>
              <a:t>但我都有改過喔</a:t>
            </a:r>
            <a:r>
              <a:rPr lang="en-US" altLang="zh-TW" dirty="0"/>
              <a:t>:D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3BAC1-CE5A-46B8-B2F1-28E26459933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FCF5-682A-41D8-B34F-D2969153630D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4C4C-3265-4444-BB4B-2B063FC2AD5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FCF5-682A-41D8-B34F-D2969153630D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4C4C-3265-4444-BB4B-2B063FC2AD5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FCF5-682A-41D8-B34F-D2969153630D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4C4C-3265-4444-BB4B-2B063FC2AD5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FCF5-682A-41D8-B34F-D2969153630D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4C4C-3265-4444-BB4B-2B063FC2AD5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FCF5-682A-41D8-B34F-D2969153630D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4C4C-3265-4444-BB4B-2B063FC2AD5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FCF5-682A-41D8-B34F-D2969153630D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4C4C-3265-4444-BB4B-2B063FC2AD5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FCF5-682A-41D8-B34F-D2969153630D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4C4C-3265-4444-BB4B-2B063FC2AD5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FCF5-682A-41D8-B34F-D2969153630D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4C4C-3265-4444-BB4B-2B063FC2AD5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FCF5-682A-41D8-B34F-D2969153630D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4C4C-3265-4444-BB4B-2B063FC2AD5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FCF5-682A-41D8-B34F-D2969153630D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4C4C-3265-4444-BB4B-2B063FC2AD5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FCF5-682A-41D8-B34F-D2969153630D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4C4C-3265-4444-BB4B-2B063FC2AD5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0FCF5-682A-41D8-B34F-D2969153630D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74C4C-3265-4444-BB4B-2B063FC2AD50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hdphoto" Target="../media/hdphoto4.wdp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microsoft.com/office/2007/relationships/hdphoto" Target="../media/hdphoto5.wdp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hdphoto6.wdp"/><Relationship Id="rId1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microsoft.com/office/2007/relationships/hdphoto" Target="../media/hdphoto2.wdp"/><Relationship Id="rId3" Type="http://schemas.openxmlformats.org/officeDocument/2006/relationships/image" Target="../media/image2.pn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624263" y="1521503"/>
            <a:ext cx="894347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8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建國中學</a:t>
            </a:r>
            <a:endParaRPr lang="en-US" altLang="zh-TW" sz="8800" dirty="0">
              <a:latin typeface="BugMaruGothic" panose="02000509000000000000" pitchFamily="49" charset="-120"/>
              <a:ea typeface="BugMaruGothic" panose="02000509000000000000" pitchFamily="49" charset="-120"/>
              <a:cs typeface="BugMaruGothic" panose="02000509000000000000" pitchFamily="49" charset="-120"/>
            </a:endParaRPr>
          </a:p>
          <a:p>
            <a:r>
              <a:rPr lang="zh-TW" altLang="en-US" sz="88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電子計算機研習社</a:t>
            </a:r>
            <a:endParaRPr lang="zh-TW" altLang="en-US" sz="8800" dirty="0">
              <a:latin typeface="BugMaruGothic" panose="02000509000000000000" pitchFamily="49" charset="-120"/>
              <a:ea typeface="BugMaruGothic" panose="02000509000000000000" pitchFamily="49" charset="-120"/>
              <a:cs typeface="BugMaruGothic" panose="02000509000000000000" pitchFamily="49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39433" y="432227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CKEISC</a:t>
            </a:r>
            <a:endParaRPr lang="zh-TW" altLang="en-US" sz="3600" dirty="0">
              <a:latin typeface="BugMaruGothic" panose="02000509000000000000" pitchFamily="49" charset="-120"/>
              <a:ea typeface="BugMaruGothic" panose="02000509000000000000" pitchFamily="49" charset="-120"/>
              <a:cs typeface="BugMaruGothic" panose="02000509000000000000" pitchFamily="49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531441" y="4445380"/>
            <a:ext cx="143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歡迎光臨</a:t>
            </a:r>
            <a:r>
              <a:rPr lang="en-US" altLang="zh-TW" sz="20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:D</a:t>
            </a:r>
            <a:endParaRPr lang="zh-TW" altLang="en-US" sz="2000" dirty="0">
              <a:latin typeface="BugMaruGothic" panose="02000509000000000000" pitchFamily="49" charset="-120"/>
              <a:ea typeface="BugMaruGothic" panose="02000509000000000000" pitchFamily="49" charset="-120"/>
              <a:cs typeface="BugMaruGothic" panose="02000509000000000000" pitchFamily="49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0"/>
            <a:ext cx="1503787" cy="15037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社團的日常生活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你知道參加社團最重要的是什麼嗎？</a:t>
            </a:r>
            <a:endParaRPr lang="en-US" altLang="zh-TW" dirty="0"/>
          </a:p>
          <a:p>
            <a:r>
              <a:rPr lang="zh-TW" altLang="en-US" dirty="0"/>
              <a:t>就是要讀書喔！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0"/>
            <a:ext cx="1503787" cy="150378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社辦與日常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我們社辦在</a:t>
            </a:r>
            <a:r>
              <a:rPr lang="zh-TW" altLang="en-US" dirty="0">
                <a:solidFill>
                  <a:schemeClr val="accent2"/>
                </a:solidFill>
              </a:rPr>
              <a:t>夢紅樓地下一樓</a:t>
            </a:r>
            <a:r>
              <a:rPr lang="zh-TW" altLang="en-US" dirty="0"/>
              <a:t>，如果不會走的話可以來問我們喔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社辦裡有</a:t>
            </a:r>
            <a:r>
              <a:rPr lang="zh-TW" altLang="en-US" dirty="0">
                <a:solidFill>
                  <a:schemeClr val="accent2"/>
                </a:solidFill>
              </a:rPr>
              <a:t>兩台電腦</a:t>
            </a:r>
            <a:r>
              <a:rPr lang="zh-TW" altLang="en-US" dirty="0"/>
              <a:t>，反正就是會很高級啦</a:t>
            </a:r>
            <a:r>
              <a:rPr lang="en-US" altLang="zh-TW" dirty="0">
                <a:latin typeface="+mn-ea"/>
              </a:rPr>
              <a:t>w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最近在參加</a:t>
            </a:r>
            <a:r>
              <a:rPr lang="zh-TW" altLang="en-US" dirty="0">
                <a:solidFill>
                  <a:schemeClr val="accent2"/>
                </a:solidFill>
                <a:latin typeface="+mn-ea"/>
              </a:rPr>
              <a:t>全能社辦改造王</a:t>
            </a:r>
            <a:r>
              <a:rPr lang="zh-TW" altLang="en-US" dirty="0">
                <a:latin typeface="+mn-ea"/>
              </a:rPr>
              <a:t>的活動，可能一段時間過後才會比較不亂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zh-TW" altLang="en-US" sz="2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欸斗不好意思，我們沒有這個活動喔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有空可以</a:t>
            </a:r>
            <a:r>
              <a:rPr lang="zh-TW" altLang="en-US" dirty="0">
                <a:solidFill>
                  <a:schemeClr val="accent2"/>
                </a:solidFill>
                <a:latin typeface="+mn-ea"/>
              </a:rPr>
              <a:t>多來社辦玩</a:t>
            </a:r>
            <a:r>
              <a:rPr lang="zh-TW" altLang="en-US" dirty="0">
                <a:latin typeface="+mn-ea"/>
              </a:rPr>
              <a:t>，無論是找學長</a:t>
            </a:r>
            <a:r>
              <a:rPr lang="zh-TW" altLang="en-US" sz="2400" strike="sngStrike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還是找學姐化的學長</a:t>
            </a:r>
            <a:r>
              <a:rPr lang="zh-TW" altLang="en-US" dirty="0">
                <a:latin typeface="+mn-ea"/>
              </a:rPr>
              <a:t>都可以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有</a:t>
            </a:r>
            <a:r>
              <a:rPr lang="zh-TW" altLang="en-US" dirty="0">
                <a:solidFill>
                  <a:schemeClr val="accent2"/>
                </a:solidFill>
                <a:latin typeface="+mn-ea"/>
              </a:rPr>
              <a:t>問題盡量問</a:t>
            </a:r>
            <a:r>
              <a:rPr lang="zh-TW" altLang="en-US" dirty="0">
                <a:latin typeface="+mn-ea"/>
              </a:rPr>
              <a:t>，我們人都很好的</a:t>
            </a:r>
            <a:r>
              <a:rPr lang="en-US" altLang="zh-TW" dirty="0">
                <a:latin typeface="+mj-lt"/>
              </a:rPr>
              <a:t>&gt;////&lt;</a:t>
            </a:r>
            <a:endParaRPr lang="zh-TW" altLang="en-US" dirty="0">
              <a:latin typeface="+mj-lt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0"/>
            <a:ext cx="1503787" cy="150378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這些東西一定要加喔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064503"/>
            <a:ext cx="2534826" cy="253482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39131" y="4973144"/>
            <a:ext cx="333296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+mn-ea"/>
              </a:rPr>
              <a:t>FB</a:t>
            </a:r>
            <a:r>
              <a:rPr lang="zh-TW" altLang="en-US" sz="4000" dirty="0">
                <a:latin typeface="+mn-ea"/>
              </a:rPr>
              <a:t>社團</a:t>
            </a:r>
            <a:endParaRPr lang="en-US" altLang="zh-TW" sz="4000" dirty="0">
              <a:latin typeface="+mn-ea"/>
            </a:endParaRPr>
          </a:p>
          <a:p>
            <a:pPr algn="ct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任何的公告或是檔案都會丟上去</a:t>
            </a:r>
            <a:endParaRPr lang="zh-TW" altLang="en-US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688" y="19050"/>
            <a:ext cx="1503787" cy="15037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這些東西很好用喔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956084" y="2574524"/>
            <a:ext cx="82798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+mn-ea"/>
              </a:rPr>
              <a:t>我們的社內解題網站：</a:t>
            </a:r>
            <a:r>
              <a:rPr lang="en-US" altLang="zh-TW" sz="3200" dirty="0">
                <a:latin typeface="+mn-ea"/>
              </a:rPr>
              <a:t>ckeisc2.ck.tp.edu.tw</a:t>
            </a:r>
            <a:endParaRPr lang="en-US" altLang="zh-TW" sz="3200" dirty="0">
              <a:latin typeface="+mn-ea"/>
            </a:endParaRPr>
          </a:p>
          <a:p>
            <a:r>
              <a:rPr lang="zh-TW" altLang="en-US" sz="3200" dirty="0">
                <a:latin typeface="+mn-ea"/>
              </a:rPr>
              <a:t>我們的社網：</a:t>
            </a:r>
            <a:r>
              <a:rPr lang="en-US" altLang="zh-TW" sz="3200" dirty="0">
                <a:latin typeface="+mn-ea"/>
              </a:rPr>
              <a:t>ckeisc.org</a:t>
            </a:r>
            <a:endParaRPr lang="zh-TW" altLang="en-US" sz="3200" dirty="0">
              <a:latin typeface="+mn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0"/>
            <a:ext cx="1503787" cy="150378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學長們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如果能記完我們全部人的職位跟綽號</a:t>
            </a:r>
            <a:r>
              <a:rPr lang="en-US" altLang="zh-TW" dirty="0">
                <a:latin typeface="+mn-ea"/>
              </a:rPr>
              <a:t>(</a:t>
            </a:r>
            <a:r>
              <a:rPr lang="zh-TW" altLang="en-US" dirty="0">
                <a:latin typeface="+mn-ea"/>
              </a:rPr>
              <a:t>或本名</a:t>
            </a:r>
            <a:r>
              <a:rPr lang="en-US" altLang="zh-TW" dirty="0">
                <a:latin typeface="+mn-ea"/>
              </a:rPr>
              <a:t>)</a:t>
            </a:r>
            <a:r>
              <a:rPr lang="zh-TW" altLang="en-US" dirty="0">
                <a:latin typeface="+mn-ea"/>
              </a:rPr>
              <a:t>的話會獲得</a:t>
            </a:r>
            <a:r>
              <a:rPr lang="en-US" altLang="zh-TW" dirty="0">
                <a:latin typeface="+mn-ea"/>
              </a:rPr>
              <a:t>…</a:t>
            </a:r>
            <a:r>
              <a:rPr lang="zh-TW" altLang="en-US" dirty="0">
                <a:latin typeface="+mn-ea"/>
              </a:rPr>
              <a:t>我再想要給啥好了</a:t>
            </a:r>
            <a:endParaRPr lang="zh-TW" altLang="en-US" dirty="0">
              <a:latin typeface="+mn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0"/>
            <a:ext cx="1503787" cy="150378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3600" dirty="0"/>
              <a:t>社長</a:t>
            </a:r>
            <a:br>
              <a:rPr lang="en-US" altLang="zh-TW" sz="3600" dirty="0"/>
            </a:br>
            <a:r>
              <a:rPr lang="zh-TW" altLang="en-US" sz="3600" dirty="0"/>
              <a:t>嚴聲遠</a:t>
            </a:r>
            <a:r>
              <a:rPr lang="en-US" altLang="zh-TW" sz="3600" dirty="0"/>
              <a:t>	</a:t>
            </a:r>
            <a:r>
              <a:rPr lang="zh-TW" altLang="en-US" sz="3600" dirty="0"/>
              <a:t>湯圓</a:t>
            </a:r>
            <a:endParaRPr lang="zh-TW" altLang="en-US" sz="3600" dirty="0"/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7" b="11517"/>
          <a:stretch>
            <a:fillRect/>
          </a:stretch>
        </p:blipFill>
        <p:spPr/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專長：迷路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特點：只要苜礿拿到貓耳就會戴到他頭上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accent1"/>
                </a:solidFill>
              </a:rPr>
              <a:t>：那些什麼包餡的都是邪教</a:t>
            </a:r>
            <a:r>
              <a:rPr lang="en-US" altLang="zh-TW" dirty="0">
                <a:solidFill>
                  <a:schemeClr val="accent1"/>
                </a:solidFill>
                <a:latin typeface="+mn-ea"/>
              </a:rPr>
              <a:t>(</a:t>
            </a:r>
            <a:r>
              <a:rPr lang="zh-TW" altLang="en-US" dirty="0">
                <a:solidFill>
                  <a:schemeClr val="accent1"/>
                </a:solidFill>
                <a:latin typeface="+mn-ea"/>
              </a:rPr>
              <a:t>除了芝麻</a:t>
            </a:r>
            <a:endParaRPr lang="en-US" altLang="zh-TW" dirty="0">
              <a:solidFill>
                <a:schemeClr val="accent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accent1"/>
                </a:solidFill>
                <a:latin typeface="+mn-ea"/>
              </a:rPr>
              <a:t>：我好可愛</a:t>
            </a:r>
            <a:endParaRPr lang="en-US" altLang="zh-TW" dirty="0">
              <a:solidFill>
                <a:schemeClr val="accent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副社長</a:t>
            </a:r>
            <a:br>
              <a:rPr lang="en-US" altLang="zh-TW" dirty="0"/>
            </a:br>
            <a:r>
              <a:rPr lang="zh-TW" altLang="en-US" dirty="0"/>
              <a:t>陳思瑋</a:t>
            </a:r>
            <a:r>
              <a:rPr lang="en-US" altLang="zh-TW" dirty="0"/>
              <a:t>	</a:t>
            </a:r>
            <a:r>
              <a:rPr lang="zh-TW" altLang="en-US" dirty="0"/>
              <a:t>絲襪</a:t>
            </a:r>
            <a:endParaRPr lang="zh-TW" altLang="en-US" dirty="0"/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7" b="11517"/>
          <a:stretch>
            <a:fillRect/>
          </a:stretch>
        </p:blipFill>
        <p:spPr/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特點：高一都是地社</a:t>
            </a:r>
            <a:endParaRPr lang="en-US" altLang="zh-TW" dirty="0"/>
          </a:p>
          <a:p>
            <a:r>
              <a:rPr lang="zh-TW" altLang="en-US" dirty="0"/>
              <a:t>興趣：吹管樂和獲取充足睡眠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accent1"/>
                </a:solidFill>
              </a:rPr>
              <a:t>某人</a:t>
            </a:r>
            <a:r>
              <a:rPr lang="en-US" altLang="zh-TW" dirty="0">
                <a:solidFill>
                  <a:schemeClr val="accent1"/>
                </a:solidFill>
                <a:latin typeface="+mn-ea"/>
              </a:rPr>
              <a:t>A</a:t>
            </a:r>
            <a:r>
              <a:rPr lang="zh-TW" altLang="en-US" dirty="0">
                <a:solidFill>
                  <a:schemeClr val="accent1"/>
                </a:solidFill>
              </a:rPr>
              <a:t>：絲襪怎麼能在地板上！</a:t>
            </a:r>
            <a:endParaRPr lang="en-US" altLang="zh-TW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+mn-ea"/>
                <a:ea typeface="+mn-ea"/>
              </a:rPr>
              <a:t>副社長</a:t>
            </a:r>
            <a:br>
              <a:rPr lang="en-US" altLang="zh-TW" dirty="0">
                <a:latin typeface="+mn-ea"/>
                <a:ea typeface="+mn-ea"/>
              </a:rPr>
            </a:br>
            <a:r>
              <a:rPr lang="zh-TW" altLang="en-US" dirty="0">
                <a:latin typeface="+mn-ea"/>
                <a:ea typeface="+mn-ea"/>
              </a:rPr>
              <a:t>鄭善澤</a:t>
            </a:r>
            <a:r>
              <a:rPr lang="en-US" altLang="zh-TW" dirty="0">
                <a:latin typeface="+mn-ea"/>
                <a:ea typeface="+mn-ea"/>
              </a:rPr>
              <a:t>	</a:t>
            </a:r>
            <a:r>
              <a:rPr lang="zh-TW" altLang="en-US" dirty="0">
                <a:latin typeface="+mn-ea"/>
                <a:ea typeface="+mn-ea"/>
              </a:rPr>
              <a:t>貓</a:t>
            </a:r>
            <a:endParaRPr lang="zh-TW" altLang="en-US" dirty="0">
              <a:latin typeface="+mn-ea"/>
              <a:ea typeface="+mn-ea"/>
            </a:endParaRPr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7" b="11517"/>
          <a:stretch>
            <a:fillRect/>
          </a:stretch>
        </p:blipFill>
        <p:spPr/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興趣：運動、寫一些非常非常水的題目和研究一些有關硬體的小知識</a:t>
            </a:r>
            <a:endParaRPr lang="en-US" altLang="zh-TW" dirty="0"/>
          </a:p>
          <a:p>
            <a:r>
              <a:rPr lang="zh-TW" altLang="en-US" dirty="0"/>
              <a:t>特點：自稱顏值擔當與身高擔當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accent1"/>
                </a:solidFill>
              </a:rPr>
              <a:t>某人</a:t>
            </a:r>
            <a:r>
              <a:rPr lang="en-US" altLang="zh-TW" dirty="0">
                <a:solidFill>
                  <a:schemeClr val="accent1"/>
                </a:solidFill>
                <a:latin typeface="+mn-ea"/>
              </a:rPr>
              <a:t>B</a:t>
            </a:r>
            <a:r>
              <a:rPr lang="zh-TW" altLang="en-US" dirty="0">
                <a:solidFill>
                  <a:schemeClr val="accent1"/>
                </a:solidFill>
              </a:rPr>
              <a:t>：阿我寫的水題比你多欸</a:t>
            </a:r>
            <a:endParaRPr lang="en-US" altLang="zh-TW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公關長</a:t>
            </a:r>
            <a:br>
              <a:rPr lang="en-US" altLang="zh-TW" dirty="0"/>
            </a:br>
            <a:r>
              <a:rPr lang="zh-TW" altLang="en-US" dirty="0"/>
              <a:t>俞柏安</a:t>
            </a:r>
            <a:r>
              <a:rPr lang="en-US" altLang="zh-TW" dirty="0"/>
              <a:t>	</a:t>
            </a:r>
            <a:r>
              <a:rPr lang="zh-TW" altLang="en-US" dirty="0"/>
              <a:t>漁夫</a:t>
            </a:r>
            <a:endParaRPr lang="zh-TW" altLang="en-US" dirty="0"/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" t="1283" r="-51" b="21751"/>
          <a:stretch>
            <a:fillRect/>
          </a:stretch>
        </p:blipFill>
        <p:spPr>
          <a:xfrm>
            <a:off x="5183188" y="987425"/>
            <a:ext cx="6172200" cy="4873625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興趣</a:t>
            </a:r>
            <a:r>
              <a:rPr lang="zh-TW" altLang="en-US" dirty="0">
                <a:latin typeface="+mn-ea"/>
              </a:rPr>
              <a:t>：聽</a:t>
            </a:r>
            <a:r>
              <a:rPr lang="en-US" altLang="zh-TW" dirty="0">
                <a:latin typeface="+mn-ea"/>
              </a:rPr>
              <a:t>Avicii</a:t>
            </a:r>
            <a:r>
              <a:rPr lang="zh-TW" altLang="en-US" dirty="0">
                <a:latin typeface="+mn-ea"/>
              </a:rPr>
              <a:t>或是</a:t>
            </a:r>
            <a:r>
              <a:rPr lang="en-US" altLang="zh-TW" dirty="0">
                <a:latin typeface="+mn-ea"/>
              </a:rPr>
              <a:t>Martin Garrix</a:t>
            </a:r>
            <a:r>
              <a:rPr lang="zh-TW" altLang="en-US" dirty="0">
                <a:latin typeface="+mn-ea"/>
              </a:rPr>
              <a:t>等</a:t>
            </a:r>
            <a:r>
              <a:rPr lang="en-US" altLang="zh-TW" dirty="0">
                <a:latin typeface="+mn-ea"/>
              </a:rPr>
              <a:t>DJ</a:t>
            </a:r>
            <a:r>
              <a:rPr lang="zh-TW" altLang="en-US" dirty="0">
                <a:latin typeface="+mn-ea"/>
              </a:rPr>
              <a:t>的作品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特點：國九是顏值巔峰</a:t>
            </a:r>
            <a:endParaRPr lang="en-US" altLang="zh-TW" dirty="0"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r>
              <a:rPr lang="zh-TW" altLang="en-US" dirty="0">
                <a:solidFill>
                  <a:schemeClr val="accent1"/>
                </a:solidFill>
                <a:latin typeface="+mn-ea"/>
              </a:rPr>
              <a:t>眾人：喔～ </a:t>
            </a:r>
            <a:r>
              <a:rPr lang="en-US" altLang="zh-TW" dirty="0">
                <a:solidFill>
                  <a:schemeClr val="accent1"/>
                </a:solidFill>
                <a:latin typeface="+mn-ea"/>
              </a:rPr>
              <a:t>(</a:t>
            </a:r>
            <a:r>
              <a:rPr lang="zh-TW" altLang="en-US" dirty="0">
                <a:solidFill>
                  <a:schemeClr val="accent1"/>
                </a:solidFill>
                <a:latin typeface="+mn-ea"/>
              </a:rPr>
              <a:t>北資有人綽號是果酒</a:t>
            </a:r>
            <a:endParaRPr lang="en-US" altLang="zh-TW" dirty="0">
              <a:solidFill>
                <a:schemeClr val="accent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公關</a:t>
            </a:r>
            <a:br>
              <a:rPr lang="en-US" altLang="zh-TW" dirty="0"/>
            </a:br>
            <a:r>
              <a:rPr lang="zh-TW" altLang="en-US" dirty="0"/>
              <a:t>鄭詠堯</a:t>
            </a:r>
            <a:r>
              <a:rPr lang="en-US" altLang="zh-TW" dirty="0"/>
              <a:t>	</a:t>
            </a:r>
            <a:r>
              <a:rPr lang="zh-TW" altLang="en-US" dirty="0"/>
              <a:t>偏鄉</a:t>
            </a:r>
            <a:endParaRPr lang="zh-TW" altLang="en-US" dirty="0"/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" t="20" r="-51" b="23013"/>
          <a:stretch>
            <a:fillRect/>
          </a:stretch>
        </p:blipFill>
        <p:spPr>
          <a:xfrm>
            <a:off x="5183188" y="987425"/>
            <a:ext cx="6172200" cy="4873625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興趣：耍廢、聽音樂、玩電腦</a:t>
            </a:r>
            <a:endParaRPr lang="en-US" altLang="zh-TW" dirty="0"/>
          </a:p>
          <a:p>
            <a:r>
              <a:rPr lang="zh-TW" altLang="en-US" dirty="0"/>
              <a:t>特點：頭髮很蓬</a:t>
            </a:r>
            <a:r>
              <a:rPr lang="zh-TW" altLang="en-US" dirty="0">
                <a:latin typeface="+mn-ea"/>
              </a:rPr>
              <a:t>鬆</a:t>
            </a:r>
            <a:r>
              <a:rPr lang="en-US" altLang="zh-TW" dirty="0">
                <a:latin typeface="+mn-ea"/>
              </a:rPr>
              <a:t>(????</a:t>
            </a:r>
            <a:endParaRPr lang="en-US" altLang="zh-TW" dirty="0"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r>
              <a:rPr lang="zh-TW" altLang="en-US" dirty="0">
                <a:solidFill>
                  <a:schemeClr val="accent1"/>
                </a:solidFill>
                <a:latin typeface="+mn-ea"/>
              </a:rPr>
              <a:t>：我住木柵所以才叫偏鄉</a:t>
            </a:r>
            <a:endParaRPr lang="en-US" altLang="zh-TW" dirty="0">
              <a:solidFill>
                <a:schemeClr val="accent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今天要做的事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34502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5400" dirty="0">
                <a:latin typeface="+mn-ea"/>
              </a:rPr>
              <a:t>電研介紹</a:t>
            </a:r>
            <a:endParaRPr lang="en-US" altLang="zh-TW" sz="5400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5400" dirty="0">
                <a:latin typeface="+mn-ea"/>
              </a:rPr>
              <a:t>下週預告</a:t>
            </a:r>
            <a:endParaRPr lang="zh-TW" altLang="en-US" sz="5400" dirty="0">
              <a:latin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179533" y="5785730"/>
            <a:ext cx="3174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(</a:t>
            </a:r>
            <a:r>
              <a:rPr lang="zh-TW" altLang="en-US" sz="20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糟糕，內文好像比標題大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)</a:t>
            </a:r>
            <a:endParaRPr lang="zh-TW" altLang="en-US" sz="20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0"/>
            <a:ext cx="1503787" cy="150378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公關兼網管</a:t>
            </a:r>
            <a:br>
              <a:rPr lang="en-US" altLang="zh-TW" dirty="0"/>
            </a:br>
            <a:r>
              <a:rPr lang="zh-TW" altLang="en-US" dirty="0"/>
              <a:t>謝承昱</a:t>
            </a:r>
            <a:r>
              <a:rPr lang="en-US" altLang="zh-TW" dirty="0"/>
              <a:t>	</a:t>
            </a:r>
            <a:r>
              <a:rPr lang="zh-TW" altLang="en-US" dirty="0"/>
              <a:t>鹽巴</a:t>
            </a:r>
            <a:endParaRPr lang="zh-TW" altLang="en-US" dirty="0"/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7" b="11517"/>
          <a:stretch>
            <a:fillRect/>
          </a:stretch>
        </p:blipFill>
        <p:spPr/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特點：名字的由</a:t>
            </a:r>
            <a:r>
              <a:rPr lang="zh-TW" altLang="en-US" dirty="0">
                <a:latin typeface="+mn-ea"/>
              </a:rPr>
              <a:t>來</a:t>
            </a:r>
            <a:r>
              <a:rPr lang="en-US" altLang="zh-TW" dirty="0" err="1">
                <a:latin typeface="+mn-ea"/>
              </a:rPr>
              <a:t>wwww</a:t>
            </a:r>
            <a:endParaRPr lang="en-US" altLang="zh-TW" dirty="0"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r>
              <a:rPr lang="zh-TW" altLang="en-US" dirty="0">
                <a:solidFill>
                  <a:schemeClr val="accent1"/>
                </a:solidFill>
                <a:latin typeface="+mn-ea"/>
              </a:rPr>
              <a:t>：</a:t>
            </a:r>
            <a:r>
              <a:rPr lang="zh-TW" altLang="en-US" b="0" i="0" dirty="0">
                <a:solidFill>
                  <a:schemeClr val="accent1"/>
                </a:solidFill>
                <a:effectLst/>
                <a:latin typeface="-apple-system"/>
              </a:rPr>
              <a:t>變帥的方法就交給你們了！ 以後有關變帥的問題可以來找我</a:t>
            </a:r>
            <a:endParaRPr lang="zh-TW" altLang="en-US" dirty="0">
              <a:solidFill>
                <a:schemeClr val="accent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學術長</a:t>
            </a:r>
            <a:br>
              <a:rPr lang="en-US" altLang="zh-TW" dirty="0"/>
            </a:br>
            <a:r>
              <a:rPr lang="zh-TW" altLang="en-US" dirty="0"/>
              <a:t>游承曦</a:t>
            </a:r>
            <a:r>
              <a:rPr lang="en-US" altLang="zh-TW" dirty="0"/>
              <a:t>	</a:t>
            </a:r>
            <a:r>
              <a:rPr lang="zh-TW" altLang="en-US" dirty="0"/>
              <a:t>抽象</a:t>
            </a:r>
            <a:endParaRPr lang="zh-TW" altLang="en-US" dirty="0"/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/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262626"/>
                </a:solidFill>
                <a:latin typeface="+mn-ea"/>
              </a:rPr>
              <a:t>興趣：</a:t>
            </a:r>
            <a:r>
              <a:rPr lang="zh-TW" altLang="en-US" b="0" i="0" dirty="0">
                <a:solidFill>
                  <a:srgbClr val="262626"/>
                </a:solidFill>
                <a:effectLst/>
                <a:latin typeface="+mn-ea"/>
              </a:rPr>
              <a:t>寫程式 聽音樂 看天文 膜拜別人。特點</a:t>
            </a:r>
            <a:r>
              <a:rPr lang="zh-TW" altLang="en-US" dirty="0">
                <a:solidFill>
                  <a:srgbClr val="262626"/>
                </a:solidFill>
                <a:latin typeface="+mn-ea"/>
              </a:rPr>
              <a:t>：</a:t>
            </a:r>
            <a:r>
              <a:rPr lang="zh-TW" altLang="en-US" dirty="0">
                <a:latin typeface="+mn-ea"/>
              </a:rPr>
              <a:t>裝弱 </a:t>
            </a:r>
            <a:r>
              <a:rPr lang="en-US" altLang="zh-TW" dirty="0">
                <a:latin typeface="+mn-ea"/>
              </a:rPr>
              <a:t>(</a:t>
            </a:r>
            <a:r>
              <a:rPr lang="zh-TW" altLang="en-US" dirty="0">
                <a:latin typeface="+mn-ea"/>
              </a:rPr>
              <a:t>阿就真的弱嘛</a:t>
            </a:r>
            <a:r>
              <a:rPr lang="en-US" altLang="zh-TW" dirty="0" err="1">
                <a:latin typeface="+mn-ea"/>
              </a:rPr>
              <a:t>ww</a:t>
            </a:r>
            <a:endParaRPr lang="en-US" altLang="zh-TW" dirty="0">
              <a:latin typeface="+mn-ea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accent1"/>
                </a:solidFill>
              </a:rPr>
              <a:t>：</a:t>
            </a:r>
            <a:r>
              <a:rPr lang="en-US" altLang="zh-TW" dirty="0">
                <a:solidFill>
                  <a:schemeClr val="accent1"/>
                </a:solidFill>
                <a:latin typeface="+mn-ea"/>
              </a:rPr>
              <a:t>Python</a:t>
            </a:r>
            <a:r>
              <a:rPr lang="zh-TW" altLang="en-US" dirty="0">
                <a:solidFill>
                  <a:schemeClr val="accent1"/>
                </a:solidFill>
                <a:latin typeface="+mn-ea"/>
              </a:rPr>
              <a:t>是邪教</a:t>
            </a:r>
            <a:endParaRPr lang="en-US" altLang="zh-TW" dirty="0">
              <a:solidFill>
                <a:schemeClr val="accent1"/>
              </a:solidFill>
              <a:latin typeface="+mn-ea"/>
            </a:endParaRPr>
          </a:p>
          <a:p>
            <a:r>
              <a:rPr lang="zh-TW" altLang="en-US" dirty="0">
                <a:solidFill>
                  <a:schemeClr val="accent1"/>
                </a:solidFill>
              </a:rPr>
              <a:t>某人</a:t>
            </a:r>
            <a:r>
              <a:rPr lang="en-US" altLang="zh-TW" dirty="0">
                <a:solidFill>
                  <a:schemeClr val="accent1"/>
                </a:solidFill>
                <a:latin typeface="+mn-ea"/>
              </a:rPr>
              <a:t>B</a:t>
            </a:r>
            <a:r>
              <a:rPr lang="zh-TW" altLang="en-US" dirty="0">
                <a:solidFill>
                  <a:schemeClr val="accent1"/>
                </a:solidFill>
              </a:rPr>
              <a:t>：你明明電力十足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學術</a:t>
            </a:r>
            <a:br>
              <a:rPr lang="en-US" altLang="zh-TW" dirty="0"/>
            </a:br>
            <a:r>
              <a:rPr lang="zh-TW" altLang="en-US" dirty="0"/>
              <a:t>陳力群</a:t>
            </a:r>
            <a:r>
              <a:rPr lang="en-US" altLang="zh-TW" dirty="0"/>
              <a:t>	</a:t>
            </a:r>
            <a:r>
              <a:rPr lang="zh-TW" altLang="en-US" dirty="0"/>
              <a:t>苜礿</a:t>
            </a:r>
            <a:endParaRPr lang="zh-TW" altLang="en-US" dirty="0"/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7" b="11517"/>
          <a:stretch>
            <a:fillRect/>
          </a:stretch>
        </p:blipFill>
        <p:spPr/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興趣：工作、聽音樂</a:t>
            </a:r>
            <a:r>
              <a:rPr lang="en-US" altLang="zh-TW" dirty="0"/>
              <a:t>(</a:t>
            </a:r>
            <a:r>
              <a:rPr lang="zh-TW" altLang="en-US" dirty="0"/>
              <a:t>日文的比較多</a:t>
            </a:r>
            <a:r>
              <a:rPr lang="en-US" altLang="zh-TW" dirty="0"/>
              <a:t>)</a:t>
            </a:r>
            <a:r>
              <a:rPr lang="zh-TW" altLang="en-US" dirty="0"/>
              <a:t>、整人、偽聲</a:t>
            </a:r>
            <a:r>
              <a:rPr lang="en-US" altLang="zh-TW" dirty="0">
                <a:latin typeface="+mn-ea"/>
              </a:rPr>
              <a:t>(</a:t>
            </a:r>
            <a:r>
              <a:rPr lang="zh-TW" altLang="en-US" dirty="0">
                <a:latin typeface="+mn-ea"/>
              </a:rPr>
              <a:t>當然今天不會有</a:t>
            </a:r>
            <a:r>
              <a:rPr lang="en-US" altLang="zh-TW" dirty="0">
                <a:latin typeface="+mn-ea"/>
              </a:rPr>
              <a:t>)</a:t>
            </a:r>
            <a:endParaRPr lang="en-US" altLang="zh-TW" dirty="0">
              <a:latin typeface="+mn-ea"/>
            </a:endParaRPr>
          </a:p>
          <a:p>
            <a:r>
              <a:rPr lang="zh-TW" altLang="en-US" dirty="0"/>
              <a:t>特點：常常想出很多奇怪的點子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accent1"/>
                </a:solidFill>
              </a:rPr>
              <a:t>：其實他唸ㄇㄨˋㄩㄝˋ</a:t>
            </a:r>
            <a:endParaRPr lang="en-US" altLang="zh-TW" dirty="0">
              <a:solidFill>
                <a:schemeClr val="accent1"/>
              </a:solidFill>
            </a:endParaRPr>
          </a:p>
          <a:p>
            <a:r>
              <a:rPr lang="zh-TW" altLang="en-US" dirty="0">
                <a:solidFill>
                  <a:schemeClr val="accent1"/>
                </a:solidFill>
              </a:rPr>
              <a:t>：我是最公關的學術啦</a:t>
            </a:r>
            <a:endParaRPr lang="en-US" altLang="zh-TW" dirty="0">
              <a:solidFill>
                <a:schemeClr val="accent1"/>
              </a:solidFill>
            </a:endParaRPr>
          </a:p>
          <a:p>
            <a:r>
              <a:rPr lang="zh-TW" altLang="en-US" dirty="0">
                <a:solidFill>
                  <a:schemeClr val="accent1"/>
                </a:solidFill>
              </a:rPr>
              <a:t>某人</a:t>
            </a:r>
            <a:r>
              <a:rPr lang="en-US" altLang="zh-TW" dirty="0">
                <a:solidFill>
                  <a:schemeClr val="accent1"/>
                </a:solidFill>
                <a:latin typeface="+mn-ea"/>
              </a:rPr>
              <a:t>C</a:t>
            </a:r>
            <a:r>
              <a:rPr lang="zh-TW" altLang="en-US" dirty="0">
                <a:solidFill>
                  <a:schemeClr val="accent1"/>
                </a:solidFill>
              </a:rPr>
              <a:t>：怎麼感覺你一直在線上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學術長</a:t>
            </a:r>
            <a:br>
              <a:rPr lang="en-US" altLang="zh-TW" dirty="0"/>
            </a:br>
            <a:r>
              <a:rPr lang="zh-TW" altLang="en-US" dirty="0"/>
              <a:t>官毓韋</a:t>
            </a:r>
            <a:r>
              <a:rPr lang="en-US" altLang="zh-TW" dirty="0"/>
              <a:t>	</a:t>
            </a:r>
            <a:r>
              <a:rPr lang="zh-TW" altLang="en-US" dirty="0"/>
              <a:t>官公</a:t>
            </a:r>
            <a:endParaRPr lang="zh-TW" altLang="en-US" dirty="0"/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" t="301" r="-51" b="22733"/>
          <a:stretch>
            <a:fillRect/>
          </a:stretch>
        </p:blipFill>
        <p:spPr>
          <a:xfrm>
            <a:off x="5183188" y="987425"/>
            <a:ext cx="6172200" cy="4873625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興趣：</a:t>
            </a:r>
            <a:r>
              <a:rPr lang="zh-TW" altLang="en-US" b="0" i="0" dirty="0">
                <a:solidFill>
                  <a:srgbClr val="262626"/>
                </a:solidFill>
                <a:effectLst/>
                <a:latin typeface="-apple-system"/>
              </a:rPr>
              <a:t>研究某些東西，去探究歷史，打電動</a:t>
            </a:r>
            <a:endParaRPr lang="en-US" altLang="zh-TW" b="0" i="0" dirty="0">
              <a:solidFill>
                <a:srgbClr val="262626"/>
              </a:solidFill>
              <a:effectLst/>
              <a:latin typeface="-apple-system"/>
            </a:endParaRPr>
          </a:p>
          <a:p>
            <a:r>
              <a:rPr lang="zh-TW" altLang="en-US" dirty="0">
                <a:solidFill>
                  <a:srgbClr val="262626"/>
                </a:solidFill>
                <a:latin typeface="-apple-system"/>
              </a:rPr>
              <a:t>特點：自稱副學術長</a:t>
            </a:r>
            <a:endParaRPr lang="en-US" altLang="zh-TW" dirty="0">
              <a:solidFill>
                <a:srgbClr val="262626"/>
              </a:solidFill>
              <a:latin typeface="-apple-system"/>
            </a:endParaRPr>
          </a:p>
          <a:p>
            <a:endParaRPr lang="en-US" altLang="zh-TW" dirty="0">
              <a:solidFill>
                <a:srgbClr val="262626"/>
              </a:solidFill>
              <a:latin typeface="-apple-system"/>
            </a:endParaRPr>
          </a:p>
          <a:p>
            <a:endParaRPr lang="en-US" altLang="zh-TW" dirty="0">
              <a:solidFill>
                <a:srgbClr val="262626"/>
              </a:solidFill>
              <a:latin typeface="-apple-system"/>
            </a:endParaRPr>
          </a:p>
          <a:p>
            <a:r>
              <a:rPr lang="zh-TW" altLang="en-US" dirty="0">
                <a:solidFill>
                  <a:schemeClr val="accent1"/>
                </a:solidFill>
                <a:latin typeface="+mn-ea"/>
              </a:rPr>
              <a:t>：</a:t>
            </a:r>
            <a:r>
              <a:rPr lang="en-US" altLang="zh-TW" dirty="0">
                <a:solidFill>
                  <a:schemeClr val="accent1"/>
                </a:solidFill>
                <a:latin typeface="+mn-ea"/>
              </a:rPr>
              <a:t>Debug</a:t>
            </a:r>
            <a:r>
              <a:rPr lang="zh-TW" altLang="en-US" dirty="0">
                <a:solidFill>
                  <a:schemeClr val="accent1"/>
                </a:solidFill>
                <a:latin typeface="+mn-ea"/>
              </a:rPr>
              <a:t>是通往</a:t>
            </a:r>
            <a:r>
              <a:rPr lang="en-US" altLang="zh-TW" dirty="0">
                <a:solidFill>
                  <a:schemeClr val="accent1"/>
                </a:solidFill>
                <a:latin typeface="+mn-ea"/>
              </a:rPr>
              <a:t>AC</a:t>
            </a:r>
            <a:r>
              <a:rPr lang="zh-TW" altLang="en-US" dirty="0">
                <a:solidFill>
                  <a:schemeClr val="accent1"/>
                </a:solidFill>
                <a:latin typeface="+mn-ea"/>
              </a:rPr>
              <a:t>的唯一道路</a:t>
            </a:r>
            <a:endParaRPr lang="en-US" altLang="zh-TW" dirty="0">
              <a:solidFill>
                <a:schemeClr val="accent1"/>
              </a:solidFill>
              <a:latin typeface="+mn-ea"/>
            </a:endParaRPr>
          </a:p>
          <a:p>
            <a:r>
              <a:rPr lang="zh-TW" altLang="en-US" dirty="0">
                <a:solidFill>
                  <a:schemeClr val="accent1"/>
                </a:solidFill>
                <a:latin typeface="+mn-ea"/>
              </a:rPr>
              <a:t>：</a:t>
            </a:r>
            <a:r>
              <a:rPr lang="en-US" altLang="zh-TW" dirty="0">
                <a:solidFill>
                  <a:schemeClr val="accent1"/>
                </a:solidFill>
                <a:latin typeface="+mn-ea"/>
              </a:rPr>
              <a:t>(</a:t>
            </a:r>
            <a:r>
              <a:rPr lang="zh-TW" altLang="en-US" dirty="0">
                <a:solidFill>
                  <a:schemeClr val="accent1"/>
                </a:solidFill>
                <a:latin typeface="+mn-ea"/>
              </a:rPr>
              <a:t>你要打成關公我也沒辦法</a:t>
            </a:r>
            <a:endParaRPr lang="zh-TW" altLang="en-US" dirty="0">
              <a:solidFill>
                <a:schemeClr val="accent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學術</a:t>
            </a:r>
            <a:br>
              <a:rPr lang="en-US" altLang="zh-TW" dirty="0"/>
            </a:br>
            <a:r>
              <a:rPr lang="zh-TW" altLang="en-US" dirty="0"/>
              <a:t>林仕翊</a:t>
            </a:r>
            <a:r>
              <a:rPr lang="en-US" altLang="zh-TW" dirty="0"/>
              <a:t>	</a:t>
            </a:r>
            <a:r>
              <a:rPr lang="zh-TW" altLang="en-US" dirty="0"/>
              <a:t>金魚</a:t>
            </a:r>
            <a:endParaRPr lang="zh-TW" altLang="en-US" dirty="0"/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" t="-120" r="-51" b="23153"/>
          <a:stretch>
            <a:fillRect/>
          </a:stretch>
        </p:blipFill>
        <p:spPr>
          <a:xfrm>
            <a:off x="5183188" y="987425"/>
            <a:ext cx="6172200" cy="4873625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特點：幹介最晚出來</a:t>
            </a:r>
            <a:endParaRPr lang="en-US" altLang="zh-TW" dirty="0"/>
          </a:p>
          <a:p>
            <a:r>
              <a:rPr lang="zh-TW" altLang="en-US" dirty="0"/>
              <a:t>興趣：做迷因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accent1"/>
                </a:solidFill>
              </a:rPr>
              <a:t>：去</a:t>
            </a:r>
            <a:r>
              <a:rPr lang="en-US" altLang="zh-TW" dirty="0">
                <a:solidFill>
                  <a:schemeClr val="accent1"/>
                </a:solidFill>
                <a:latin typeface="+mn-ea"/>
              </a:rPr>
              <a:t>IG</a:t>
            </a:r>
            <a:r>
              <a:rPr lang="zh-TW" altLang="en-US" dirty="0">
                <a:solidFill>
                  <a:schemeClr val="accent1"/>
                </a:solidFill>
                <a:latin typeface="+mn-ea"/>
              </a:rPr>
              <a:t>追蹤從零開始的迷因生活</a:t>
            </a:r>
            <a:endParaRPr lang="zh-TW" altLang="en-US" dirty="0">
              <a:solidFill>
                <a:schemeClr val="accent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學術</a:t>
            </a:r>
            <a:br>
              <a:rPr lang="en-US" altLang="zh-TW" dirty="0"/>
            </a:br>
            <a:r>
              <a:rPr lang="zh-TW" altLang="en-US" dirty="0">
                <a:effectLst/>
              </a:rPr>
              <a:t>周述博</a:t>
            </a:r>
            <a:r>
              <a:rPr lang="en-US" altLang="zh-TW" dirty="0"/>
              <a:t>	</a:t>
            </a:r>
            <a:r>
              <a:rPr lang="zh-TW" altLang="en-US" dirty="0"/>
              <a:t>小</a:t>
            </a:r>
            <a:r>
              <a:rPr lang="en-US" altLang="zh-TW" dirty="0">
                <a:latin typeface="+mj-ea"/>
              </a:rPr>
              <a:t>Lo</a:t>
            </a:r>
            <a:endParaRPr lang="zh-TW" altLang="en-US" dirty="0">
              <a:latin typeface="+mj-ea"/>
            </a:endParaRPr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" t="1563" r="-51" b="21471"/>
          <a:stretch>
            <a:fillRect/>
          </a:stretch>
        </p:blipFill>
        <p:spPr>
          <a:xfrm>
            <a:off x="5183188" y="987425"/>
            <a:ext cx="6172200" cy="4873625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興趣：做迷宮、手做、摺紙、鋼琴</a:t>
            </a:r>
            <a:endParaRPr lang="en-US" altLang="zh-TW" dirty="0"/>
          </a:p>
          <a:p>
            <a:r>
              <a:rPr lang="zh-TW" altLang="en-US" dirty="0"/>
              <a:t>特點：看起來很文靜但是很ㄎㄧㄤ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accent1"/>
                </a:solidFill>
              </a:rPr>
              <a:t>：</a:t>
            </a:r>
            <a:r>
              <a:rPr lang="en-US" altLang="zh-TW" dirty="0">
                <a:solidFill>
                  <a:schemeClr val="accent1"/>
                </a:solidFill>
                <a:latin typeface="+mn-ea"/>
              </a:rPr>
              <a:t>C++</a:t>
            </a:r>
            <a:r>
              <a:rPr lang="zh-TW" altLang="en-US" dirty="0">
                <a:solidFill>
                  <a:schemeClr val="accent1"/>
                </a:solidFill>
                <a:latin typeface="+mn-ea"/>
              </a:rPr>
              <a:t>不寫題目拿來寫</a:t>
            </a:r>
            <a:r>
              <a:rPr lang="zh-TW" altLang="en-US" dirty="0">
                <a:solidFill>
                  <a:schemeClr val="accent1"/>
                </a:solidFill>
              </a:rPr>
              <a:t>小遊戲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>
                <a:effectLst/>
              </a:rPr>
            </a:br>
            <a:r>
              <a:rPr lang="zh-TW" altLang="en-US" dirty="0">
                <a:effectLst/>
              </a:rPr>
              <a:t>學術兼設備</a:t>
            </a:r>
            <a:br>
              <a:rPr lang="en-US" altLang="zh-TW" dirty="0">
                <a:effectLst/>
              </a:rPr>
            </a:br>
            <a:r>
              <a:rPr lang="zh-TW" altLang="en-US" dirty="0">
                <a:effectLst/>
              </a:rPr>
              <a:t>葉昱廷</a:t>
            </a:r>
            <a:r>
              <a:rPr lang="en-US" altLang="zh-TW" dirty="0">
                <a:effectLst/>
              </a:rPr>
              <a:t>	</a:t>
            </a:r>
            <a:r>
              <a:rPr lang="zh-TW" altLang="en-US" dirty="0">
                <a:effectLst/>
              </a:rPr>
              <a:t>信瑀</a:t>
            </a:r>
            <a:endParaRPr lang="zh-TW" altLang="en-US" dirty="0"/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" t="441" r="-51" b="22592"/>
          <a:stretch>
            <a:fillRect/>
          </a:stretch>
        </p:blipFill>
        <p:spPr>
          <a:xfrm>
            <a:off x="5183188" y="987425"/>
            <a:ext cx="6172200" cy="4873625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特點：</a:t>
            </a:r>
            <a:r>
              <a:rPr lang="zh-TW" altLang="en-US" b="0" i="0" dirty="0">
                <a:solidFill>
                  <a:srgbClr val="262626"/>
                </a:solidFill>
                <a:effectLst/>
                <a:latin typeface="-apple-system"/>
              </a:rPr>
              <a:t>玩的遊戲都是那種自己覺得很有名但沒人聽過的遊戲</a:t>
            </a:r>
            <a:r>
              <a:rPr lang="en-US" altLang="zh-TW" b="0" i="0" dirty="0">
                <a:solidFill>
                  <a:srgbClr val="262626"/>
                </a:solidFill>
                <a:effectLst/>
                <a:latin typeface="+mn-ea"/>
              </a:rPr>
              <a:t>QQ</a:t>
            </a:r>
            <a:endParaRPr lang="en-US" altLang="zh-TW" b="0" i="0" dirty="0">
              <a:solidFill>
                <a:srgbClr val="262626"/>
              </a:solidFill>
              <a:effectLst/>
              <a:latin typeface="+mn-ea"/>
            </a:endParaRPr>
          </a:p>
          <a:p>
            <a:endParaRPr lang="en-US" altLang="zh-TW" dirty="0">
              <a:solidFill>
                <a:srgbClr val="262626"/>
              </a:solidFill>
              <a:latin typeface="+mn-ea"/>
            </a:endParaRPr>
          </a:p>
          <a:p>
            <a:endParaRPr lang="en-US" altLang="zh-TW" dirty="0">
              <a:solidFill>
                <a:srgbClr val="262626"/>
              </a:solidFill>
              <a:latin typeface="+mn-ea"/>
            </a:endParaRPr>
          </a:p>
          <a:p>
            <a:r>
              <a:rPr lang="zh-TW" altLang="en-US" dirty="0">
                <a:solidFill>
                  <a:schemeClr val="accent1"/>
                </a:solidFill>
                <a:latin typeface="+mn-ea"/>
              </a:rPr>
              <a:t>：</a:t>
            </a:r>
            <a:r>
              <a:rPr lang="zh-TW" altLang="en-US" b="0" i="0" dirty="0">
                <a:solidFill>
                  <a:schemeClr val="accent1"/>
                </a:solidFill>
                <a:effectLst/>
                <a:latin typeface="-apple-system"/>
              </a:rPr>
              <a:t>霹靂卡霹靂拉拉～波波力那貝貝魯多～</a:t>
            </a:r>
            <a:endParaRPr lang="en-US" altLang="zh-TW" b="0" i="0" dirty="0">
              <a:solidFill>
                <a:schemeClr val="accent1"/>
              </a:solidFill>
              <a:effectLst/>
              <a:latin typeface="-apple-system"/>
            </a:endParaRPr>
          </a:p>
          <a:p>
            <a:endParaRPr lang="zh-TW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學術兼設備</a:t>
            </a:r>
            <a:br>
              <a:rPr lang="en-US" altLang="zh-TW" dirty="0"/>
            </a:br>
            <a:r>
              <a:rPr lang="zh-TW" altLang="en-US" dirty="0">
                <a:effectLst/>
              </a:rPr>
              <a:t>詹宇翔</a:t>
            </a:r>
            <a:r>
              <a:rPr lang="en-US" altLang="zh-TW" dirty="0">
                <a:effectLst/>
              </a:rPr>
              <a:t>	</a:t>
            </a:r>
            <a:r>
              <a:rPr lang="zh-TW" altLang="en-US" dirty="0">
                <a:effectLst/>
              </a:rPr>
              <a:t>夜羽</a:t>
            </a:r>
            <a:endParaRPr lang="zh-TW" altLang="en-US" dirty="0"/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7" b="11517"/>
          <a:stretch>
            <a:fillRect/>
          </a:stretch>
        </p:blipFill>
        <p:spPr/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chemeClr val="accent1"/>
                </a:solidFill>
                <a:effectLst/>
                <a:latin typeface="-apple-system"/>
              </a:rPr>
              <a:t>：如果有電子計算機相關問題可以來問我喔，會不會回就看心情啦（大誤</a:t>
            </a:r>
            <a:endParaRPr lang="en-US" altLang="zh-TW" b="0" i="0" dirty="0">
              <a:solidFill>
                <a:schemeClr val="accent1"/>
              </a:solidFill>
              <a:effectLst/>
              <a:latin typeface="-apple-system"/>
            </a:endParaRPr>
          </a:p>
          <a:p>
            <a:r>
              <a:rPr lang="zh-TW" altLang="en-US" dirty="0">
                <a:solidFill>
                  <a:schemeClr val="accent1"/>
                </a:solidFill>
                <a:latin typeface="-apple-system"/>
              </a:rPr>
              <a:t>：鯊鯊好可愛</a:t>
            </a:r>
            <a:endParaRPr lang="en-US" altLang="zh-TW" b="0" i="0" dirty="0">
              <a:solidFill>
                <a:schemeClr val="accent1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文書</a:t>
            </a:r>
            <a:br>
              <a:rPr lang="en-US" altLang="zh-TW" dirty="0"/>
            </a:br>
            <a:r>
              <a:rPr lang="zh-TW" altLang="en-US" dirty="0">
                <a:effectLst/>
              </a:rPr>
              <a:t>陳柏榮</a:t>
            </a:r>
            <a:r>
              <a:rPr lang="en-US" altLang="zh-TW" dirty="0">
                <a:effectLst/>
              </a:rPr>
              <a:t>	</a:t>
            </a:r>
            <a:r>
              <a:rPr lang="zh-TW" altLang="en-US" dirty="0">
                <a:effectLst/>
              </a:rPr>
              <a:t>子檐</a:t>
            </a:r>
            <a:endParaRPr lang="zh-TW" altLang="en-US" dirty="0"/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7" b="11517"/>
          <a:stretch>
            <a:fillRect/>
          </a:stretch>
        </p:blipFill>
        <p:spPr/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興趣：繪圖</a:t>
            </a:r>
            <a:endParaRPr lang="en-US" altLang="zh-TW" dirty="0"/>
          </a:p>
          <a:p>
            <a:r>
              <a:rPr lang="zh-TW" altLang="en-US" dirty="0"/>
              <a:t>特點：手繪達人、綽號是他的「字」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accent1"/>
                </a:solidFill>
              </a:rPr>
              <a:t>：我是文書一號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文書</a:t>
            </a:r>
            <a:br>
              <a:rPr lang="en-US" altLang="zh-TW" dirty="0"/>
            </a:br>
            <a:r>
              <a:rPr lang="zh-TW" altLang="en-US" dirty="0"/>
              <a:t>洪書亞</a:t>
            </a:r>
            <a:r>
              <a:rPr lang="en-US" altLang="zh-TW" dirty="0"/>
              <a:t>	</a:t>
            </a:r>
            <a:r>
              <a:rPr lang="zh-TW" altLang="en-US" dirty="0"/>
              <a:t>亞亞</a:t>
            </a:r>
            <a:endParaRPr lang="zh-TW" altLang="en-US" dirty="0"/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" t="160" r="-51" b="22873"/>
          <a:stretch>
            <a:fillRect/>
          </a:stretch>
        </p:blipFill>
        <p:spPr>
          <a:xfrm>
            <a:off x="5183188" y="987425"/>
            <a:ext cx="6172200" cy="4873625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興趣：</a:t>
            </a:r>
            <a:r>
              <a:rPr lang="zh-TW" altLang="en-US" b="0" i="0" dirty="0">
                <a:solidFill>
                  <a:srgbClr val="262626"/>
                </a:solidFill>
                <a:effectLst/>
                <a:latin typeface="-apple-system"/>
              </a:rPr>
              <a:t>籃球，動漫，電腦遊戲</a:t>
            </a:r>
            <a:endParaRPr lang="en-US" altLang="zh-TW" b="0" i="0" dirty="0">
              <a:solidFill>
                <a:srgbClr val="262626"/>
              </a:solidFill>
              <a:effectLst/>
              <a:latin typeface="-apple-system"/>
            </a:endParaRPr>
          </a:p>
          <a:p>
            <a:r>
              <a:rPr lang="zh-TW" altLang="en-US" dirty="0">
                <a:solidFill>
                  <a:srgbClr val="262626"/>
                </a:solidFill>
                <a:latin typeface="-apple-system"/>
              </a:rPr>
              <a:t>特點：電繪達人</a:t>
            </a:r>
            <a:endParaRPr lang="en-US" altLang="zh-TW" dirty="0">
              <a:solidFill>
                <a:srgbClr val="262626"/>
              </a:solidFill>
              <a:latin typeface="-apple-system"/>
            </a:endParaRPr>
          </a:p>
          <a:p>
            <a:endParaRPr lang="en-US" altLang="zh-TW" dirty="0">
              <a:solidFill>
                <a:srgbClr val="262626"/>
              </a:solidFill>
              <a:latin typeface="-apple-system"/>
            </a:endParaRPr>
          </a:p>
          <a:p>
            <a:r>
              <a:rPr lang="zh-TW" altLang="en-US" dirty="0">
                <a:solidFill>
                  <a:schemeClr val="accent1"/>
                </a:solidFill>
                <a:latin typeface="-apple-system"/>
              </a:rPr>
              <a:t>：</a:t>
            </a:r>
            <a:r>
              <a:rPr lang="zh-TW" altLang="en-US" b="0" i="0" dirty="0">
                <a:solidFill>
                  <a:schemeClr val="accent1"/>
                </a:solidFill>
                <a:effectLst/>
                <a:latin typeface="-apple-system"/>
              </a:rPr>
              <a:t>看你要念</a:t>
            </a:r>
            <a:r>
              <a:rPr lang="en-US" altLang="zh-TW" b="0" i="0" dirty="0">
                <a:solidFill>
                  <a:schemeClr val="accent1"/>
                </a:solidFill>
                <a:effectLst/>
                <a:latin typeface="-apple-system"/>
              </a:rPr>
              <a:t>"</a:t>
            </a:r>
            <a:r>
              <a:rPr lang="zh-TW" altLang="en-US" b="0" i="0" dirty="0">
                <a:solidFill>
                  <a:schemeClr val="accent1"/>
                </a:solidFill>
                <a:effectLst/>
                <a:latin typeface="-apple-system"/>
              </a:rPr>
              <a:t>ㄧㄚˇㄧㄚˇ</a:t>
            </a:r>
            <a:r>
              <a:rPr lang="en-US" altLang="zh-TW" b="0" i="0" dirty="0">
                <a:solidFill>
                  <a:schemeClr val="accent1"/>
                </a:solidFill>
                <a:effectLst/>
                <a:latin typeface="-apple-system"/>
              </a:rPr>
              <a:t>"</a:t>
            </a:r>
            <a:r>
              <a:rPr lang="zh-TW" altLang="en-US" b="0" i="0" dirty="0">
                <a:solidFill>
                  <a:schemeClr val="accent1"/>
                </a:solidFill>
                <a:effectLst/>
                <a:latin typeface="-apple-system"/>
              </a:rPr>
              <a:t>還是</a:t>
            </a:r>
            <a:r>
              <a:rPr lang="en-US" altLang="zh-TW" b="0" i="0" dirty="0">
                <a:solidFill>
                  <a:schemeClr val="accent1"/>
                </a:solidFill>
                <a:effectLst/>
                <a:latin typeface="-apple-system"/>
              </a:rPr>
              <a:t>"</a:t>
            </a:r>
            <a:r>
              <a:rPr lang="zh-TW" altLang="en-US" b="0" i="0" dirty="0">
                <a:solidFill>
                  <a:schemeClr val="accent1"/>
                </a:solidFill>
                <a:effectLst/>
                <a:latin typeface="-apple-system"/>
              </a:rPr>
              <a:t>ㄧㄚˋㄧㄚˋ</a:t>
            </a:r>
            <a:r>
              <a:rPr lang="en-US" altLang="zh-TW" b="0" i="0" dirty="0">
                <a:solidFill>
                  <a:schemeClr val="accent1"/>
                </a:solidFill>
                <a:effectLst/>
                <a:latin typeface="-apple-system"/>
              </a:rPr>
              <a:t>"</a:t>
            </a:r>
            <a:r>
              <a:rPr lang="zh-TW" altLang="en-US" b="0" i="0" dirty="0">
                <a:solidFill>
                  <a:schemeClr val="accent1"/>
                </a:solidFill>
                <a:effectLst/>
                <a:latin typeface="-apple-system"/>
              </a:rPr>
              <a:t>還是</a:t>
            </a:r>
            <a:r>
              <a:rPr lang="en-US" altLang="zh-TW" b="0" i="0" dirty="0">
                <a:solidFill>
                  <a:schemeClr val="accent1"/>
                </a:solidFill>
                <a:effectLst/>
                <a:latin typeface="-apple-system"/>
              </a:rPr>
              <a:t>"</a:t>
            </a:r>
            <a:r>
              <a:rPr lang="zh-TW" altLang="en-US" b="0" i="0" dirty="0">
                <a:solidFill>
                  <a:schemeClr val="accent1"/>
                </a:solidFill>
                <a:effectLst/>
                <a:latin typeface="-apple-system"/>
              </a:rPr>
              <a:t>ㄧㄚˋㄧㄚˇ</a:t>
            </a:r>
            <a:r>
              <a:rPr lang="en-US" altLang="zh-TW" b="0" i="0" dirty="0">
                <a:solidFill>
                  <a:schemeClr val="accent1"/>
                </a:solidFill>
                <a:effectLst/>
                <a:latin typeface="-apple-system"/>
              </a:rPr>
              <a:t>"</a:t>
            </a:r>
            <a:r>
              <a:rPr lang="zh-TW" altLang="en-US" b="0" i="0" dirty="0">
                <a:solidFill>
                  <a:schemeClr val="accent1"/>
                </a:solidFill>
                <a:effectLst/>
                <a:latin typeface="-apple-system"/>
              </a:rPr>
              <a:t>還是</a:t>
            </a:r>
            <a:r>
              <a:rPr lang="en-US" altLang="zh-TW" b="0" i="0" dirty="0">
                <a:solidFill>
                  <a:schemeClr val="accent1"/>
                </a:solidFill>
                <a:effectLst/>
                <a:latin typeface="-apple-system"/>
              </a:rPr>
              <a:t>"</a:t>
            </a:r>
            <a:r>
              <a:rPr lang="zh-TW" altLang="en-US" b="0" i="0" dirty="0">
                <a:solidFill>
                  <a:schemeClr val="accent1"/>
                </a:solidFill>
                <a:effectLst/>
                <a:latin typeface="-apple-system"/>
              </a:rPr>
              <a:t>ㄧㄚˇㄧㄚˋ</a:t>
            </a:r>
            <a:r>
              <a:rPr lang="en-US" altLang="zh-TW" b="0" i="0" dirty="0">
                <a:solidFill>
                  <a:schemeClr val="accent1"/>
                </a:solidFill>
                <a:effectLst/>
                <a:latin typeface="-apple-system"/>
              </a:rPr>
              <a:t>"</a:t>
            </a:r>
            <a:r>
              <a:rPr lang="zh-TW" altLang="en-US" b="0" i="0" dirty="0">
                <a:solidFill>
                  <a:schemeClr val="accent1"/>
                </a:solidFill>
                <a:effectLst/>
                <a:latin typeface="-apple-system"/>
              </a:rPr>
              <a:t>都行</a:t>
            </a:r>
            <a:endParaRPr lang="en-US" altLang="zh-TW" b="0" i="0" dirty="0">
              <a:solidFill>
                <a:schemeClr val="accent1"/>
              </a:solidFill>
              <a:effectLst/>
              <a:latin typeface="-apple-system"/>
            </a:endParaRPr>
          </a:p>
          <a:p>
            <a:r>
              <a:rPr lang="zh-TW" altLang="en-US" dirty="0">
                <a:solidFill>
                  <a:schemeClr val="accent1"/>
                </a:solidFill>
                <a:latin typeface="-apple-system"/>
              </a:rPr>
              <a:t>：我是文書二號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來個簡單的電研介紹吧！</a:t>
            </a:r>
            <a:endParaRPr lang="zh-TW" altLang="en-US" dirty="0">
              <a:latin typeface="BugMaruGothic" panose="02000509000000000000" pitchFamily="49" charset="-120"/>
              <a:ea typeface="BugMaruGothic" panose="02000509000000000000" pitchFamily="49" charset="-120"/>
              <a:cs typeface="BugMaruGothic" panose="02000509000000000000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就算全名是</a:t>
            </a:r>
            <a:r>
              <a:rPr lang="zh-TW" altLang="en-US" sz="3200" dirty="0">
                <a:solidFill>
                  <a:schemeClr val="accent2"/>
                </a:solidFill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電子計算機研習社</a:t>
            </a:r>
            <a:r>
              <a:rPr lang="zh-TW" altLang="en-US" sz="32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，但是大家都講</a:t>
            </a:r>
            <a:r>
              <a:rPr lang="zh-TW" altLang="en-US" sz="3200" dirty="0">
                <a:solidFill>
                  <a:schemeClr val="accent2"/>
                </a:solidFill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電研</a:t>
            </a:r>
            <a:r>
              <a:rPr lang="zh-TW" altLang="en-US" sz="32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或</a:t>
            </a:r>
            <a:r>
              <a:rPr lang="zh-TW" altLang="en-US" sz="3200" dirty="0">
                <a:solidFill>
                  <a:schemeClr val="accent2"/>
                </a:solidFill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建電</a:t>
            </a:r>
            <a:endParaRPr lang="en-US" altLang="zh-TW" sz="3200" dirty="0">
              <a:solidFill>
                <a:schemeClr val="accent2"/>
              </a:solidFill>
              <a:latin typeface="BugMaruGothic" panose="02000509000000000000" pitchFamily="49" charset="-120"/>
              <a:ea typeface="BugMaruGothic" panose="02000509000000000000" pitchFamily="49" charset="-120"/>
              <a:cs typeface="BugMaruGothic" panose="0200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阿其實電子計算機就是電腦啦</a:t>
            </a:r>
            <a:endParaRPr lang="en-US" altLang="zh-TW" sz="3200" dirty="0">
              <a:latin typeface="BugMaruGothic" panose="02000509000000000000" pitchFamily="49" charset="-120"/>
              <a:ea typeface="BugMaruGothic" panose="02000509000000000000" pitchFamily="49" charset="-120"/>
              <a:cs typeface="BugMaruGothic" panose="0200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自創社以來，現在已經</a:t>
            </a:r>
            <a:r>
              <a:rPr lang="en-US" altLang="zh-TW" sz="3200" dirty="0">
                <a:solidFill>
                  <a:schemeClr val="accent2"/>
                </a:solidFill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40</a:t>
            </a:r>
            <a:r>
              <a:rPr lang="zh-TW" altLang="en-US" sz="3200" dirty="0">
                <a:solidFill>
                  <a:schemeClr val="accent2"/>
                </a:solidFill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屆</a:t>
            </a:r>
            <a:r>
              <a:rPr lang="zh-TW" altLang="en-US" sz="32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了</a:t>
            </a:r>
            <a:r>
              <a:rPr lang="en-US" altLang="zh-TW" sz="3200" strike="sngStrike" dirty="0">
                <a:solidFill>
                  <a:schemeClr val="bg1">
                    <a:lumMod val="75000"/>
                  </a:schemeClr>
                </a:solidFill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(</a:t>
            </a:r>
            <a:r>
              <a:rPr lang="zh-TW" altLang="en-US" sz="3200" strike="sngStrike" dirty="0">
                <a:solidFill>
                  <a:schemeClr val="bg1">
                    <a:lumMod val="75000"/>
                  </a:schemeClr>
                </a:solidFill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好老</a:t>
            </a:r>
            <a:endParaRPr lang="en-US" altLang="zh-TW" sz="3200" dirty="0">
              <a:latin typeface="BugMaruGothic" panose="02000509000000000000" pitchFamily="49" charset="-120"/>
              <a:ea typeface="BugMaruGothic" panose="02000509000000000000" pitchFamily="49" charset="-120"/>
              <a:cs typeface="BugMaruGothic" panose="0200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跟友社</a:t>
            </a:r>
            <a:r>
              <a:rPr lang="zh-TW" altLang="en-US" sz="3200" dirty="0">
                <a:solidFill>
                  <a:schemeClr val="accent2"/>
                </a:solidFill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北一資研</a:t>
            </a:r>
            <a:r>
              <a:rPr lang="zh-TW" altLang="en-US" sz="32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合稱</a:t>
            </a:r>
            <a:r>
              <a:rPr lang="zh-TW" altLang="en-US" sz="3200" dirty="0">
                <a:solidFill>
                  <a:schemeClr val="accent2"/>
                </a:solidFill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建北電資</a:t>
            </a:r>
            <a:r>
              <a:rPr lang="zh-TW" altLang="en-US" sz="32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，帶給你滿滿的溫暖喔</a:t>
            </a:r>
            <a:r>
              <a:rPr lang="en-US" altLang="zh-TW" sz="32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!</a:t>
            </a:r>
            <a:endParaRPr lang="zh-TW" altLang="en-US" sz="3200" dirty="0">
              <a:latin typeface="BugMaruGothic" panose="02000509000000000000" pitchFamily="49" charset="-120"/>
              <a:ea typeface="BugMaruGothic" panose="02000509000000000000" pitchFamily="49" charset="-120"/>
              <a:cs typeface="BugMaruGothic" panose="02000509000000000000" pitchFamily="49" charset="-120"/>
            </a:endParaRPr>
          </a:p>
          <a:p>
            <a:endParaRPr lang="zh-TW" altLang="en-US" dirty="0">
              <a:latin typeface="BugMaruGothic" panose="02000509000000000000" pitchFamily="49" charset="-120"/>
              <a:ea typeface="BugMaruGothic" panose="02000509000000000000" pitchFamily="49" charset="-120"/>
              <a:cs typeface="BugMaruGothic" panose="02000509000000000000" pitchFamily="49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0"/>
            <a:ext cx="1503787" cy="150378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8744504" y="507802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(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心理跟物理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)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總務</a:t>
            </a:r>
            <a:br>
              <a:rPr lang="en-US" altLang="zh-TW" dirty="0"/>
            </a:br>
            <a:r>
              <a:rPr lang="zh-TW" altLang="en-US" dirty="0">
                <a:effectLst/>
              </a:rPr>
              <a:t>方力頤</a:t>
            </a:r>
            <a:r>
              <a:rPr lang="en-US" altLang="zh-TW" dirty="0">
                <a:effectLst/>
              </a:rPr>
              <a:t>	</a:t>
            </a:r>
            <a:r>
              <a:rPr lang="zh-TW" altLang="en-US" dirty="0">
                <a:effectLst/>
              </a:rPr>
              <a:t>猴子</a:t>
            </a:r>
            <a:endParaRPr lang="zh-TW" altLang="en-US" dirty="0"/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7" b="11517"/>
          <a:stretch>
            <a:fillRect/>
          </a:stretch>
        </p:blipFill>
        <p:spPr/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興趣：</a:t>
            </a:r>
            <a:r>
              <a:rPr lang="zh-TW" altLang="en-US" b="0" i="0" dirty="0">
                <a:solidFill>
                  <a:srgbClr val="262626"/>
                </a:solidFill>
                <a:effectLst/>
                <a:latin typeface="-apple-system"/>
              </a:rPr>
              <a:t>打球、聽音樂</a:t>
            </a:r>
            <a:endParaRPr lang="en-US" altLang="zh-TW" b="0" i="0" dirty="0">
              <a:solidFill>
                <a:srgbClr val="262626"/>
              </a:solidFill>
              <a:effectLst/>
              <a:latin typeface="-apple-system"/>
            </a:endParaRPr>
          </a:p>
          <a:p>
            <a:r>
              <a:rPr lang="zh-TW" altLang="en-US" dirty="0">
                <a:solidFill>
                  <a:srgbClr val="262626"/>
                </a:solidFill>
                <a:latin typeface="-apple-system"/>
              </a:rPr>
              <a:t>特點：很像猴子</a:t>
            </a:r>
            <a:endParaRPr lang="en-US" altLang="zh-TW" dirty="0">
              <a:solidFill>
                <a:srgbClr val="262626"/>
              </a:solidFill>
              <a:latin typeface="-apple-system"/>
            </a:endParaRPr>
          </a:p>
          <a:p>
            <a:endParaRPr lang="en-US" altLang="zh-TW" dirty="0">
              <a:solidFill>
                <a:srgbClr val="262626"/>
              </a:solidFill>
              <a:latin typeface="-apple-system"/>
            </a:endParaRPr>
          </a:p>
          <a:p>
            <a:r>
              <a:rPr lang="zh-TW" altLang="en-US" dirty="0">
                <a:solidFill>
                  <a:schemeClr val="accent1"/>
                </a:solidFill>
                <a:latin typeface="-apple-system"/>
              </a:rPr>
              <a:t>：我覺得我不像猴子阿</a:t>
            </a:r>
            <a:endParaRPr lang="en-US" altLang="zh-TW" dirty="0">
              <a:solidFill>
                <a:schemeClr val="accent1"/>
              </a:solidFill>
              <a:latin typeface="-apple-system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內務</a:t>
            </a:r>
            <a:br>
              <a:rPr lang="en-US" altLang="zh-TW" dirty="0"/>
            </a:br>
            <a:r>
              <a:rPr lang="zh-TW" altLang="en-US" dirty="0">
                <a:effectLst/>
              </a:rPr>
              <a:t>楊青樺</a:t>
            </a:r>
            <a:r>
              <a:rPr lang="en-US" altLang="zh-TW" dirty="0">
                <a:effectLst/>
              </a:rPr>
              <a:t>	</a:t>
            </a:r>
            <a:r>
              <a:rPr lang="zh-TW" altLang="en-US" dirty="0">
                <a:effectLst/>
              </a:rPr>
              <a:t>青蛙</a:t>
            </a:r>
            <a:endParaRPr lang="zh-TW" altLang="en-US" dirty="0"/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7" b="11517"/>
          <a:stretch>
            <a:fillRect/>
          </a:stretch>
        </p:blipFill>
        <p:spPr/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62626"/>
                </a:solidFill>
                <a:effectLst/>
                <a:latin typeface="+mn-ea"/>
              </a:rPr>
              <a:t>興趣：看小說，聽歌，打</a:t>
            </a:r>
            <a:r>
              <a:rPr lang="en-US" altLang="zh-TW" b="0" i="0" dirty="0">
                <a:solidFill>
                  <a:srgbClr val="262626"/>
                </a:solidFill>
                <a:effectLst/>
                <a:latin typeface="+mn-ea"/>
              </a:rPr>
              <a:t>LOL</a:t>
            </a:r>
            <a:endParaRPr lang="en-US" altLang="zh-TW" b="0" i="0" dirty="0">
              <a:solidFill>
                <a:srgbClr val="262626"/>
              </a:solidFill>
              <a:effectLst/>
              <a:latin typeface="+mn-ea"/>
            </a:endParaRPr>
          </a:p>
          <a:p>
            <a:r>
              <a:rPr lang="zh-TW" altLang="en-US" dirty="0">
                <a:solidFill>
                  <a:srgbClr val="262626"/>
                </a:solidFill>
                <a:latin typeface="+mn-ea"/>
              </a:rPr>
              <a:t>特點：住在社辦</a:t>
            </a:r>
            <a:endParaRPr lang="en-US" altLang="zh-TW" dirty="0">
              <a:solidFill>
                <a:srgbClr val="262626"/>
              </a:solidFill>
              <a:latin typeface="+mn-ea"/>
            </a:endParaRPr>
          </a:p>
          <a:p>
            <a:endParaRPr lang="en-US" altLang="zh-TW" dirty="0">
              <a:solidFill>
                <a:srgbClr val="262626"/>
              </a:solidFill>
              <a:latin typeface="+mn-ea"/>
            </a:endParaRPr>
          </a:p>
          <a:p>
            <a:r>
              <a:rPr lang="zh-TW" altLang="en-US" dirty="0">
                <a:solidFill>
                  <a:schemeClr val="accent1"/>
                </a:solidFill>
                <a:latin typeface="+mn-ea"/>
              </a:rPr>
              <a:t>：我這職位是被坑的</a:t>
            </a:r>
            <a:endParaRPr lang="zh-TW" altLang="en-US" dirty="0">
              <a:solidFill>
                <a:schemeClr val="accent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總結一下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恭喜大家被選社系統選到，並加入我們建電這個溫暖的大家庭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學長們人都很好的啦，有問題盡量問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要多去小社課喔！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活動多多報名，很好玩的喔</a:t>
            </a:r>
            <a:endParaRPr lang="en-US" altLang="zh-TW" dirty="0">
              <a:latin typeface="+mn-ea"/>
            </a:endParaRPr>
          </a:p>
          <a:p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9525"/>
            <a:ext cx="1503787" cy="150378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217120" y="1174536"/>
            <a:ext cx="375776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700" dirty="0"/>
              <a:t>下</a:t>
            </a:r>
            <a:endParaRPr lang="zh-TW" altLang="en-US" sz="287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217120" y="1174536"/>
            <a:ext cx="375776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700" dirty="0"/>
              <a:t>週</a:t>
            </a:r>
            <a:endParaRPr lang="zh-TW" altLang="en-US" sz="287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217120" y="1174536"/>
            <a:ext cx="375776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700" dirty="0"/>
              <a:t>預</a:t>
            </a:r>
            <a:endParaRPr lang="en-US" altLang="zh-TW" sz="287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217120" y="1174536"/>
            <a:ext cx="375776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700" dirty="0"/>
              <a:t>告</a:t>
            </a:r>
            <a:endParaRPr lang="zh-TW" altLang="en-US" sz="287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050388" y="1851645"/>
            <a:ext cx="100912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9900" dirty="0"/>
              <a:t>下週預告</a:t>
            </a:r>
            <a:endParaRPr lang="zh-TW" altLang="en-US" sz="199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106335" y="1280591"/>
          <a:ext cx="11979330" cy="25350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5866"/>
                <a:gridCol w="2395866"/>
                <a:gridCol w="2395866"/>
                <a:gridCol w="2395866"/>
                <a:gridCol w="2395866"/>
              </a:tblGrid>
              <a:tr h="546557">
                <a:tc>
                  <a:txBody>
                    <a:bodyPr/>
                    <a:lstStyle/>
                    <a:p>
                      <a:r>
                        <a:rPr lang="zh-TW" altLang="en-US" sz="2600" dirty="0">
                          <a:latin typeface="+mn-ea"/>
                          <a:ea typeface="+mn-ea"/>
                        </a:rPr>
                        <a:t>星期一</a:t>
                      </a:r>
                      <a:endParaRPr lang="zh-TW" altLang="en-US" sz="2600" dirty="0">
                        <a:latin typeface="+mn-ea"/>
                        <a:ea typeface="+mn-ea"/>
                      </a:endParaRP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600" dirty="0">
                          <a:latin typeface="+mn-ea"/>
                          <a:ea typeface="+mn-ea"/>
                        </a:rPr>
                        <a:t>星期二</a:t>
                      </a:r>
                      <a:endParaRPr lang="zh-TW" altLang="en-US" sz="2600" dirty="0">
                        <a:latin typeface="+mn-ea"/>
                        <a:ea typeface="+mn-ea"/>
                      </a:endParaRP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600" dirty="0">
                          <a:latin typeface="+mn-ea"/>
                          <a:ea typeface="+mn-ea"/>
                        </a:rPr>
                        <a:t>星期三</a:t>
                      </a:r>
                      <a:endParaRPr lang="zh-TW" altLang="en-US" sz="2600" dirty="0">
                        <a:latin typeface="+mn-ea"/>
                        <a:ea typeface="+mn-ea"/>
                      </a:endParaRP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600" dirty="0">
                          <a:latin typeface="+mn-ea"/>
                          <a:ea typeface="+mn-ea"/>
                        </a:rPr>
                        <a:t>星期四</a:t>
                      </a:r>
                      <a:endParaRPr lang="zh-TW" altLang="en-US" sz="2600" dirty="0">
                        <a:latin typeface="+mn-ea"/>
                        <a:ea typeface="+mn-ea"/>
                      </a:endParaRP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600" dirty="0">
                          <a:latin typeface="+mn-ea"/>
                          <a:ea typeface="+mn-ea"/>
                        </a:rPr>
                        <a:t>星期五</a:t>
                      </a:r>
                      <a:endParaRPr lang="zh-TW" altLang="en-US" sz="2600" dirty="0">
                        <a:latin typeface="+mn-ea"/>
                        <a:ea typeface="+mn-ea"/>
                      </a:endParaRP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939297">
                <a:tc>
                  <a:txBody>
                    <a:bodyPr/>
                    <a:lstStyle/>
                    <a:p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C++</a:t>
                      </a:r>
                      <a:r>
                        <a:rPr lang="zh-TW" altLang="en-US" sz="2000" dirty="0">
                          <a:latin typeface="+mn-ea"/>
                          <a:ea typeface="+mn-ea"/>
                        </a:rPr>
                        <a:t>基礎語法衝刺</a:t>
                      </a:r>
                      <a:endParaRPr lang="en-US" altLang="zh-TW" sz="20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2000" dirty="0">
                          <a:latin typeface="+mn-ea"/>
                          <a:ea typeface="+mn-ea"/>
                        </a:rPr>
                        <a:t>衝呀</a:t>
                      </a:r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!!!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Python</a:t>
                      </a:r>
                      <a:r>
                        <a:rPr lang="zh-TW" altLang="en-US" sz="2000" dirty="0">
                          <a:latin typeface="+mn-ea"/>
                          <a:ea typeface="+mn-ea"/>
                        </a:rPr>
                        <a:t>小社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C++</a:t>
                      </a:r>
                      <a:r>
                        <a:rPr lang="zh-TW" altLang="en-US" sz="2000" dirty="0">
                          <a:latin typeface="+mn-ea"/>
                          <a:ea typeface="+mn-ea"/>
                        </a:rPr>
                        <a:t>大社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46557">
                <a:tc>
                  <a:txBody>
                    <a:bodyPr/>
                    <a:lstStyle/>
                    <a:p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IDE,</a:t>
                      </a:r>
                      <a:r>
                        <a:rPr lang="zh-TW" altLang="en-US" sz="2000" dirty="0">
                          <a:latin typeface="+mn-ea"/>
                          <a:ea typeface="+mn-ea"/>
                        </a:rPr>
                        <a:t>變數</a:t>
                      </a:r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zh-TW" altLang="en-US" sz="2000" dirty="0">
                          <a:latin typeface="+mn-ea"/>
                          <a:ea typeface="+mn-ea"/>
                        </a:rPr>
                        <a:t>運算子</a:t>
                      </a:r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,if </a:t>
                      </a:r>
                      <a:r>
                        <a:rPr lang="en-US" altLang="zh-TW" sz="2000" dirty="0" err="1">
                          <a:latin typeface="+mn-ea"/>
                          <a:ea typeface="+mn-ea"/>
                        </a:rPr>
                        <a:t>else,while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+mn-ea"/>
                          <a:ea typeface="+mn-ea"/>
                        </a:rPr>
                        <a:t>認識</a:t>
                      </a:r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repl.it</a:t>
                      </a:r>
                      <a:endParaRPr lang="en-US" altLang="zh-TW" sz="2000" dirty="0">
                        <a:latin typeface="+mn-ea"/>
                        <a:ea typeface="+mn-ea"/>
                      </a:endParaRPr>
                    </a:p>
                    <a:p>
                      <a:r>
                        <a:rPr lang="zh-TW" altLang="en-US" sz="2000" dirty="0">
                          <a:latin typeface="+mn-ea"/>
                          <a:ea typeface="+mn-ea"/>
                        </a:rPr>
                        <a:t>介紹</a:t>
                      </a:r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Python</a:t>
                      </a:r>
                      <a:endParaRPr lang="en-US" altLang="zh-TW" sz="20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Hello world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IDE,IO,</a:t>
                      </a:r>
                      <a:r>
                        <a:rPr lang="zh-TW" altLang="en-US" sz="2000" dirty="0">
                          <a:latin typeface="+mn-ea"/>
                          <a:ea typeface="+mn-ea"/>
                        </a:rPr>
                        <a:t>變數</a:t>
                      </a:r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zh-TW" altLang="en-US" sz="2000" dirty="0">
                          <a:latin typeface="+mn-ea"/>
                          <a:ea typeface="+mn-ea"/>
                        </a:rPr>
                        <a:t>運算子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8948691" y="5717220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終於把簡報趕完了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汗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課程</a:t>
            </a:r>
            <a:endParaRPr lang="zh-TW" altLang="en-US" dirty="0">
              <a:latin typeface="BugMaruGothic" panose="02000509000000000000" pitchFamily="49" charset="-120"/>
              <a:ea typeface="BugMaruGothic" panose="02000509000000000000" pitchFamily="49" charset="-120"/>
              <a:cs typeface="BugMaruGothic" panose="02000509000000000000" pitchFamily="49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前面都在幹話，現在才是重點啦</a:t>
            </a:r>
            <a:endParaRPr lang="zh-TW" altLang="en-US" dirty="0">
              <a:latin typeface="BugMaruGothic" panose="02000509000000000000" pitchFamily="49" charset="-120"/>
              <a:ea typeface="BugMaruGothic" panose="02000509000000000000" pitchFamily="49" charset="-120"/>
              <a:cs typeface="BugMaruGothic" panose="02000509000000000000" pitchFamily="49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0"/>
            <a:ext cx="1503787" cy="15037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你在電研會學到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3600" dirty="0"/>
              <a:t>一堆</a:t>
            </a:r>
            <a:r>
              <a:rPr lang="zh-TW" altLang="en-US" sz="3600" dirty="0">
                <a:solidFill>
                  <a:schemeClr val="accent2"/>
                </a:solidFill>
              </a:rPr>
              <a:t>程式語言</a:t>
            </a:r>
            <a:r>
              <a:rPr lang="en-US" altLang="zh-TW" sz="3600" dirty="0">
                <a:latin typeface="+mn-ea"/>
              </a:rPr>
              <a:t>(</a:t>
            </a:r>
            <a:r>
              <a:rPr lang="zh-TW" altLang="en-US" sz="3600" dirty="0"/>
              <a:t>像是</a:t>
            </a:r>
            <a:r>
              <a:rPr lang="en-US" altLang="zh-TW" sz="3600" dirty="0">
                <a:latin typeface="+mn-ea"/>
              </a:rPr>
              <a:t>C++,</a:t>
            </a:r>
            <a:r>
              <a:rPr lang="en-US" altLang="zh-TW" sz="3600" dirty="0" err="1">
                <a:latin typeface="+mn-ea"/>
              </a:rPr>
              <a:t>Python,JavaScript</a:t>
            </a:r>
            <a:r>
              <a:rPr lang="zh-TW" altLang="en-US" sz="3600" dirty="0"/>
              <a:t>之類的</a:t>
            </a:r>
            <a:endParaRPr lang="en-US" altLang="zh-TW" sz="3600" dirty="0"/>
          </a:p>
          <a:p>
            <a:pPr>
              <a:lnSpc>
                <a:spcPct val="150000"/>
              </a:lnSpc>
            </a:pPr>
            <a:r>
              <a:rPr lang="zh-TW" altLang="en-US" sz="3600" dirty="0"/>
              <a:t>可以拿去用在</a:t>
            </a:r>
            <a:r>
              <a:rPr lang="zh-TW" altLang="en-US" sz="3600" dirty="0">
                <a:solidFill>
                  <a:schemeClr val="accent2"/>
                </a:solidFill>
              </a:rPr>
              <a:t>打比賽</a:t>
            </a:r>
            <a:r>
              <a:rPr lang="zh-TW" altLang="en-US" sz="3600" dirty="0"/>
              <a:t>上面的</a:t>
            </a:r>
            <a:r>
              <a:rPr lang="zh-TW" altLang="en-US" sz="3600" dirty="0">
                <a:solidFill>
                  <a:schemeClr val="accent2"/>
                </a:solidFill>
              </a:rPr>
              <a:t>演算法與資料結構</a:t>
            </a:r>
            <a:endParaRPr lang="en-US" altLang="zh-TW" sz="360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/>
              <a:t>最近在台灣越來越紅的</a:t>
            </a:r>
            <a:r>
              <a:rPr lang="zh-TW" altLang="en-US" sz="3600" dirty="0">
                <a:solidFill>
                  <a:schemeClr val="accent2"/>
                </a:solidFill>
              </a:rPr>
              <a:t>資訊安全</a:t>
            </a:r>
            <a:r>
              <a:rPr lang="en-US" altLang="zh-TW" sz="3600" strike="sngStrike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zh-TW" altLang="en-US" sz="3600" strike="sngStrike" dirty="0">
                <a:solidFill>
                  <a:schemeClr val="bg1">
                    <a:lumMod val="75000"/>
                  </a:schemeClr>
                </a:solidFill>
              </a:rPr>
              <a:t>就是駭入別人電腦</a:t>
            </a:r>
            <a:endParaRPr lang="en-US" altLang="zh-TW" sz="3600" dirty="0"/>
          </a:p>
          <a:p>
            <a:pPr>
              <a:lnSpc>
                <a:spcPct val="150000"/>
              </a:lnSpc>
            </a:pPr>
            <a:r>
              <a:rPr lang="zh-TW" altLang="en-US" sz="3600" dirty="0"/>
              <a:t>會被別人講理科腦的</a:t>
            </a:r>
            <a:r>
              <a:rPr lang="zh-TW" altLang="en-US" sz="3600" dirty="0">
                <a:solidFill>
                  <a:schemeClr val="accent2"/>
                </a:solidFill>
              </a:rPr>
              <a:t>邏輯思考</a:t>
            </a:r>
            <a:r>
              <a:rPr lang="zh-TW" altLang="en-US" sz="3600" dirty="0"/>
              <a:t>能力</a:t>
            </a:r>
            <a:endParaRPr lang="en-US" altLang="zh-TW" sz="3600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0"/>
            <a:ext cx="1503787" cy="15037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社課的時程表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0"/>
            <a:ext cx="1503787" cy="1503787"/>
          </a:xfrm>
          <a:prstGeom prst="rect">
            <a:avLst/>
          </a:prstGeom>
        </p:spPr>
      </p:pic>
      <p:graphicFrame>
        <p:nvGraphicFramePr>
          <p:cNvPr id="8" name="表格 8"/>
          <p:cNvGraphicFramePr>
            <a:graphicFrameLocks noGrp="1"/>
          </p:cNvGraphicFramePr>
          <p:nvPr/>
        </p:nvGraphicFramePr>
        <p:xfrm>
          <a:off x="1167765" y="2182495"/>
          <a:ext cx="9857105" cy="327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535"/>
                <a:gridCol w="2245360"/>
                <a:gridCol w="1624330"/>
                <a:gridCol w="1831340"/>
                <a:gridCol w="21615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星期一</a:t>
                      </a:r>
                      <a:endParaRPr lang="zh-TW" altLang="en-US" sz="200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星期二</a:t>
                      </a:r>
                      <a:endParaRPr lang="zh-TW" altLang="en-US" sz="200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星期三</a:t>
                      </a:r>
                      <a:endParaRPr lang="zh-TW" altLang="en-US" sz="200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星期四</a:t>
                      </a:r>
                      <a:endParaRPr lang="zh-TW" altLang="en-US" sz="200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星期五</a:t>
                      </a:r>
                      <a:endParaRPr lang="zh-TW" altLang="en-US" sz="200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</a:tr>
              <a:tr h="362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n>
                            <a:noFill/>
                          </a:ln>
                        </a:rPr>
                        <a:t>17:10~18:10</a:t>
                      </a:r>
                      <a:endParaRPr lang="en-US" altLang="zh-TW" sz="2000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n>
                            <a:noFill/>
                          </a:ln>
                        </a:rPr>
                        <a:t>17:00~18:30</a:t>
                      </a:r>
                      <a:endParaRPr lang="en-US" altLang="zh-TW" sz="2000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n>
                            <a:noFill/>
                          </a:ln>
                        </a:rPr>
                        <a:t>18:00~19:30</a:t>
                      </a:r>
                      <a:endParaRPr lang="en-US" altLang="zh-TW" sz="2000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n>
                            <a:noFill/>
                          </a:ln>
                        </a:rPr>
                        <a:t>17:00~18:00</a:t>
                      </a:r>
                      <a:endParaRPr lang="en-US" altLang="zh-TW" sz="2000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n>
                            <a:noFill/>
                          </a:ln>
                        </a:rPr>
                        <a:t>13:00~13:50</a:t>
                      </a:r>
                      <a:endParaRPr lang="en-US" altLang="zh-TW" sz="2000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zh-TW" altLang="en-US" sz="2000" dirty="0">
                        <a:ln>
                          <a:noFill/>
                        </a:ln>
                      </a:endParaRPr>
                    </a:p>
                    <a:p>
                      <a:pPr algn="ctr"/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資訊安全小社課</a:t>
                      </a:r>
                      <a:endParaRPr lang="zh-TW" altLang="en-US" sz="2000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n>
                            <a:noFill/>
                          </a:ln>
                        </a:rPr>
                        <a:t>C++</a:t>
                      </a:r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基礎語法</a:t>
                      </a:r>
                      <a:endParaRPr lang="zh-TW" altLang="en-US" sz="2000" dirty="0">
                        <a:ln>
                          <a:noFill/>
                        </a:ln>
                      </a:endParaRPr>
                    </a:p>
                    <a:p>
                      <a:pPr algn="ctr"/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小社課</a:t>
                      </a:r>
                      <a:endParaRPr lang="zh-TW" altLang="en-US" sz="2000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TW" altLang="en-US" sz="2000" dirty="0">
                        <a:ln>
                          <a:noFill/>
                        </a:ln>
                      </a:endParaRPr>
                    </a:p>
                    <a:p>
                      <a:pPr algn="ctr"/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網頁前端</a:t>
                      </a:r>
                      <a:endParaRPr lang="zh-TW" altLang="en-US" sz="2000" dirty="0">
                        <a:ln>
                          <a:noFill/>
                        </a:ln>
                      </a:endParaRPr>
                    </a:p>
                    <a:p>
                      <a:pPr algn="ctr"/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聯課</a:t>
                      </a:r>
                      <a:endParaRPr lang="zh-TW" altLang="en-US" sz="2000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TW" sz="2000" dirty="0">
                        <a:ln>
                          <a:noFill/>
                        </a:ln>
                      </a:endParaRPr>
                    </a:p>
                    <a:p>
                      <a:pPr algn="ctr"/>
                      <a:r>
                        <a:rPr lang="en-US" altLang="zh-TW" sz="2000" dirty="0">
                          <a:ln>
                            <a:noFill/>
                          </a:ln>
                        </a:rPr>
                        <a:t>Python</a:t>
                      </a:r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小社課</a:t>
                      </a:r>
                      <a:endParaRPr lang="zh-TW" altLang="en-US" sz="2000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TW" sz="2000" dirty="0">
                        <a:ln>
                          <a:noFill/>
                        </a:ln>
                      </a:endParaRPr>
                    </a:p>
                    <a:p>
                      <a:pPr algn="ctr"/>
                      <a:r>
                        <a:rPr lang="en-US" altLang="zh-TW" sz="2000" dirty="0">
                          <a:ln>
                            <a:noFill/>
                          </a:ln>
                        </a:rPr>
                        <a:t>C++</a:t>
                      </a:r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大社課</a:t>
                      </a:r>
                      <a:endParaRPr lang="zh-TW" altLang="en-US" sz="2000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</a:tr>
              <a:tr h="679450">
                <a:tc vMerge="1"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n>
                            <a:noFill/>
                          </a:ln>
                        </a:rPr>
                        <a:t>9/8</a:t>
                      </a:r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開始</a:t>
                      </a:r>
                      <a:r>
                        <a:rPr lang="en-US" altLang="zh-TW" sz="2000" dirty="0">
                          <a:ln>
                            <a:noFill/>
                          </a:ln>
                        </a:rPr>
                        <a:t>10/13</a:t>
                      </a:r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結束</a:t>
                      </a:r>
                      <a:endParaRPr lang="zh-TW" altLang="en-US" sz="2000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 vMerge="1"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2000" dirty="0">
                          <a:ln>
                            <a:noFill/>
                          </a:ln>
                        </a:rPr>
                        <a:t>9/14</a:t>
                      </a:r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開始</a:t>
                      </a:r>
                      <a:endParaRPr lang="zh-TW" altLang="en-US" sz="2000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資料結構與演算法</a:t>
                      </a:r>
                      <a:endParaRPr lang="zh-TW" altLang="en-US" sz="2000" dirty="0">
                        <a:ln>
                          <a:noFill/>
                        </a:ln>
                      </a:endParaRPr>
                    </a:p>
                    <a:p>
                      <a:pPr algn="ctr"/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小社課</a:t>
                      </a:r>
                      <a:endParaRPr lang="zh-TW" altLang="en-US" sz="2000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n>
                            <a:noFill/>
                          </a:ln>
                        </a:rPr>
                        <a:t>10/21</a:t>
                      </a:r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開始</a:t>
                      </a:r>
                      <a:endParaRPr lang="zh-TW" altLang="en-US" sz="2000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n>
                            <a:noFill/>
                          </a:ln>
                        </a:rPr>
                        <a:t>9/10</a:t>
                      </a:r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開始</a:t>
                      </a:r>
                      <a:endParaRPr lang="zh-TW" altLang="en-US" sz="2000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你今天就在這</a:t>
                      </a:r>
                      <a:endParaRPr lang="zh-TW" altLang="en-US" sz="2000" dirty="0">
                        <a:ln>
                          <a:noFill/>
                        </a:ln>
                      </a:endParaRPr>
                    </a:p>
                    <a:p>
                      <a:pPr algn="ctr"/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下周也要來喔</a:t>
                      </a:r>
                      <a:endParaRPr lang="zh-TW" altLang="en-US" sz="2000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</a:tr>
              <a:tr h="370840">
                <a:tc vMerge="1"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n>
                            <a:noFill/>
                          </a:ln>
                        </a:rPr>
                        <a:t>10/20</a:t>
                      </a:r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開始</a:t>
                      </a:r>
                      <a:endParaRPr lang="zh-TW" altLang="en-US" sz="2000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 vMerge="1"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活動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活動都很好玩的啦，記得多多報名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0"/>
            <a:ext cx="1503787" cy="15037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+mn-ea"/>
                <a:ea typeface="+mn-ea"/>
              </a:rPr>
              <a:t>友社</a:t>
            </a:r>
            <a:r>
              <a:rPr lang="en-US" altLang="zh-TW" dirty="0">
                <a:latin typeface="+mn-ea"/>
                <a:ea typeface="+mn-ea"/>
              </a:rPr>
              <a:t>—</a:t>
            </a:r>
            <a:r>
              <a:rPr lang="zh-TW" altLang="en-US" dirty="0">
                <a:latin typeface="+mn-ea"/>
                <a:ea typeface="+mn-ea"/>
              </a:rPr>
              <a:t>北一女中資訊研習社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/>
              <a:t>每次</a:t>
            </a:r>
            <a:r>
              <a:rPr lang="zh-TW" altLang="en-US" sz="3600" dirty="0">
                <a:solidFill>
                  <a:schemeClr val="accent2"/>
                </a:solidFill>
              </a:rPr>
              <a:t>聯課</a:t>
            </a:r>
            <a:r>
              <a:rPr lang="zh-TW" altLang="en-US" sz="3600" dirty="0"/>
              <a:t>都會看到他們</a:t>
            </a:r>
            <a:endParaRPr lang="en-US" altLang="zh-TW" sz="3600" dirty="0"/>
          </a:p>
          <a:p>
            <a:pPr>
              <a:lnSpc>
                <a:spcPct val="150000"/>
              </a:lnSpc>
            </a:pPr>
            <a:r>
              <a:rPr lang="zh-TW" altLang="en-US" sz="3600" dirty="0"/>
              <a:t>北一女中資訊研習社簡稱</a:t>
            </a:r>
            <a:r>
              <a:rPr lang="zh-TW" altLang="en-US" sz="3600" dirty="0">
                <a:solidFill>
                  <a:schemeClr val="accent2"/>
                </a:solidFill>
              </a:rPr>
              <a:t>北資</a:t>
            </a:r>
            <a:endParaRPr lang="en-US" altLang="zh-TW" sz="360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/>
              <a:t>無論如何，</a:t>
            </a:r>
            <a:r>
              <a:rPr lang="zh-TW" altLang="en-US" sz="3600" dirty="0">
                <a:solidFill>
                  <a:schemeClr val="accent2"/>
                </a:solidFill>
              </a:rPr>
              <a:t>四大活動</a:t>
            </a:r>
            <a:r>
              <a:rPr lang="zh-TW" altLang="en-US" sz="3600" dirty="0"/>
              <a:t>都會跟他們一起喔</a:t>
            </a:r>
            <a:endParaRPr lang="en-US" altLang="zh-TW" sz="3600" dirty="0"/>
          </a:p>
          <a:p>
            <a:pPr>
              <a:lnSpc>
                <a:spcPct val="150000"/>
              </a:lnSpc>
            </a:pPr>
            <a:r>
              <a:rPr lang="zh-TW" altLang="en-US" sz="3600" dirty="0"/>
              <a:t>我們建電跟北資合稱</a:t>
            </a:r>
            <a:r>
              <a:rPr lang="zh-TW" altLang="en-US" sz="3600" dirty="0">
                <a:solidFill>
                  <a:schemeClr val="accent2"/>
                </a:solidFill>
              </a:rPr>
              <a:t>建北電資</a:t>
            </a:r>
            <a:endParaRPr lang="en-US" altLang="zh-TW" sz="360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/>
              <a:t> </a:t>
            </a:r>
            <a:r>
              <a:rPr lang="zh-TW" altLang="en-US" sz="3600" strike="sngStrike" dirty="0"/>
              <a:t>學弟加北資！</a:t>
            </a:r>
            <a:endParaRPr lang="en-US" altLang="zh-TW" sz="3600" strike="sngStrike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0"/>
            <a:ext cx="1503787" cy="1503787"/>
          </a:xfrm>
          <a:prstGeom prst="rect">
            <a:avLst/>
          </a:prstGeom>
        </p:spPr>
      </p:pic>
      <p:pic>
        <p:nvPicPr>
          <p:cNvPr id="1026" name="Picture 2" descr="北一女中資訊研習社28屆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50" b="90750" l="6514" r="89965">
                        <a14:foregroundMark x1="41197" y1="6250" x2="41197" y2="6250"/>
                        <a14:foregroundMark x1="60739" y1="32500" x2="60739" y2="32500"/>
                        <a14:foregroundMark x1="6690" y1="35250" x2="6690" y2="35250"/>
                        <a14:foregroundMark x1="17606" y1="90750" x2="17606" y2="90750"/>
                        <a14:foregroundMark x1="66549" y1="79000" x2="66549" y2="7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850" y="2308193"/>
            <a:ext cx="4210347" cy="296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490229" y="508856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北資社徽</a:t>
            </a:r>
            <a:endParaRPr lang="en-US" altLang="zh-TW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四大活動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6612" y="1696190"/>
            <a:ext cx="2749858" cy="823912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dirty="0"/>
              <a:t>秋遊</a:t>
            </a:r>
            <a:endParaRPr lang="en-US" altLang="zh-TW" sz="3200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6612" y="2520102"/>
            <a:ext cx="2749858" cy="36845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/>
              <a:t>秋天就會想到中秋節，講到中秋節就會想要月餅，所以我們</a:t>
            </a:r>
            <a:r>
              <a:rPr lang="zh-TW" altLang="en-US" sz="2400" dirty="0">
                <a:solidFill>
                  <a:schemeClr val="accent2"/>
                </a:solidFill>
              </a:rPr>
              <a:t>秋遊要烤肉</a:t>
            </a:r>
            <a:r>
              <a:rPr lang="zh-TW" altLang="en-US" sz="2400" dirty="0"/>
              <a:t>喔</a:t>
            </a:r>
            <a:endParaRPr lang="en-US" altLang="zh-TW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zh-TW" altLang="en-US" sz="1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學長，這個邏輯是不是怪怪的</a:t>
            </a:r>
            <a:endParaRPr lang="zh-TW" altLang="en-US" sz="2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7" name="文字版面配置區 2"/>
          <p:cNvSpPr txBox="1"/>
          <p:nvPr/>
        </p:nvSpPr>
        <p:spPr>
          <a:xfrm>
            <a:off x="3586470" y="1692907"/>
            <a:ext cx="258573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200" dirty="0"/>
              <a:t>寒訓</a:t>
            </a:r>
            <a:endParaRPr lang="en-US" altLang="zh-TW" sz="3200" dirty="0"/>
          </a:p>
        </p:txBody>
      </p:sp>
      <p:sp>
        <p:nvSpPr>
          <p:cNvPr id="8" name="內容版面配置區 3"/>
          <p:cNvSpPr txBox="1"/>
          <p:nvPr/>
        </p:nvSpPr>
        <p:spPr>
          <a:xfrm>
            <a:off x="3586470" y="2516819"/>
            <a:ext cx="2585730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/>
              <a:t>這是學長姐為你們辦的</a:t>
            </a:r>
            <a:r>
              <a:rPr lang="zh-TW" altLang="en-US" sz="2400" dirty="0">
                <a:solidFill>
                  <a:schemeClr val="accent2"/>
                </a:solidFill>
              </a:rPr>
              <a:t>最後一個</a:t>
            </a:r>
            <a:r>
              <a:rPr lang="en-US" altLang="zh-TW" sz="2400" dirty="0">
                <a:solidFill>
                  <a:schemeClr val="accent2"/>
                </a:solidFill>
              </a:rPr>
              <a:t>7</a:t>
            </a:r>
            <a:r>
              <a:rPr lang="zh-TW" altLang="en-US" sz="2400" dirty="0">
                <a:solidFill>
                  <a:schemeClr val="accent2"/>
                </a:solidFill>
              </a:rPr>
              <a:t>天大活動</a:t>
            </a:r>
            <a:r>
              <a:rPr lang="zh-TW" altLang="en-US" sz="2400" dirty="0"/>
              <a:t>，在這</a:t>
            </a:r>
            <a:r>
              <a:rPr lang="en-US" altLang="zh-TW" sz="2400" dirty="0"/>
              <a:t>7</a:t>
            </a:r>
            <a:r>
              <a:rPr lang="zh-TW" altLang="en-US" sz="2400" dirty="0"/>
              <a:t>天是個跟北資混熟的好時機喔</a:t>
            </a:r>
            <a:endParaRPr lang="en-US" altLang="zh-TW" sz="2400" dirty="0"/>
          </a:p>
        </p:txBody>
      </p:sp>
      <p:sp>
        <p:nvSpPr>
          <p:cNvPr id="14" name="文字版面配置區 2"/>
          <p:cNvSpPr txBox="1"/>
          <p:nvPr/>
        </p:nvSpPr>
        <p:spPr>
          <a:xfrm>
            <a:off x="6178064" y="1692907"/>
            <a:ext cx="258573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200" dirty="0"/>
              <a:t>春遊</a:t>
            </a:r>
            <a:endParaRPr lang="en-US" altLang="zh-TW" sz="3200" dirty="0"/>
          </a:p>
        </p:txBody>
      </p:sp>
      <p:sp>
        <p:nvSpPr>
          <p:cNvPr id="16" name="內容版面配置區 3"/>
          <p:cNvSpPr txBox="1"/>
          <p:nvPr/>
        </p:nvSpPr>
        <p:spPr>
          <a:xfrm>
            <a:off x="6178064" y="2516819"/>
            <a:ext cx="2585730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/>
              <a:t>身為學弟的你們要跟同屆北資的好朋友們</a:t>
            </a:r>
            <a:r>
              <a:rPr lang="zh-TW" altLang="en-US" sz="2400" dirty="0">
                <a:solidFill>
                  <a:schemeClr val="accent2"/>
                </a:solidFill>
              </a:rPr>
              <a:t>一起辦為期一天的春遊</a:t>
            </a:r>
            <a:r>
              <a:rPr lang="zh-TW" altLang="en-US" sz="2400" dirty="0"/>
              <a:t>，帶著歡笑與淚水迎向上幹之路吧</a:t>
            </a:r>
            <a:endParaRPr lang="zh-TW" altLang="en-US" sz="2400" dirty="0"/>
          </a:p>
        </p:txBody>
      </p:sp>
      <p:sp>
        <p:nvSpPr>
          <p:cNvPr id="18" name="文字版面配置區 2"/>
          <p:cNvSpPr txBox="1"/>
          <p:nvPr/>
        </p:nvSpPr>
        <p:spPr>
          <a:xfrm>
            <a:off x="8918882" y="1692907"/>
            <a:ext cx="258573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200" dirty="0"/>
              <a:t>暑訓</a:t>
            </a:r>
            <a:endParaRPr lang="en-US" altLang="zh-TW" sz="3200" dirty="0"/>
          </a:p>
        </p:txBody>
      </p:sp>
      <p:sp>
        <p:nvSpPr>
          <p:cNvPr id="20" name="內容版面配置區 3"/>
          <p:cNvSpPr txBox="1"/>
          <p:nvPr/>
        </p:nvSpPr>
        <p:spPr>
          <a:xfrm>
            <a:off x="8918882" y="2516819"/>
            <a:ext cx="2585730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/>
              <a:t>你們</a:t>
            </a:r>
            <a:r>
              <a:rPr lang="zh-TW" altLang="en-US" sz="2400" dirty="0">
                <a:solidFill>
                  <a:schemeClr val="accent2"/>
                </a:solidFill>
              </a:rPr>
              <a:t>第一次辦的</a:t>
            </a:r>
            <a:r>
              <a:rPr lang="en-US" altLang="zh-TW" sz="2400" dirty="0">
                <a:solidFill>
                  <a:schemeClr val="accent2"/>
                </a:solidFill>
              </a:rPr>
              <a:t>7</a:t>
            </a:r>
            <a:r>
              <a:rPr lang="zh-TW" altLang="en-US" sz="2400" dirty="0">
                <a:solidFill>
                  <a:schemeClr val="accent2"/>
                </a:solidFill>
              </a:rPr>
              <a:t>天大活動</a:t>
            </a:r>
            <a:r>
              <a:rPr lang="zh-TW" altLang="en-US" sz="2400" dirty="0"/>
              <a:t>，就算過程艱辛也要不辭勞苦的做完所有該做的事情喔</a:t>
            </a:r>
            <a:endParaRPr lang="zh-TW" altLang="en-US" sz="2400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0"/>
            <a:ext cx="1503787" cy="15037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 Light"/>
        <a:ea typeface="BugMaruGothic"/>
        <a:cs typeface=""/>
      </a:majorFont>
      <a:minorFont>
        <a:latin typeface="Calibri"/>
        <a:ea typeface="BugMaru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2208</Words>
  <Application>WPS Presentation</Application>
  <PresentationFormat>寬螢幕</PresentationFormat>
  <Paragraphs>344</Paragraphs>
  <Slides>38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2" baseType="lpstr">
      <vt:lpstr>Arial</vt:lpstr>
      <vt:lpstr>新細明體</vt:lpstr>
      <vt:lpstr>Wingdings</vt:lpstr>
      <vt:lpstr>BugMaruGothic</vt:lpstr>
      <vt:lpstr>-apple-system</vt:lpstr>
      <vt:lpstr>Microsoft YaHei</vt:lpstr>
      <vt:lpstr>SimSun</vt:lpstr>
      <vt:lpstr>Arial Unicode MS</vt:lpstr>
      <vt:lpstr>BugMaruGothic</vt:lpstr>
      <vt:lpstr>Calibri Light</vt:lpstr>
      <vt:lpstr>Calibri</vt:lpstr>
      <vt:lpstr>新細明體</vt:lpstr>
      <vt:lpstr>SoukouMincho</vt:lpstr>
      <vt:lpstr>Office 佈景主題</vt:lpstr>
      <vt:lpstr>PowerPoint 演示文稿</vt:lpstr>
      <vt:lpstr>今天要做的事</vt:lpstr>
      <vt:lpstr>來個簡單的電研介紹吧！</vt:lpstr>
      <vt:lpstr>課程</vt:lpstr>
      <vt:lpstr>你在電研會學到…</vt:lpstr>
      <vt:lpstr>社課的時程表</vt:lpstr>
      <vt:lpstr>活動</vt:lpstr>
      <vt:lpstr>友社—北一女中資訊研習社</vt:lpstr>
      <vt:lpstr>四大活動</vt:lpstr>
      <vt:lpstr>社團的日常生活</vt:lpstr>
      <vt:lpstr>社辦與日常</vt:lpstr>
      <vt:lpstr>這些東西一定要加喔</vt:lpstr>
      <vt:lpstr>這些東西很好用喔</vt:lpstr>
      <vt:lpstr>學長們</vt:lpstr>
      <vt:lpstr>社長 嚴聲遠	湯圓</vt:lpstr>
      <vt:lpstr>副社長 陳思瑋	絲襪</vt:lpstr>
      <vt:lpstr>副社長 鄭善澤	貓</vt:lpstr>
      <vt:lpstr>公關長 俞柏安	漁夫</vt:lpstr>
      <vt:lpstr>公關 鄭詠堯	偏鄉</vt:lpstr>
      <vt:lpstr>公關兼網管 謝承昱	鹽巴</vt:lpstr>
      <vt:lpstr>學術長 游承曦	抽象</vt:lpstr>
      <vt:lpstr>學術 陳力群	苜礿</vt:lpstr>
      <vt:lpstr>學術長 官毓韋	官公</vt:lpstr>
      <vt:lpstr>學術 林仕翊	金魚</vt:lpstr>
      <vt:lpstr>學術 周述博	小Lo</vt:lpstr>
      <vt:lpstr> 學術兼設備 葉昱廷	信瑀</vt:lpstr>
      <vt:lpstr>學術兼設備 詹宇翔	夜羽</vt:lpstr>
      <vt:lpstr>文書 陳柏榮	子檐</vt:lpstr>
      <vt:lpstr>文書 洪書亞	亞亞</vt:lpstr>
      <vt:lpstr>總務 方力頤	猴子</vt:lpstr>
      <vt:lpstr>內務 楊青樺	青蛙</vt:lpstr>
      <vt:lpstr>總結一下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益豊 陳</dc:creator>
  <cp:lastModifiedBy>User</cp:lastModifiedBy>
  <cp:revision>36</cp:revision>
  <dcterms:created xsi:type="dcterms:W3CDTF">2020-08-28T15:40:00Z</dcterms:created>
  <dcterms:modified xsi:type="dcterms:W3CDTF">2020-09-02T05:17:40Z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