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303" r:id="rId3"/>
    <p:sldId id="301" r:id="rId4"/>
    <p:sldId id="302" r:id="rId5"/>
    <p:sldId id="304" r:id="rId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22"/>
    <a:srgbClr val="AAC9B6"/>
    <a:srgbClr val="006778"/>
    <a:srgbClr val="000000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9" autoAdjust="0"/>
    <p:restoredTop sz="84789" autoAdjust="0"/>
  </p:normalViewPr>
  <p:slideViewPr>
    <p:cSldViewPr>
      <p:cViewPr varScale="1">
        <p:scale>
          <a:sx n="96" d="100"/>
          <a:sy n="96" d="100"/>
        </p:scale>
        <p:origin x="1112" y="17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E3AEED-8724-4C7F-8E62-189F36F5FE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4F15651-F871-48D7-8570-940F4A53BE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46FBEBD-7736-4697-A933-64BA00278F0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728D22C-B60A-4E72-A9EA-AF1B83B437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58B52F-3AD8-4CC8-A505-675F227C04D5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44D424-226B-4DA5-B201-B9A03E22E8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EB258B-3513-4677-B728-B7021B1A6D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170591BF-4F14-4AE3-BC40-A648C95480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2E466E6-EB20-4102-98D5-FD42AA7320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noProof="0"/>
              <a:t>Fare clic per modificare gli stili del testo dello schema</a:t>
            </a:r>
          </a:p>
          <a:p>
            <a:pPr lvl="1"/>
            <a:r>
              <a:rPr lang="it-IT" altLang="en-US" noProof="0"/>
              <a:t>Secondo livello</a:t>
            </a:r>
          </a:p>
          <a:p>
            <a:pPr lvl="2"/>
            <a:r>
              <a:rPr lang="it-IT" altLang="en-US" noProof="0"/>
              <a:t>Terzo livello</a:t>
            </a:r>
          </a:p>
          <a:p>
            <a:pPr lvl="3"/>
            <a:r>
              <a:rPr lang="it-IT" altLang="en-US" noProof="0"/>
              <a:t>Quarto livello</a:t>
            </a:r>
          </a:p>
          <a:p>
            <a:pPr lvl="4"/>
            <a:r>
              <a:rPr lang="it-IT" altLang="en-US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3AD5621-71B1-4A33-BFAD-51B9DED67F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64D3A3C-0266-476A-860A-B334F63D1D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E0225D-ED51-4435-8249-A7357FDFEAC3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498B730-25EA-4ACD-B568-852B965F8E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9B6B-A4E2-4A1E-98A5-429511947888}" type="slidenum">
              <a:rPr lang="it-IT" altLang="en-US" sz="1200">
                <a:solidFill>
                  <a:schemeClr val="tx1"/>
                </a:solidFill>
              </a:rPr>
              <a:pPr/>
              <a:t>1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974744D-E5DD-4B3D-9635-88CCEFCA5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A250F9E-BC29-4EC0-B671-03DB54C5F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026E96-CE5C-4394-A27C-AAC83981E5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11958D-F5FB-4FCA-B268-BA53E69DD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2F667C-F103-4438-BF20-0CC958BDB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B7BAA375-54FF-4368-8F84-ADDEE53E6720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12122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8120B-CCEF-4978-BFF5-85CEE8E83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4898F-A748-4234-ACB4-66B4AA49DA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02CA8-4D2A-4FB6-A40C-9F70DE2F15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D947E808-A370-4FE3-94B7-B4BDFFE0E9B8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65637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1D283-570F-4EA6-B545-7B3D6F338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911E5-CF10-4171-9901-C20CDB0EA4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8419A-A502-4D93-8755-4BF2BC6404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82E36AA8-0FC1-4DE8-9A93-9C7BAFCFC0D7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697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72CA4A-947D-4306-BDFD-1FBC25A0A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BCBD14-8729-4CB6-9276-A62E7F19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1E87B-8D65-44C6-AE00-D02404302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F487A9F6-7B08-4219-BF5B-A482879C40EC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14898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7E8F34-1760-4FAD-86A2-73867179C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42B324-96C1-4FA1-9E0C-3ADE0654D4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F9E4E1-6EB4-44B5-9BF4-213BD8F4D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50E57F3C-9D93-422F-953B-29EC99AC3269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71387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019" y="1613536"/>
            <a:ext cx="7759644" cy="4624686"/>
          </a:xfrm>
        </p:spPr>
        <p:txBody>
          <a:bodyPr lIns="0" r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A.A. 2021-22</a:t>
            </a:r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54562" y="6494471"/>
            <a:ext cx="3217443" cy="309702"/>
          </a:xfrm>
          <a:prstGeom prst="rect">
            <a:avLst/>
          </a:prstGeom>
        </p:spPr>
        <p:txBody>
          <a:bodyPr/>
          <a:lstStyle/>
          <a:p>
            <a:r>
              <a:rPr lang="de-AT"/>
              <a:t>Porte aperte - Informatica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Slide </a:t>
            </a:r>
            <a:fld id="{BE3DC40E-DBBE-4E2D-9EEC-FBF0DA0E9179}" type="slidenum">
              <a:rPr lang="de-AT" smtClean="0"/>
              <a:pPr/>
              <a:t>‹N›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97476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613536"/>
            <a:ext cx="3960000" cy="4631054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613536"/>
            <a:ext cx="3960000" cy="4631054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A.A. 2021-22</a:t>
            </a:r>
            <a:endParaRPr lang="de-AT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354562" y="6494471"/>
            <a:ext cx="3217443" cy="309702"/>
          </a:xfrm>
          <a:prstGeom prst="rect">
            <a:avLst/>
          </a:prstGeom>
        </p:spPr>
        <p:txBody>
          <a:bodyPr/>
          <a:lstStyle/>
          <a:p>
            <a:r>
              <a:rPr lang="de-AT"/>
              <a:t>Porte aperte - Informatica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Slide </a:t>
            </a:r>
            <a:fld id="{BE3DC40E-DBBE-4E2D-9EEC-FBF0DA0E9179}" type="slidenum">
              <a:rPr lang="de-AT" smtClean="0"/>
              <a:pPr/>
              <a:t>‹N›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82482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8CF79-91F1-4BEF-9940-2C34BA0D2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026EC4-58DB-49DD-9578-7509B522CD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PCTO Orienta il Futuro - Informatica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CD48E8-7F87-40C3-8227-87DBF4674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7BE3DF47-68E7-49F8-AD0E-0737223D5F60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5900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2682977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8CF79-91F1-4BEF-9940-2C34BA0D2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026EC4-58DB-49DD-9578-7509B522CD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CD48E8-7F87-40C3-8227-87DBF4674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7BE3DF47-68E7-49F8-AD0E-0737223D5F60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507BED-CEF0-4C7A-8615-72A99560527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19280" y="1066800"/>
            <a:ext cx="2682977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765482-5E31-4178-8DB6-F1B298EF101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81362" y="1066800"/>
            <a:ext cx="2682977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321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2256-C349-4CA6-9785-22028CC0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8A593-06E5-420B-A830-0A64964C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A.A. 2021-22</a:t>
            </a:r>
            <a:endParaRPr lang="it-IT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5E381-D2D4-49A1-A5FE-8F25F040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Porte aperte - Informatica</a:t>
            </a:r>
            <a:endParaRPr lang="it-IT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86AB9-08AC-4686-83EB-C14F2D75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Page </a:t>
            </a:r>
            <a:fld id="{A5228856-E7A4-46E0-8094-E6386E740534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67877E-BD92-4415-B12F-136839818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4" y="1066800"/>
            <a:ext cx="8207374" cy="15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3FF78D-7482-42D6-A955-5CE0A40B52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7839" y="2743201"/>
            <a:ext cx="3865561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F166B0-A938-4ACD-8174-55C8A06126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0600" y="2733676"/>
            <a:ext cx="3865561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541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7E7F56-9B1B-4915-9DE4-C0DD463775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727703-E6ED-4752-B622-0A7CCF5B1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6D021E-5A63-4C62-8E26-54F6354D55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CA9CE398-3940-484E-86A0-2F6B8E1DC119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98507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4" y="1066800"/>
            <a:ext cx="395128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2" y="1066800"/>
            <a:ext cx="395128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71D0A-94FB-445D-895D-181C2EC26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5D139-55A2-4D6F-9D8B-C36BE62BE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B7EA8-34D6-44C1-97B6-D3198D621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19AB3BEA-9A1F-409B-90E6-30B69872D17F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3090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9846"/>
            <a:ext cx="4038600" cy="816768"/>
          </a:xfrm>
          <a:solidFill>
            <a:schemeClr val="accent5"/>
          </a:solidFill>
        </p:spPr>
        <p:txBody>
          <a:bodyPr anchor="b"/>
          <a:lstStyle>
            <a:lvl1pPr marL="0" indent="0" algn="ctr">
              <a:buNone/>
              <a:defRPr sz="20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158"/>
            <a:ext cx="4038600" cy="3900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989846"/>
            <a:ext cx="4038601" cy="823912"/>
          </a:xfrm>
          <a:solidFill>
            <a:schemeClr val="accent5"/>
          </a:solidFill>
        </p:spPr>
        <p:txBody>
          <a:bodyPr anchor="b"/>
          <a:lstStyle>
            <a:lvl1pPr marL="0" indent="0" algn="ctr">
              <a:buNone/>
              <a:defRPr sz="20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1966158"/>
            <a:ext cx="4038600" cy="3900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556601-821C-4FCF-9D6D-7D03CC340E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54EA45-4F4A-40EC-BE14-20EBFBDBE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6D13AE-3587-4F71-B14F-24FA30E23C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98018AE9-29B5-4F49-A42D-CC548E840318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00597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B5E5D7E-FFBE-4D7E-BDAC-9F7B563E85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343400" y="6477000"/>
            <a:ext cx="1905000" cy="254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BD74972-0F13-41C8-86E4-F3DD57BBD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116013" y="6477000"/>
            <a:ext cx="2895600" cy="254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F65794-48D1-4DB2-AD7A-1D6A070AC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54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B74FD8F8-08BE-442F-8E0B-52BEE6B953BE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1608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DCD4BA8-F877-45E2-BEE5-4C8354F0A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4CF4425-35E2-4233-A256-579E98A55E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FC24AC5-1B96-4EB5-B752-F50E72EE9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B74FD8F8-08BE-442F-8E0B-52BEE6B953BE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64131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0CEEF4F7-F4E0-4089-82CF-F2486D509834}"/>
              </a:ext>
            </a:extLst>
          </p:cNvPr>
          <p:cNvGrpSpPr>
            <a:grpSpLocks/>
          </p:cNvGrpSpPr>
          <p:nvPr/>
        </p:nvGrpSpPr>
        <p:grpSpPr bwMode="auto">
          <a:xfrm>
            <a:off x="0" y="6477000"/>
            <a:ext cx="9144000" cy="381000"/>
            <a:chOff x="0" y="4096"/>
            <a:chExt cx="5760" cy="128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481147DE-E848-41D9-85BB-5F0673B244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81"/>
              <a:ext cx="5760" cy="43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EF355CA0-8B70-4DBE-9DB7-155BA2AE51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3" y="4096"/>
              <a:ext cx="5057" cy="128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971D60E5-D575-4AA8-AF67-38959FFBC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409575"/>
            <a:ext cx="821848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A5ECEE6-952D-475E-BCE7-ABF9DF081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066800"/>
            <a:ext cx="82184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B2F777E-28E5-4009-A2BF-90A54B4F3F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477000"/>
            <a:ext cx="1905000" cy="25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/>
            </a:lvl1pPr>
          </a:lstStyle>
          <a:p>
            <a:pPr>
              <a:defRPr/>
            </a:pPr>
            <a:r>
              <a:rPr lang="en-US" altLang="en-US"/>
              <a:t>A.A. 2021-22</a:t>
            </a:r>
            <a:endParaRPr lang="it-IT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97AA96E-A5E5-4309-AB44-F09600B7DD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6013" y="64770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en-US"/>
              <a:t>Porte aperte - Informatica</a:t>
            </a:r>
            <a:endParaRPr lang="it-IT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856306-CF26-4F27-92C9-C96F593193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5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A5228856-E7A4-46E0-8094-E6386E740534}" type="slidenum">
              <a:rPr lang="it-IT" altLang="en-US" smtClean="0"/>
              <a:pPr>
                <a:defRPr/>
              </a:pPr>
              <a:t>‹N›</a:t>
            </a:fld>
            <a:endParaRPr lang="it-IT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2" r:id="rId3"/>
    <p:sldLayoutId id="2147483695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694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1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5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>
            <a:extLst>
              <a:ext uri="{FF2B5EF4-FFF2-40B4-BE49-F238E27FC236}">
                <a16:creationId xmlns:a16="http://schemas.microsoft.com/office/drawing/2014/main" id="{0CF600A2-B98B-4D2F-B5F3-12ADEA6B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3317" name="Group 17">
            <a:extLst>
              <a:ext uri="{FF2B5EF4-FFF2-40B4-BE49-F238E27FC236}">
                <a16:creationId xmlns:a16="http://schemas.microsoft.com/office/drawing/2014/main" id="{FE3D4D67-2C98-4722-83B1-AA440BFDCEAD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3318" name="Picture 15" descr="Fondino">
              <a:extLst>
                <a:ext uri="{FF2B5EF4-FFF2-40B4-BE49-F238E27FC236}">
                  <a16:creationId xmlns:a16="http://schemas.microsoft.com/office/drawing/2014/main" id="{C97511B8-0089-4E0D-8D47-7A6C91A63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13" descr="logo +marchio">
              <a:extLst>
                <a:ext uri="{FF2B5EF4-FFF2-40B4-BE49-F238E27FC236}">
                  <a16:creationId xmlns:a16="http://schemas.microsoft.com/office/drawing/2014/main" id="{AE53D0A8-2766-4D49-885F-677E5011D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16" descr="fascia">
              <a:extLst>
                <a:ext uri="{FF2B5EF4-FFF2-40B4-BE49-F238E27FC236}">
                  <a16:creationId xmlns:a16="http://schemas.microsoft.com/office/drawing/2014/main" id="{C1FB1279-CF33-4AAF-B755-B24BA5A12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5C731849-2B95-492D-9F9D-7037AF46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342" y="5020306"/>
            <a:ext cx="62150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Daniele Gorla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59561-5AC8-48B9-9C3C-899B84E28C69}"/>
              </a:ext>
            </a:extLst>
          </p:cNvPr>
          <p:cNvSpPr txBox="1"/>
          <p:nvPr/>
        </p:nvSpPr>
        <p:spPr>
          <a:xfrm>
            <a:off x="6400800" y="6151237"/>
            <a:ext cx="259080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sz="1400" dirty="0"/>
          </a:p>
        </p:txBody>
      </p:sp>
      <p:pic>
        <p:nvPicPr>
          <p:cNvPr id="11" name="Picture 24" descr="fascia">
            <a:extLst>
              <a:ext uri="{FF2B5EF4-FFF2-40B4-BE49-F238E27FC236}">
                <a16:creationId xmlns:a16="http://schemas.microsoft.com/office/drawing/2014/main" id="{BE91C4CB-87AD-4FAA-B093-B13B97DAC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4863" y="2825750"/>
            <a:ext cx="70548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ottotitolo 3">
            <a:extLst>
              <a:ext uri="{FF2B5EF4-FFF2-40B4-BE49-F238E27FC236}">
                <a16:creationId xmlns:a16="http://schemas.microsoft.com/office/drawing/2014/main" id="{E3AF336E-5821-6F4B-AE21-54279AC04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730316"/>
            <a:ext cx="6858000" cy="165576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ITP 2021</a:t>
            </a:r>
          </a:p>
          <a:p>
            <a:r>
              <a:rPr lang="it-IT" dirty="0">
                <a:solidFill>
                  <a:schemeClr val="bg1"/>
                </a:solidFill>
              </a:rPr>
              <a:t>Report from the Conference Chair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918CB-D1B0-4341-8654-77F55A8D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Registrations</a:t>
            </a:r>
            <a:r>
              <a:rPr lang="it-IT" dirty="0"/>
              <a:t>: </a:t>
            </a:r>
            <a:r>
              <a:rPr lang="it-IT" dirty="0" err="1"/>
              <a:t>Provisional</a:t>
            </a:r>
            <a:r>
              <a:rPr lang="it-IT" dirty="0"/>
              <a:t> </a:t>
            </a:r>
            <a:r>
              <a:rPr lang="it-IT" dirty="0" err="1"/>
              <a:t>Incomes</a:t>
            </a:r>
            <a:r>
              <a:rPr lang="it-IT" dirty="0"/>
              <a:t> and </a:t>
            </a:r>
            <a:r>
              <a:rPr lang="it-IT" dirty="0" err="1"/>
              <a:t>Expenses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0E13E9-3CC9-F04F-8E4D-AEC04BCA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Page </a:t>
            </a:r>
            <a:fld id="{7BE3DF47-68E7-49F8-AD0E-0737223D5F60}" type="slidenum">
              <a:rPr lang="it-IT" altLang="en-US" smtClean="0"/>
              <a:pPr>
                <a:defRPr/>
              </a:pPr>
              <a:t>2</a:t>
            </a:fld>
            <a:endParaRPr lang="it-IT" altLang="en-US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8C2BCFD-8A84-BA46-93EB-4295B8991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16027"/>
              </p:ext>
            </p:extLst>
          </p:nvPr>
        </p:nvGraphicFramePr>
        <p:xfrm>
          <a:off x="1785143" y="1224026"/>
          <a:ext cx="5562600" cy="4409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4054">
                  <a:extLst>
                    <a:ext uri="{9D8B030D-6E8A-4147-A177-3AD203B41FA5}">
                      <a16:colId xmlns:a16="http://schemas.microsoft.com/office/drawing/2014/main" val="3241999458"/>
                    </a:ext>
                  </a:extLst>
                </a:gridCol>
                <a:gridCol w="1132912">
                  <a:extLst>
                    <a:ext uri="{9D8B030D-6E8A-4147-A177-3AD203B41FA5}">
                      <a16:colId xmlns:a16="http://schemas.microsoft.com/office/drawing/2014/main" val="1759594035"/>
                    </a:ext>
                  </a:extLst>
                </a:gridCol>
                <a:gridCol w="985634">
                  <a:extLst>
                    <a:ext uri="{9D8B030D-6E8A-4147-A177-3AD203B41FA5}">
                      <a16:colId xmlns:a16="http://schemas.microsoft.com/office/drawing/2014/main" val="8594183"/>
                    </a:ext>
                  </a:extLst>
                </a:gridCol>
              </a:tblGrid>
              <a:tr h="241165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CATEGORY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NUM.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INCOME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243333"/>
                  </a:ext>
                </a:extLst>
              </a:tr>
              <a:tr h="2411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ITP - Author Fee (1)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2040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6649188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ITP - Non-Author Fee (3)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660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7866490"/>
                  </a:ext>
                </a:extLst>
              </a:tr>
              <a:tr h="2411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ITP &amp; LICS - Author Fee (2)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1960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842443"/>
                  </a:ext>
                </a:extLst>
              </a:tr>
              <a:tr h="2411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ITP &amp; LICS - Non-Author Fee (4)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200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893252"/>
                  </a:ext>
                </a:extLst>
              </a:tr>
              <a:tr h="2411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Workshops Fees (Authors &amp; Non-Authors) (5)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390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196087"/>
                  </a:ext>
                </a:extLst>
              </a:tr>
              <a:tr h="34330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 ITP &amp; Workshops – Non Author Fee (6)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1080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076998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Free registrations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097460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i="1" u="none" strike="noStrike" dirty="0">
                          <a:effectLst/>
                        </a:rPr>
                        <a:t>TOTAL INCOME</a:t>
                      </a:r>
                      <a:endParaRPr lang="it-IT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1" i="1" u="none" strike="noStrike" dirty="0">
                          <a:effectLst/>
                        </a:rPr>
                        <a:t>100</a:t>
                      </a:r>
                      <a:endParaRPr lang="it-IT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1" i="1" u="none" strike="noStrike" dirty="0">
                          <a:effectLst/>
                        </a:rPr>
                        <a:t>6330</a:t>
                      </a:r>
                      <a:endParaRPr lang="it-IT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841880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5226934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 dirty="0">
                          <a:effectLst/>
                        </a:rPr>
                        <a:t>PROVISIONALS  EXPENSES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8168524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 dirty="0" err="1">
                          <a:effectLst/>
                        </a:rPr>
                        <a:t>Secretary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4000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8645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 dirty="0">
                          <a:effectLst/>
                        </a:rPr>
                        <a:t>LIPICS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1922,88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5681972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923694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 dirty="0">
                          <a:effectLst/>
                        </a:rPr>
                        <a:t>TOTAL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5922,88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3788871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5414284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 dirty="0">
                          <a:effectLst/>
                        </a:rPr>
                        <a:t>SURPLUS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 dirty="0">
                          <a:effectLst/>
                        </a:rPr>
                        <a:t>407,12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7B6497-F414-594F-B97B-DD43D8B1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Distribution of </a:t>
            </a:r>
            <a:r>
              <a:rPr lang="it-IT" dirty="0" err="1"/>
              <a:t>Registrations</a:t>
            </a:r>
            <a:r>
              <a:rPr lang="it-IT" dirty="0"/>
              <a:t> by Country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5AC4D-017D-4B4C-B42A-7445844B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Page </a:t>
            </a:r>
            <a:fld id="{7BE3DF47-68E7-49F8-AD0E-0737223D5F60}" type="slidenum">
              <a:rPr lang="it-IT" altLang="en-US" smtClean="0"/>
              <a:pPr>
                <a:defRPr/>
              </a:pPr>
              <a:t>3</a:t>
            </a:fld>
            <a:endParaRPr lang="it-IT" alt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F230FFF-0891-D949-A8D1-6A42CDC7D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949"/>
            <a:ext cx="9144000" cy="46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5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F52B9-2934-4742-801B-6E0E3356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Daily</a:t>
            </a:r>
            <a:r>
              <a:rPr lang="it-IT" dirty="0"/>
              <a:t> Online </a:t>
            </a:r>
            <a:r>
              <a:rPr lang="it-IT" dirty="0" err="1"/>
              <a:t>Attendance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11D8EB-0F45-2445-8F82-6522A46C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Page </a:t>
            </a:r>
            <a:fld id="{7BE3DF47-68E7-49F8-AD0E-0737223D5F60}" type="slidenum">
              <a:rPr lang="it-IT" altLang="en-US" smtClean="0"/>
              <a:pPr>
                <a:defRPr/>
              </a:pPr>
              <a:t>4</a:t>
            </a:fld>
            <a:endParaRPr lang="it-IT" alt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4C82D4D-6E88-F041-B857-22156CB1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054100"/>
            <a:ext cx="7912100" cy="33655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60C5EE-EB8C-5D45-B37F-B6F85380A92B}"/>
              </a:ext>
            </a:extLst>
          </p:cNvPr>
          <p:cNvSpPr txBox="1"/>
          <p:nvPr/>
        </p:nvSpPr>
        <p:spPr>
          <a:xfrm>
            <a:off x="457199" y="4876800"/>
            <a:ext cx="8001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Social room: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chemeClr val="tx1"/>
                </a:solidFill>
              </a:rPr>
              <a:t>Yesterday: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people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were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passing</a:t>
            </a:r>
            <a:r>
              <a:rPr lang="it-IT" sz="1600" dirty="0">
                <a:solidFill>
                  <a:schemeClr val="tx1"/>
                </a:solidFill>
              </a:rPr>
              <a:t> by </a:t>
            </a:r>
            <a:r>
              <a:rPr lang="it-IT" sz="1600" dirty="0" err="1">
                <a:solidFill>
                  <a:schemeClr val="tx1"/>
                </a:solidFill>
              </a:rPr>
              <a:t>but</a:t>
            </a:r>
            <a:r>
              <a:rPr lang="it-IT" sz="1600" dirty="0">
                <a:solidFill>
                  <a:schemeClr val="tx1"/>
                </a:solidFill>
              </a:rPr>
              <a:t> no </a:t>
            </a:r>
            <a:r>
              <a:rPr lang="it-IT" sz="1600" dirty="0" err="1">
                <a:solidFill>
                  <a:schemeClr val="tx1"/>
                </a:solidFill>
              </a:rPr>
              <a:t>discussions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were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held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except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one</a:t>
            </a:r>
            <a:r>
              <a:rPr lang="it-IT" sz="1600" dirty="0">
                <a:solidFill>
                  <a:schemeClr val="tx1"/>
                </a:solidFill>
              </a:rPr>
              <a:t> moment </a:t>
            </a:r>
            <a:r>
              <a:rPr lang="it-IT" sz="1600" dirty="0" err="1">
                <a:solidFill>
                  <a:schemeClr val="tx1"/>
                </a:solidFill>
              </a:rPr>
              <a:t>were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had</a:t>
            </a:r>
            <a:r>
              <a:rPr lang="it-IT" sz="1600" dirty="0">
                <a:solidFill>
                  <a:schemeClr val="tx1"/>
                </a:solidFill>
              </a:rPr>
              <a:t> 7 </a:t>
            </a:r>
            <a:r>
              <a:rPr lang="it-IT" sz="1600" dirty="0" err="1">
                <a:solidFill>
                  <a:schemeClr val="tx1"/>
                </a:solidFill>
              </a:rPr>
              <a:t>people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joining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discussing</a:t>
            </a:r>
            <a:r>
              <a:rPr lang="it-IT" sz="1600" dirty="0">
                <a:solidFill>
                  <a:schemeClr val="tx1"/>
                </a:solidFill>
              </a:rPr>
              <a:t> for some minutes.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 err="1">
                <a:solidFill>
                  <a:schemeClr val="tx1"/>
                </a:solidFill>
              </a:rPr>
              <a:t>Today</a:t>
            </a:r>
            <a:r>
              <a:rPr lang="it-IT" sz="1600" i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total</a:t>
            </a:r>
            <a:r>
              <a:rPr lang="it-IT" sz="1600" dirty="0">
                <a:solidFill>
                  <a:schemeClr val="tx1"/>
                </a:solidFill>
              </a:rPr>
              <a:t> 10 </a:t>
            </a:r>
            <a:r>
              <a:rPr lang="it-IT" sz="1600" dirty="0" err="1">
                <a:solidFill>
                  <a:schemeClr val="tx1"/>
                </a:solidFill>
              </a:rPr>
              <a:t>people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joined</a:t>
            </a:r>
            <a:r>
              <a:rPr lang="it-IT" sz="1600" dirty="0">
                <a:solidFill>
                  <a:schemeClr val="tx1"/>
                </a:solidFill>
              </a:rPr>
              <a:t> - </a:t>
            </a:r>
            <a:r>
              <a:rPr lang="it-IT" sz="1600" dirty="0" err="1">
                <a:solidFill>
                  <a:schemeClr val="tx1"/>
                </a:solidFill>
              </a:rPr>
              <a:t>but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same</a:t>
            </a:r>
            <a:r>
              <a:rPr lang="it-IT" sz="1600" dirty="0">
                <a:solidFill>
                  <a:schemeClr val="tx1"/>
                </a:solidFill>
              </a:rPr>
              <a:t> time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8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5C639-F759-AC48-B1A4-AC198FFB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7175"/>
            <a:ext cx="8218489" cy="504825"/>
          </a:xfrm>
        </p:spPr>
        <p:txBody>
          <a:bodyPr/>
          <a:lstStyle/>
          <a:p>
            <a:r>
              <a:rPr lang="it-IT" dirty="0" err="1"/>
              <a:t>Acknowledgements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B397A2-3CD0-6E4E-8B4F-9B532568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14400"/>
            <a:ext cx="8218488" cy="5105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000" dirty="0" err="1"/>
              <a:t>Liron</a:t>
            </a:r>
            <a:r>
              <a:rPr lang="it-IT" sz="2000" dirty="0"/>
              <a:t> &amp; </a:t>
            </a:r>
            <a:r>
              <a:rPr lang="it-IT" sz="2000" dirty="0" err="1"/>
              <a:t>Cezary</a:t>
            </a:r>
            <a:r>
              <a:rPr lang="it-IT" sz="2000" dirty="0"/>
              <a:t>, for </a:t>
            </a:r>
            <a:r>
              <a:rPr lang="it-IT" sz="2000" dirty="0" err="1"/>
              <a:t>handling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scientific</a:t>
            </a:r>
            <a:r>
              <a:rPr lang="it-IT" sz="2000" dirty="0"/>
              <a:t> part</a:t>
            </a:r>
          </a:p>
          <a:p>
            <a:pPr>
              <a:lnSpc>
                <a:spcPct val="200000"/>
              </a:lnSpc>
            </a:pPr>
            <a:endParaRPr lang="it-IT" sz="2000" dirty="0"/>
          </a:p>
          <a:p>
            <a:pPr>
              <a:lnSpc>
                <a:spcPct val="200000"/>
              </a:lnSpc>
            </a:pPr>
            <a:r>
              <a:rPr lang="it-IT" sz="2000" dirty="0" err="1"/>
              <a:t>Kathrin</a:t>
            </a:r>
            <a:r>
              <a:rPr lang="it-IT" sz="2000" dirty="0"/>
              <a:t> </a:t>
            </a:r>
            <a:r>
              <a:rPr lang="it-IT" sz="2000" dirty="0" err="1"/>
              <a:t>Stark</a:t>
            </a:r>
            <a:r>
              <a:rPr lang="it-IT" sz="2000" dirty="0"/>
              <a:t>, for </a:t>
            </a:r>
            <a:r>
              <a:rPr lang="it-IT" sz="2000" dirty="0" err="1"/>
              <a:t>coordinating</a:t>
            </a:r>
            <a:r>
              <a:rPr lang="it-IT" sz="2000" dirty="0"/>
              <a:t> </a:t>
            </a:r>
            <a:r>
              <a:rPr lang="it-IT" sz="2000" dirty="0" err="1"/>
              <a:t>issues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workshops</a:t>
            </a:r>
          </a:p>
          <a:p>
            <a:pPr>
              <a:lnSpc>
                <a:spcPct val="200000"/>
              </a:lnSpc>
            </a:pPr>
            <a:endParaRPr lang="it-IT" sz="2000" dirty="0"/>
          </a:p>
          <a:p>
            <a:r>
              <a:rPr lang="it-IT" sz="2000" dirty="0"/>
              <a:t>People from </a:t>
            </a:r>
            <a:r>
              <a:rPr lang="it-IT" sz="2000" dirty="0" err="1"/>
              <a:t>EasyConferences</a:t>
            </a:r>
            <a:r>
              <a:rPr lang="it-IT" sz="2000" dirty="0"/>
              <a:t> (</a:t>
            </a:r>
            <a:r>
              <a:rPr lang="it-IT" sz="2000" dirty="0" err="1"/>
              <a:t>Christos</a:t>
            </a:r>
            <a:r>
              <a:rPr lang="it-IT" sz="2000" dirty="0"/>
              <a:t>, </a:t>
            </a:r>
            <a:r>
              <a:rPr lang="it-IT" sz="2000" dirty="0" err="1"/>
              <a:t>Petros</a:t>
            </a:r>
            <a:r>
              <a:rPr lang="it-IT" sz="2000" dirty="0"/>
              <a:t>, </a:t>
            </a:r>
            <a:r>
              <a:rPr lang="it-IT" sz="2000" dirty="0" err="1"/>
              <a:t>Boyana</a:t>
            </a:r>
            <a:r>
              <a:rPr lang="it-IT" sz="2000" dirty="0"/>
              <a:t>, </a:t>
            </a:r>
            <a:r>
              <a:rPr lang="it-IT" sz="2000" dirty="0" err="1"/>
              <a:t>Evanthi</a:t>
            </a:r>
            <a:r>
              <a:rPr lang="it-IT" sz="2000" dirty="0"/>
              <a:t>, and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ones</a:t>
            </a:r>
            <a:r>
              <a:rPr lang="it-IT" sz="2000" dirty="0"/>
              <a:t> </a:t>
            </a:r>
            <a:r>
              <a:rPr lang="it-IT" sz="2000" dirty="0" err="1"/>
              <a:t>hidden</a:t>
            </a:r>
            <a:r>
              <a:rPr lang="it-IT" sz="2000" dirty="0"/>
              <a:t> </a:t>
            </a:r>
            <a:r>
              <a:rPr lang="it-IT" sz="2000" dirty="0" err="1"/>
              <a:t>behind</a:t>
            </a:r>
            <a:r>
              <a:rPr lang="it-IT" sz="2000" dirty="0"/>
              <a:t> the camera) for </a:t>
            </a:r>
            <a:r>
              <a:rPr lang="it-IT" sz="2000" dirty="0" err="1"/>
              <a:t>handling</a:t>
            </a:r>
            <a:r>
              <a:rPr lang="it-IT" sz="2000" dirty="0"/>
              <a:t> the </a:t>
            </a:r>
            <a:r>
              <a:rPr lang="it-IT" sz="2000" dirty="0" err="1"/>
              <a:t>heavy</a:t>
            </a:r>
            <a:r>
              <a:rPr lang="it-IT" sz="2000" dirty="0"/>
              <a:t> part of the </a:t>
            </a:r>
            <a:r>
              <a:rPr lang="it-IT" sz="2000" dirty="0" err="1"/>
              <a:t>organization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Thanks</a:t>
            </a:r>
            <a:r>
              <a:rPr lang="it-IT" sz="2000" dirty="0"/>
              <a:t> to the SC for </a:t>
            </a:r>
            <a:r>
              <a:rPr lang="it-IT" sz="2000" dirty="0" err="1"/>
              <a:t>having</a:t>
            </a:r>
            <a:r>
              <a:rPr lang="it-IT" sz="2000" dirty="0"/>
              <a:t> </a:t>
            </a:r>
            <a:r>
              <a:rPr lang="it-IT" sz="2000" dirty="0" err="1"/>
              <a:t>appointed</a:t>
            </a:r>
            <a:r>
              <a:rPr lang="it-IT" sz="2000" dirty="0"/>
              <a:t> me, </a:t>
            </a:r>
            <a:r>
              <a:rPr lang="it-IT" sz="2000" dirty="0" err="1"/>
              <a:t>I’d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much</a:t>
            </a:r>
            <a:r>
              <a:rPr lang="it-IT" sz="2000" dirty="0"/>
              <a:t> more </a:t>
            </a:r>
            <a:r>
              <a:rPr lang="it-IT" sz="2000" dirty="0" err="1"/>
              <a:t>preferred</a:t>
            </a:r>
            <a:r>
              <a:rPr lang="it-IT" sz="2000" dirty="0"/>
              <a:t> to </a:t>
            </a:r>
            <a:r>
              <a:rPr lang="it-IT" sz="2000" dirty="0" err="1"/>
              <a:t>physically</a:t>
            </a:r>
            <a:r>
              <a:rPr lang="it-IT" sz="2000" dirty="0"/>
              <a:t> </a:t>
            </a:r>
            <a:r>
              <a:rPr lang="it-IT" sz="2000" dirty="0" err="1"/>
              <a:t>organize</a:t>
            </a:r>
            <a:r>
              <a:rPr lang="it-IT" sz="2000" dirty="0"/>
              <a:t> in Rome </a:t>
            </a:r>
          </a:p>
          <a:p>
            <a:pPr marL="0" indent="0">
              <a:buNone/>
            </a:pPr>
            <a:r>
              <a:rPr lang="it-IT" sz="2000" dirty="0">
                <a:sym typeface="Wingdings" pitchFamily="2" charset="2"/>
              </a:rPr>
              <a:t>		</a:t>
            </a:r>
            <a:r>
              <a:rPr lang="it-IT" sz="1800" dirty="0">
                <a:sym typeface="Wingdings" pitchFamily="2" charset="2"/>
              </a:rPr>
              <a:t> </a:t>
            </a:r>
            <a:r>
              <a:rPr lang="it-IT" sz="1800" dirty="0" err="1">
                <a:sym typeface="Wingdings" pitchFamily="2" charset="2"/>
              </a:rPr>
              <a:t>Maybe</a:t>
            </a:r>
            <a:r>
              <a:rPr lang="it-IT" sz="1800" dirty="0">
                <a:sym typeface="Wingdings" pitchFamily="2" charset="2"/>
              </a:rPr>
              <a:t> in the future, </a:t>
            </a:r>
            <a:r>
              <a:rPr lang="it-IT" sz="1800" dirty="0" err="1">
                <a:sym typeface="Wingdings" pitchFamily="2" charset="2"/>
              </a:rPr>
              <a:t>jus</a:t>
            </a:r>
            <a:r>
              <a:rPr lang="it-IT" sz="1800" dirty="0">
                <a:sym typeface="Wingdings" pitchFamily="2" charset="2"/>
              </a:rPr>
              <a:t> </a:t>
            </a:r>
            <a:r>
              <a:rPr lang="it-IT" sz="1800" dirty="0" err="1">
                <a:sym typeface="Wingdings" pitchFamily="2" charset="2"/>
              </a:rPr>
              <a:t>ask</a:t>
            </a:r>
            <a:r>
              <a:rPr lang="it-IT" sz="1800" dirty="0">
                <a:sym typeface="Wingdings" pitchFamily="2" charset="2"/>
              </a:rPr>
              <a:t> ;-) </a:t>
            </a:r>
            <a:endParaRPr lang="it-IT" sz="1800" dirty="0"/>
          </a:p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DCC6B9-5009-6A45-A8FB-DAEEAD3B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Page </a:t>
            </a:r>
            <a:fld id="{7BE3DF47-68E7-49F8-AD0E-0737223D5F60}" type="slidenum">
              <a:rPr lang="it-IT" altLang="en-US" smtClean="0"/>
              <a:pPr>
                <a:defRPr/>
              </a:pPr>
              <a:t>5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5954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 sapienza">
  <a:themeElements>
    <a:clrScheme name="Sapienz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66778"/>
      </a:accent1>
      <a:accent2>
        <a:srgbClr val="830022"/>
      </a:accent2>
      <a:accent3>
        <a:srgbClr val="7C7C7C"/>
      </a:accent3>
      <a:accent4>
        <a:srgbClr val="E7E772"/>
      </a:accent4>
      <a:accent5>
        <a:srgbClr val="2D2015"/>
      </a:accent5>
      <a:accent6>
        <a:srgbClr val="FFFFFF"/>
      </a:accent6>
      <a:hlink>
        <a:srgbClr val="066778"/>
      </a:hlink>
      <a:folHlink>
        <a:srgbClr val="830022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3787</TotalTime>
  <Words>241</Words>
  <Application>Microsoft Macintosh PowerPoint</Application>
  <PresentationFormat>Presentazione su schermo (4:3)</PresentationFormat>
  <Paragraphs>59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la sapienza</vt:lpstr>
      <vt:lpstr>Presentazione standard di PowerPoint</vt:lpstr>
      <vt:lpstr>Registrations: Provisional Incomes and Expenses</vt:lpstr>
      <vt:lpstr>Distribution of Registrations by Country</vt:lpstr>
      <vt:lpstr>Daily Online Attendance</vt:lpstr>
      <vt:lpstr>Acknowledgements: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intelligence - Introduction</dc:title>
  <dc:subject>Proces mining</dc:subject>
  <dc:creator>claudio.diciccio@uniroma1.it</dc:creator>
  <cp:keywords>Business process management</cp:keywords>
  <dc:description/>
  <cp:lastModifiedBy>Microsoft Office User</cp:lastModifiedBy>
  <cp:revision>212</cp:revision>
  <dcterms:created xsi:type="dcterms:W3CDTF">2006-11-20T16:13:10Z</dcterms:created>
  <dcterms:modified xsi:type="dcterms:W3CDTF">2021-06-30T14:51:23Z</dcterms:modified>
  <cp:category/>
</cp:coreProperties>
</file>