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21945600" cy="32918400"/>
  <p:notesSz cx="6858000" cy="9144000"/>
  <p:defaultTextStyle>
    <a:defPPr>
      <a:defRPr lang="en-US"/>
    </a:defPPr>
    <a:lvl1pPr marL="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683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367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05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733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417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100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6784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466" algn="l" defTabSz="2633367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6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427"/>
    <p:restoredTop sz="94643"/>
  </p:normalViewPr>
  <p:slideViewPr>
    <p:cSldViewPr snapToGrid="0" snapToObjects="1">
      <p:cViewPr>
        <p:scale>
          <a:sx n="40" d="100"/>
          <a:sy n="40" d="100"/>
        </p:scale>
        <p:origin x="72" y="-2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5/9/17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5/9/17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27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5/9/17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0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5/9/17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3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5/9/17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06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5/9/17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6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5/9/17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86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5/9/17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5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5/9/17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6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5/9/17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8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E502F-106A-5644-822E-51330CCC29FE}" type="datetimeFigureOut">
              <a:rPr lang="en-US" smtClean="0"/>
              <a:t>5/9/17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96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E502F-106A-5644-822E-51330CCC29FE}" type="datetimeFigureOut">
              <a:rPr lang="en-US" smtClean="0"/>
              <a:t>5/9/17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19CE3-BFB7-854B-9ED8-F6E7F18F64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8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-214889" y="5728734"/>
            <a:ext cx="22517775" cy="2847196"/>
            <a:chOff x="-1157838" y="8190535"/>
            <a:chExt cx="31900181" cy="3931921"/>
          </a:xfrm>
        </p:grpSpPr>
        <p:sp>
          <p:nvSpPr>
            <p:cNvPr id="27" name="Rectangle 26"/>
            <p:cNvSpPr/>
            <p:nvPr/>
          </p:nvSpPr>
          <p:spPr>
            <a:xfrm>
              <a:off x="-1157838" y="8190535"/>
              <a:ext cx="31900181" cy="39319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59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630474" y="8433567"/>
              <a:ext cx="9644006" cy="33680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812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Applications:</a:t>
              </a:r>
              <a:endParaRPr lang="en-US" sz="3812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New Languages (e.g., DSLs)</a:t>
              </a:r>
              <a:endParaRPr lang="en-US" sz="3812" dirty="0">
                <a:latin typeface="Helvetica Neue Light" charset="0"/>
                <a:ea typeface="Helvetica Neue Light" charset="0"/>
                <a:cs typeface="Helvetica Neue Light" charset="0"/>
              </a:endParaRP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Designing New Optimizations</a:t>
              </a: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Education Platform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005092" y="8431584"/>
              <a:ext cx="9666910" cy="33680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812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Approach:</a:t>
              </a:r>
              <a:endParaRPr lang="en-US" sz="3812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Written in Coq (Proof Assistant)</a:t>
              </a:r>
              <a:endParaRPr lang="en-US" sz="3812" dirty="0">
                <a:latin typeface="Helvetica Neue Light" charset="0"/>
                <a:ea typeface="Helvetica Neue Light" charset="0"/>
                <a:cs typeface="Helvetica Neue Light" charset="0"/>
              </a:endParaRP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Mechanized Correctness Proof</a:t>
              </a: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Compiler Extraction</a:t>
              </a:r>
              <a:endParaRPr lang="en-US" sz="3812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274281" y="8431584"/>
              <a:ext cx="9174143" cy="33680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812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Goals:</a:t>
              </a:r>
              <a:endParaRPr lang="en-US" sz="3812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Verified Query Compiler</a:t>
              </a:r>
              <a:endParaRPr lang="en-US" sz="3812" dirty="0">
                <a:latin typeface="Helvetica Neue Light" charset="0"/>
                <a:ea typeface="Helvetica Neue Light" charset="0"/>
                <a:cs typeface="Helvetica Neue Light" charset="0"/>
              </a:endParaRP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Multiple Sources &amp; Targets</a:t>
              </a:r>
            </a:p>
            <a:p>
              <a:r>
                <a:rPr lang="en-US" sz="3812" dirty="0" smtClean="0">
                  <a:latin typeface="Helvetica Neue Light" charset="0"/>
                  <a:ea typeface="Helvetica Neue Light" charset="0"/>
                  <a:cs typeface="Helvetica Neue Light" charset="0"/>
                </a:rPr>
                <a:t>Extensibility</a:t>
              </a:r>
              <a:endParaRPr lang="en-US" sz="3812" dirty="0">
                <a:latin typeface="Helvetica Neue Light" charset="0"/>
                <a:ea typeface="Helvetica Neue Light" charset="0"/>
                <a:cs typeface="Helvetica Neue Light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-151381" y="131828"/>
            <a:ext cx="22517775" cy="5644111"/>
            <a:chOff x="-211748" y="1767098"/>
            <a:chExt cx="22517775" cy="564411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627" y="1767098"/>
              <a:ext cx="3138911" cy="3138911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-211748" y="4812745"/>
              <a:ext cx="22517775" cy="25984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59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3966" y="4539997"/>
              <a:ext cx="21321756" cy="269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5400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A Platform for Specifying and Verifying </a:t>
              </a:r>
              <a:r>
                <a:rPr lang="en-US" sz="5400" b="1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Q</a:t>
              </a:r>
              <a:r>
                <a:rPr lang="en-US" sz="5400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uery </a:t>
              </a:r>
              <a:r>
                <a:rPr lang="en-US" sz="5400" b="1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C</a:t>
              </a:r>
              <a:r>
                <a:rPr lang="en-US" sz="5400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ompilers</a:t>
              </a:r>
            </a:p>
            <a:p>
              <a:pPr algn="ctr"/>
              <a:r>
                <a:rPr lang="en-US" sz="4400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J. </a:t>
              </a:r>
              <a:r>
                <a:rPr lang="en-US" sz="4400" b="1" dirty="0" err="1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Auerbach</a:t>
              </a:r>
              <a:r>
                <a:rPr lang="en-US" sz="4400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, M. </a:t>
              </a:r>
              <a:r>
                <a:rPr lang="en-US" sz="4400" b="1" dirty="0" err="1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Hirzel</a:t>
              </a:r>
              <a:r>
                <a:rPr lang="en-US" sz="4400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, L. Mandel, A. </a:t>
              </a:r>
              <a:r>
                <a:rPr lang="en-US" sz="4400" b="1" dirty="0" err="1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Shinnar</a:t>
              </a:r>
              <a:r>
                <a:rPr lang="en-US" sz="4400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, J. </a:t>
              </a:r>
              <a:r>
                <a:rPr lang="en-US" sz="4400" b="1" dirty="0" err="1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Siméon</a:t>
              </a:r>
              <a:endParaRPr lang="en-US" sz="4400" b="1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ctr"/>
              <a:r>
                <a:rPr lang="en-US" sz="4400" b="1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IBM Research</a:t>
              </a:r>
              <a:endParaRPr lang="en-US" sz="4400" b="1" dirty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pic>
        <p:nvPicPr>
          <p:cNvPr id="47" name="Picture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89" y="31308724"/>
            <a:ext cx="6802969" cy="1103757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8132623" y="753590"/>
            <a:ext cx="5272057" cy="1815882"/>
          </a:xfrm>
          <a:prstGeom prst="rect">
            <a:avLst/>
          </a:prstGeom>
          <a:noFill/>
        </p:spPr>
        <p:txBody>
          <a:bodyPr wrap="square" bIns="0" rtlCol="0" anchor="b" anchorCtr="0">
            <a:spAutoFit/>
          </a:bodyPr>
          <a:lstStyle/>
          <a:p>
            <a:r>
              <a:rPr lang="en-US" sz="11500" b="1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Q</a:t>
            </a:r>
            <a:r>
              <a:rPr lang="en-US" sz="16600" b="1" baseline="-18000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sz="11500" b="1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cert</a:t>
            </a:r>
            <a:endParaRPr lang="en-US" sz="11500" b="1" dirty="0">
              <a:solidFill>
                <a:schemeClr val="accent5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90252" y="17945709"/>
            <a:ext cx="20765091" cy="8121515"/>
            <a:chOff x="475589" y="8843965"/>
            <a:chExt cx="20765091" cy="8121515"/>
          </a:xfrm>
        </p:grpSpPr>
        <p:grpSp>
          <p:nvGrpSpPr>
            <p:cNvPr id="45" name="Group 44"/>
            <p:cNvGrpSpPr/>
            <p:nvPr/>
          </p:nvGrpSpPr>
          <p:grpSpPr>
            <a:xfrm>
              <a:off x="475589" y="8845046"/>
              <a:ext cx="9534997" cy="3948894"/>
              <a:chOff x="1905709" y="17464541"/>
              <a:chExt cx="13230079" cy="490146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1905709" y="17464541"/>
                <a:ext cx="13230079" cy="4901460"/>
                <a:chOff x="4283320" y="2423160"/>
                <a:chExt cx="11660625" cy="4170234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4283320" y="2423160"/>
                  <a:ext cx="11660625" cy="4170234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659" dirty="0" smtClean="0"/>
                    <a:t>–</a:t>
                  </a:r>
                  <a:endParaRPr lang="en-US" sz="3659" dirty="0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4283320" y="2424154"/>
                  <a:ext cx="11660625" cy="648971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106" b="1" dirty="0" smtClean="0">
                      <a:latin typeface="Courier" charset="0"/>
                      <a:ea typeface="Courier" charset="0"/>
                      <a:cs typeface="Courier" charset="0"/>
                    </a:rPr>
                    <a:t>Algebraic Equivalence</a:t>
                  </a:r>
                  <a:endParaRPr lang="en-US" sz="3106" b="1" dirty="0"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p:grpSp>
          <p:sp>
            <p:nvSpPr>
              <p:cNvPr id="43" name="TextBox 42"/>
              <p:cNvSpPr txBox="1"/>
              <p:nvPr/>
            </p:nvSpPr>
            <p:spPr>
              <a:xfrm>
                <a:off x="2164573" y="18430281"/>
                <a:ext cx="12971215" cy="278874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Lemma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select_union_distr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0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1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:</a:t>
                </a:r>
              </a:p>
              <a:p>
                <a:r>
                  <a:rPr lang="it-IT" sz="2800" dirty="0" smtClean="0">
                    <a:latin typeface="Consolas" charset="0"/>
                    <a:ea typeface="Consolas" charset="0"/>
                    <a:cs typeface="Consolas" charset="0"/>
                  </a:rPr>
                  <a:t>    𝛔⟨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0</a:t>
                </a:r>
                <a:r>
                  <a:rPr lang="it-IT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de-DE" sz="2800" dirty="0" smtClean="0">
                    <a:latin typeface="Consolas" charset="0"/>
                    <a:ea typeface="Consolas" charset="0"/>
                    <a:cs typeface="Consolas" charset="0"/>
                  </a:rPr>
                  <a:t>⟩(</a:t>
                </a:r>
                <a:r>
                  <a:rPr lang="en-US" sz="2800" dirty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en-US" sz="2800" baseline="-25000" dirty="0">
                    <a:latin typeface="Consolas" charset="0"/>
                    <a:ea typeface="Consolas" charset="0"/>
                    <a:cs typeface="Consolas" charset="0"/>
                  </a:rPr>
                  <a:t>1</a:t>
                </a:r>
                <a:r>
                  <a:rPr lang="en-US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∪ 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r>
                  <a:rPr lang="de-DE" sz="2800" dirty="0">
                    <a:latin typeface="Consolas" charset="0"/>
                    <a:ea typeface="Consolas" charset="0"/>
                    <a:cs typeface="Consolas" charset="0"/>
                  </a:rPr>
                  <a:t>) </a:t>
                </a:r>
                <a:r>
                  <a:rPr lang="de-DE" sz="2800" dirty="0" smtClean="0">
                    <a:latin typeface="Consolas" charset="0"/>
                    <a:ea typeface="Consolas" charset="0"/>
                    <a:cs typeface="Consolas" charset="0"/>
                  </a:rPr>
                  <a:t>≡ </a:t>
                </a:r>
                <a:r>
                  <a:rPr lang="it-IT" sz="2800" dirty="0">
                    <a:latin typeface="Consolas" charset="0"/>
                    <a:ea typeface="Consolas" charset="0"/>
                    <a:cs typeface="Consolas" charset="0"/>
                  </a:rPr>
                  <a:t>𝛔</a:t>
                </a:r>
                <a:r>
                  <a:rPr lang="it-IT" sz="2800" dirty="0" smtClean="0">
                    <a:latin typeface="Consolas" charset="0"/>
                    <a:ea typeface="Consolas" charset="0"/>
                    <a:cs typeface="Consolas" charset="0"/>
                  </a:rPr>
                  <a:t>⟨</a:t>
                </a:r>
                <a:r>
                  <a:rPr lang="it-IT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0</a:t>
                </a:r>
                <a:r>
                  <a:rPr lang="it-IT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de-DE" sz="2800" dirty="0" smtClean="0">
                    <a:latin typeface="Consolas" charset="0"/>
                    <a:ea typeface="Consolas" charset="0"/>
                    <a:cs typeface="Consolas" charset="0"/>
                  </a:rPr>
                  <a:t>⟩</a:t>
                </a:r>
                <a:r>
                  <a:rPr lang="de-DE" sz="2800" dirty="0">
                    <a:latin typeface="Consolas" charset="0"/>
                    <a:ea typeface="Consolas" charset="0"/>
                    <a:cs typeface="Consolas" charset="0"/>
                  </a:rPr>
                  <a:t>(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1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) ∪ </a:t>
                </a:r>
                <a:r>
                  <a:rPr lang="it-IT" sz="2800" dirty="0">
                    <a:latin typeface="Consolas" charset="0"/>
                    <a:ea typeface="Consolas" charset="0"/>
                    <a:cs typeface="Consolas" charset="0"/>
                  </a:rPr>
                  <a:t>𝛔</a:t>
                </a:r>
                <a:r>
                  <a:rPr lang="it-IT" sz="2800" dirty="0" smtClean="0">
                    <a:latin typeface="Consolas" charset="0"/>
                    <a:ea typeface="Consolas" charset="0"/>
                    <a:cs typeface="Consolas" charset="0"/>
                  </a:rPr>
                  <a:t>⟨</a:t>
                </a:r>
                <a:r>
                  <a:rPr lang="it-IT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0</a:t>
                </a:r>
                <a:r>
                  <a:rPr lang="it-IT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de-DE" sz="2800" dirty="0" smtClean="0">
                    <a:latin typeface="Consolas" charset="0"/>
                    <a:ea typeface="Consolas" charset="0"/>
                    <a:cs typeface="Consolas" charset="0"/>
                  </a:rPr>
                  <a:t>⟩(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r>
                  <a:rPr lang="de-DE" sz="2800" dirty="0" smtClean="0">
                    <a:latin typeface="Consolas" charset="0"/>
                    <a:ea typeface="Consolas" charset="0"/>
                    <a:cs typeface="Consolas" charset="0"/>
                  </a:rPr>
                  <a:t>).</a:t>
                </a:r>
              </a:p>
              <a:p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Proof.</a:t>
                </a:r>
              </a:p>
              <a:p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 </a:t>
                </a:r>
                <a:r>
                  <a:rPr lang="mr-IN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…</a:t>
                </a:r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(* </a:t>
                </a:r>
                <a:r>
                  <a:rPr lang="en-US" sz="2800" dirty="0" smtClean="0">
                    <a:solidFill>
                      <a:schemeClr val="accent6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proof omitted *)</a:t>
                </a:r>
                <a:endParaRPr lang="en-US" sz="2800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2800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Qed</a:t>
                </a:r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.</a:t>
                </a:r>
                <a:endParaRPr lang="en-US" sz="2800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10666073" y="8843965"/>
              <a:ext cx="10574607" cy="3972725"/>
              <a:chOff x="19164501" y="7544129"/>
              <a:chExt cx="12473876" cy="6078104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9164501" y="7544129"/>
                <a:ext cx="12473876" cy="6078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59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9475048" y="8724874"/>
                <a:ext cx="12163329" cy="475594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Definition 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select_union_distr_fun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 :=</a:t>
                </a:r>
                <a:endParaRPr lang="en-US" sz="280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match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q </a:t>
                </a:r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with</a:t>
                </a:r>
                <a:endParaRPr lang="en-US" sz="2800" dirty="0" smtClean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| 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NRAEnvSelect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q0 (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NRAEnvBinop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AUnion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q1 q2) =&gt;</a:t>
                </a:r>
                <a:endParaRPr lang="en-US" sz="280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    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NRAEnvBinop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AUnion</a:t>
                </a:r>
                <a:endParaRPr lang="en-US" sz="2800" dirty="0" smtClean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      (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NRAEnvSelect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q0 q1) (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NRAEnvSelect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q0 q2)</a:t>
                </a:r>
              </a:p>
              <a:p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 | _ =&gt; q</a:t>
                </a:r>
              </a:p>
              <a:p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 end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.</a:t>
                </a:r>
                <a:endParaRPr lang="en-US" sz="2800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9164501" y="7545123"/>
                <a:ext cx="12473876" cy="968341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106" b="1" dirty="0" smtClean="0">
                    <a:latin typeface="Courier" charset="0"/>
                    <a:ea typeface="Courier" charset="0"/>
                    <a:cs typeface="Courier" charset="0"/>
                  </a:rPr>
                  <a:t>Functional Rewrite</a:t>
                </a:r>
                <a:endParaRPr lang="en-US" sz="3106" b="1" dirty="0"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254465" y="13198693"/>
              <a:ext cx="11028371" cy="3766787"/>
              <a:chOff x="1818255" y="17334776"/>
              <a:chExt cx="13819142" cy="4989183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1818255" y="17334776"/>
                <a:ext cx="13819142" cy="4989183"/>
                <a:chOff x="4206240" y="2312754"/>
                <a:chExt cx="12179809" cy="4244870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4206240" y="2312754"/>
                  <a:ext cx="12179808" cy="42448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59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4206240" y="2313748"/>
                  <a:ext cx="12179809" cy="733401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106" b="1" dirty="0" smtClean="0">
                      <a:latin typeface="Courier" charset="0"/>
                      <a:ea typeface="Courier" charset="0"/>
                      <a:cs typeface="Courier" charset="0"/>
                    </a:rPr>
                    <a:t>Correctness Proof</a:t>
                  </a:r>
                  <a:endParaRPr lang="en-US" sz="3106" b="1" dirty="0"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p:grpSp>
          <p:sp>
            <p:nvSpPr>
              <p:cNvPr id="55" name="TextBox 54"/>
              <p:cNvSpPr txBox="1"/>
              <p:nvPr/>
            </p:nvSpPr>
            <p:spPr>
              <a:xfrm>
                <a:off x="2095342" y="18430946"/>
                <a:ext cx="13460212" cy="354660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Property 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select_union_distr_fun_correctness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0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1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</a:t>
                </a:r>
                <a:r>
                  <a:rPr lang="en-US" sz="2800" baseline="-25000" dirty="0" smtClean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:</a:t>
                </a:r>
              </a:p>
              <a:p>
                <a:r>
                  <a:rPr lang="it-IT" sz="2800" dirty="0" smtClean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err="1">
                    <a:latin typeface="Consolas" charset="0"/>
                    <a:ea typeface="Consolas" charset="0"/>
                    <a:cs typeface="Consolas" charset="0"/>
                  </a:rPr>
                  <a:t>select_union_distr_fun</a:t>
                </a:r>
                <a:r>
                  <a:rPr lang="en-US" sz="2800" dirty="0"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q </a:t>
                </a:r>
                <a:r>
                  <a:rPr lang="de-DE" sz="2800" dirty="0" smtClean="0">
                    <a:latin typeface="Consolas" charset="0"/>
                    <a:ea typeface="Consolas" charset="0"/>
                    <a:cs typeface="Consolas" charset="0"/>
                  </a:rPr>
                  <a:t>≡ 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q</a:t>
                </a:r>
                <a:r>
                  <a:rPr lang="de-DE" sz="2800" dirty="0" smtClean="0">
                    <a:latin typeface="Consolas" charset="0"/>
                    <a:ea typeface="Consolas" charset="0"/>
                    <a:cs typeface="Consolas" charset="0"/>
                  </a:rPr>
                  <a:t>.</a:t>
                </a:r>
              </a:p>
              <a:p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Proof.</a:t>
                </a:r>
              </a:p>
              <a:p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Hint Rewrite 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select_union_distr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: 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envmap_eqs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.</a:t>
                </a:r>
              </a:p>
              <a:p>
                <a:r>
                  <a:rPr lang="en-US" sz="2800" dirty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 </a:t>
                </a:r>
                <a:r>
                  <a:rPr lang="en-US" sz="2800" dirty="0" err="1" smtClean="0">
                    <a:latin typeface="Consolas" charset="0"/>
                    <a:ea typeface="Consolas" charset="0"/>
                    <a:cs typeface="Consolas" charset="0"/>
                  </a:rPr>
                  <a:t>prove_correctness</a:t>
                </a:r>
                <a:r>
                  <a:rPr lang="en-US" sz="2800" dirty="0" smtClean="0">
                    <a:latin typeface="Consolas" charset="0"/>
                    <a:ea typeface="Consolas" charset="0"/>
                    <a:cs typeface="Consolas" charset="0"/>
                  </a:rPr>
                  <a:t> q.</a:t>
                </a:r>
                <a:endParaRPr lang="en-US" sz="2800" dirty="0" smtClean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sz="2800" dirty="0" err="1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Qed</a:t>
                </a:r>
                <a:r>
                  <a:rPr lang="en-US" sz="2800" dirty="0" smtClean="0">
                    <a:solidFill>
                      <a:schemeClr val="accent5">
                        <a:lumMod val="75000"/>
                      </a:schemeClr>
                    </a:solidFill>
                    <a:latin typeface="Consolas" charset="0"/>
                    <a:ea typeface="Consolas" charset="0"/>
                    <a:cs typeface="Consolas" charset="0"/>
                  </a:rPr>
                  <a:t>.</a:t>
                </a:r>
                <a:endParaRPr lang="en-US" sz="2800" dirty="0">
                  <a:solidFill>
                    <a:schemeClr val="accent5">
                      <a:lumMod val="75000"/>
                    </a:schemeClr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</p:grpSp>
      <p:sp>
        <p:nvSpPr>
          <p:cNvPr id="67" name="TextBox 66"/>
          <p:cNvSpPr txBox="1"/>
          <p:nvPr/>
        </p:nvSpPr>
        <p:spPr>
          <a:xfrm>
            <a:off x="11948783" y="31581484"/>
            <a:ext cx="9694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https://</a:t>
            </a:r>
            <a:r>
              <a:rPr lang="en-US" sz="4800" b="1" dirty="0" err="1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querycert.github.io</a:t>
            </a:r>
            <a:endParaRPr lang="en-US" sz="4800" b="1" dirty="0">
              <a:solidFill>
                <a:schemeClr val="accent5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79105" y="8789744"/>
            <a:ext cx="17812235" cy="8758811"/>
            <a:chOff x="1371600" y="17503892"/>
            <a:chExt cx="19368467" cy="9456083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1" y="18149091"/>
              <a:ext cx="19368466" cy="8810884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1371600" y="17503892"/>
              <a:ext cx="19368467" cy="66622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106" b="1" dirty="0" smtClean="0">
                  <a:latin typeface="Courier" charset="0"/>
                  <a:ea typeface="Courier" charset="0"/>
                  <a:cs typeface="Courier" charset="0"/>
                </a:rPr>
                <a:t>Compilation Pipeline</a:t>
              </a:r>
              <a:endParaRPr lang="en-US" sz="3106" b="1" dirty="0">
                <a:latin typeface="Courier" charset="0"/>
                <a:ea typeface="Courier" charset="0"/>
                <a:cs typeface="Courier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4726" y="27011012"/>
            <a:ext cx="7840496" cy="4072751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503647" y="26621818"/>
            <a:ext cx="10195982" cy="4198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12" b="1" dirty="0" smtClean="0">
                <a:solidFill>
                  <a:schemeClr val="accent5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Other Features</a:t>
            </a:r>
            <a:endParaRPr lang="en-US" sz="3812" b="1" dirty="0">
              <a:solidFill>
                <a:schemeClr val="accent5">
                  <a:lumMod val="75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3812" dirty="0">
                <a:latin typeface="Helvetica Neue Light" charset="0"/>
                <a:ea typeface="Helvetica Neue Light" charset="0"/>
                <a:cs typeface="Helvetica Neue Light" charset="0"/>
              </a:rPr>
              <a:t>Configurable Optimizer</a:t>
            </a:r>
          </a:p>
          <a:p>
            <a:r>
              <a:rPr lang="en-US" sz="3812" dirty="0" smtClean="0">
                <a:latin typeface="Helvetica Neue Light" charset="0"/>
                <a:ea typeface="Helvetica Neue Light" charset="0"/>
                <a:cs typeface="Helvetica Neue Light" charset="0"/>
              </a:rPr>
              <a:t>Nested Data Model with Objects</a:t>
            </a:r>
          </a:p>
          <a:p>
            <a:r>
              <a:rPr lang="en-US" sz="3812" dirty="0">
                <a:latin typeface="Helvetica Neue Light" charset="0"/>
                <a:ea typeface="Helvetica Neue Light" charset="0"/>
                <a:cs typeface="Helvetica Neue Light" charset="0"/>
              </a:rPr>
              <a:t>JSON </a:t>
            </a:r>
            <a:r>
              <a:rPr lang="en-US" sz="3812" dirty="0" smtClean="0">
                <a:latin typeface="Helvetica Neue Light" charset="0"/>
                <a:ea typeface="Helvetica Neue Light" charset="0"/>
                <a:cs typeface="Helvetica Neue Light" charset="0"/>
              </a:rPr>
              <a:t>Support</a:t>
            </a:r>
          </a:p>
          <a:p>
            <a:r>
              <a:rPr lang="en-US" sz="3812" dirty="0">
                <a:latin typeface="Helvetica Neue Light" charset="0"/>
                <a:ea typeface="Helvetica Neue Light" charset="0"/>
                <a:cs typeface="Helvetica Neue Light" charset="0"/>
              </a:rPr>
              <a:t>Aggregate Queries </a:t>
            </a:r>
            <a:r>
              <a:rPr lang="en-US" sz="3812" dirty="0" smtClean="0">
                <a:latin typeface="Helvetica Neue Light" charset="0"/>
                <a:ea typeface="Helvetica Neue Light" charset="0"/>
                <a:cs typeface="Helvetica Neue Light" charset="0"/>
              </a:rPr>
              <a:t>(supports TPC-H</a:t>
            </a:r>
            <a:r>
              <a:rPr lang="en-US" sz="3812" dirty="0">
                <a:latin typeface="Helvetica Neue Light" charset="0"/>
                <a:ea typeface="Helvetica Neue Light" charset="0"/>
                <a:cs typeface="Helvetica Neue Light" charset="0"/>
              </a:rPr>
              <a:t>)</a:t>
            </a:r>
          </a:p>
          <a:p>
            <a:r>
              <a:rPr lang="en-US" sz="3812" dirty="0" smtClean="0">
                <a:latin typeface="Helvetica Neue Light" charset="0"/>
                <a:ea typeface="Helvetica Neue Light" charset="0"/>
                <a:cs typeface="Helvetica Neue Light" charset="0"/>
              </a:rPr>
              <a:t>Type Checking</a:t>
            </a:r>
          </a:p>
          <a:p>
            <a:r>
              <a:rPr lang="en-US" sz="3812" dirty="0" smtClean="0">
                <a:latin typeface="Helvetica Neue Light" charset="0"/>
                <a:ea typeface="Helvetica Neue Light" charset="0"/>
                <a:cs typeface="Helvetica Neue Light" charset="0"/>
              </a:rPr>
              <a:t>Foreign Types and Operations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2974727" y="26364224"/>
            <a:ext cx="7840496" cy="66622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106" b="1" dirty="0" smtClean="0">
                <a:latin typeface="Courier" charset="0"/>
                <a:ea typeface="Courier" charset="0"/>
                <a:cs typeface="Courier" charset="0"/>
              </a:rPr>
              <a:t>Compiler Extraction</a:t>
            </a:r>
            <a:endParaRPr lang="en-US" sz="3106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1366</TotalTime>
  <Words>215</Words>
  <Application>Microsoft Macintosh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Courier</vt:lpstr>
      <vt:lpstr>Helvetica Neue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BAUDART</dc:creator>
  <cp:lastModifiedBy>JEROME SIMEON</cp:lastModifiedBy>
  <cp:revision>155</cp:revision>
  <cp:lastPrinted>2017-05-07T19:05:38Z</cp:lastPrinted>
  <dcterms:created xsi:type="dcterms:W3CDTF">2016-08-03T14:23:13Z</dcterms:created>
  <dcterms:modified xsi:type="dcterms:W3CDTF">2017-05-09T14:11:22Z</dcterms:modified>
</cp:coreProperties>
</file>