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41"/>
    <p:restoredTop sz="94643"/>
  </p:normalViewPr>
  <p:slideViewPr>
    <p:cSldViewPr snapToGrid="0" snapToObjects="1">
      <p:cViewPr>
        <p:scale>
          <a:sx n="40" d="100"/>
          <a:sy n="40" d="100"/>
        </p:scale>
        <p:origin x="1536" y="-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7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3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6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6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8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151382" y="5876352"/>
            <a:ext cx="22878345" cy="2847196"/>
            <a:chOff x="-1250366" y="8254483"/>
            <a:chExt cx="32410988" cy="3931921"/>
          </a:xfrm>
        </p:grpSpPr>
        <p:sp>
          <p:nvSpPr>
            <p:cNvPr id="27" name="Rectangle 26"/>
            <p:cNvSpPr/>
            <p:nvPr/>
          </p:nvSpPr>
          <p:spPr>
            <a:xfrm>
              <a:off x="-1250366" y="8254483"/>
              <a:ext cx="31900181" cy="39319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2934" y="8402330"/>
              <a:ext cx="10836569" cy="29432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812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Challenges?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Precise Language Semantics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Long Compilation Pipeline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Query Optimizer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49641" y="8371445"/>
              <a:ext cx="10010981" cy="30590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812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How?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Formal Specification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Mechanized Proof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Code Extraction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99738" y="8402330"/>
              <a:ext cx="9992251" cy="30590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81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What for?</a:t>
              </a:r>
              <a:endPara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Correctness guarantees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New Languages (e.g., DSLs)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Education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-151381" y="-31457"/>
            <a:ext cx="22517775" cy="5742082"/>
            <a:chOff x="-211748" y="1669127"/>
            <a:chExt cx="22517775" cy="574208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85" y="1669127"/>
              <a:ext cx="3138911" cy="313891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-211748" y="4812745"/>
              <a:ext cx="22517775" cy="25984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3966" y="4539997"/>
              <a:ext cx="21321756" cy="26930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 platform for specifying and verifying query compilers</a:t>
              </a:r>
            </a:p>
            <a:p>
              <a:pPr algn="ctr"/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J.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Auerbach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M.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Hirzel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L. Mandel, A.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Shinnar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J.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Siméon</a:t>
              </a:r>
              <a:endParaRPr lang="en-US" sz="44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ctr"/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IBM Research</a:t>
              </a:r>
              <a:endParaRPr lang="en-US" sz="44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9" y="31439352"/>
            <a:ext cx="6802969" cy="110375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132623" y="688276"/>
            <a:ext cx="5272057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bIns="0" rtlCol="0" anchor="b" anchorCtr="0">
            <a:spAutoFit/>
          </a:bodyPr>
          <a:lstStyle/>
          <a:p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lang="en-US" sz="16600" b="1" baseline="-18000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cert</a:t>
            </a:r>
            <a:endParaRPr lang="en-US" sz="115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75589" y="8845047"/>
            <a:ext cx="9959538" cy="4115969"/>
            <a:chOff x="1905709" y="17464541"/>
            <a:chExt cx="13819142" cy="5108837"/>
          </a:xfrm>
        </p:grpSpPr>
        <p:grpSp>
          <p:nvGrpSpPr>
            <p:cNvPr id="20" name="Group 19"/>
            <p:cNvGrpSpPr/>
            <p:nvPr/>
          </p:nvGrpSpPr>
          <p:grpSpPr>
            <a:xfrm>
              <a:off x="1905709" y="17464541"/>
              <a:ext cx="13819142" cy="5108837"/>
              <a:chOff x="4283320" y="2423160"/>
              <a:chExt cx="12179809" cy="434667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283320" y="2423160"/>
                <a:ext cx="12179808" cy="4346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59" dirty="0" smtClean="0"/>
                  <a:t>–</a:t>
                </a:r>
                <a:endParaRPr lang="en-US" sz="3659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4796812" y="3296455"/>
                <a:ext cx="0" cy="2443760"/>
              </a:xfrm>
              <a:prstGeom prst="line">
                <a:avLst/>
              </a:prstGeom>
              <a:ln w="152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4283320" y="2424154"/>
                <a:ext cx="12179809" cy="6489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106" b="1" dirty="0" smtClean="0">
                    <a:latin typeface="Courier" charset="0"/>
                    <a:ea typeface="Courier" charset="0"/>
                    <a:cs typeface="Courier" charset="0"/>
                  </a:rPr>
                  <a:t>Algebraic Equivalence</a:t>
                </a:r>
                <a:endParaRPr lang="en-US" sz="3106" b="1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753636" y="18430281"/>
              <a:ext cx="12150548" cy="30265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541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(* Selection distributes over union *)</a:t>
              </a:r>
            </a:p>
            <a:p>
              <a:r>
                <a: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Lemma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541" dirty="0" err="1" smtClean="0">
                  <a:latin typeface="Consolas" charset="0"/>
                  <a:ea typeface="Consolas" charset="0"/>
                  <a:cs typeface="Consolas" charset="0"/>
                </a:rPr>
                <a:t>select_union_distr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q</a:t>
              </a:r>
              <a:r>
                <a:rPr lang="en-US" sz="2541" baseline="-25000" dirty="0" smtClean="0"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q</a:t>
              </a:r>
              <a:r>
                <a:rPr lang="en-US" sz="2541" baseline="-25000" dirty="0" smtClean="0"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q</a:t>
              </a:r>
              <a:r>
                <a:rPr lang="en-US" sz="2541" baseline="-25000" dirty="0" smtClean="0">
                  <a:latin typeface="Consolas" charset="0"/>
                  <a:ea typeface="Consolas" charset="0"/>
                  <a:cs typeface="Consolas" charset="0"/>
                </a:rPr>
                <a:t>2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:</a:t>
              </a:r>
            </a:p>
            <a:p>
              <a:r>
                <a:rPr lang="it-IT" sz="2541" dirty="0" smtClean="0">
                  <a:latin typeface="Consolas" charset="0"/>
                  <a:ea typeface="Consolas" charset="0"/>
                  <a:cs typeface="Consolas" charset="0"/>
                </a:rPr>
                <a:t>    𝛔⟨ 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q</a:t>
              </a:r>
              <a:r>
                <a:rPr lang="en-US" sz="2541" baseline="-25000" dirty="0" smtClean="0"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it-IT" sz="254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de-DE" sz="2541" dirty="0" smtClean="0">
                  <a:latin typeface="Consolas" charset="0"/>
                  <a:ea typeface="Consolas" charset="0"/>
                  <a:cs typeface="Consolas" charset="0"/>
                </a:rPr>
                <a:t>⟩(</a:t>
              </a:r>
              <a:r>
                <a:rPr lang="en-US" sz="2541" dirty="0">
                  <a:latin typeface="Consolas" charset="0"/>
                  <a:ea typeface="Consolas" charset="0"/>
                  <a:cs typeface="Consolas" charset="0"/>
                </a:rPr>
                <a:t>q</a:t>
              </a:r>
              <a:r>
                <a:rPr lang="en-US" sz="2541" baseline="-25000" dirty="0"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54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∪ q</a:t>
              </a:r>
              <a:r>
                <a:rPr lang="en-US" sz="2541" baseline="-25000" dirty="0" smtClean="0">
                  <a:latin typeface="Consolas" charset="0"/>
                  <a:ea typeface="Consolas" charset="0"/>
                  <a:cs typeface="Consolas" charset="0"/>
                </a:rPr>
                <a:t>2</a:t>
              </a:r>
              <a:r>
                <a:rPr lang="de-DE" sz="2541" dirty="0">
                  <a:latin typeface="Consolas" charset="0"/>
                  <a:ea typeface="Consolas" charset="0"/>
                  <a:cs typeface="Consolas" charset="0"/>
                </a:rPr>
                <a:t>) </a:t>
              </a:r>
              <a:r>
                <a:rPr lang="de-DE" sz="2541" dirty="0" smtClean="0">
                  <a:latin typeface="Consolas" charset="0"/>
                  <a:ea typeface="Consolas" charset="0"/>
                  <a:cs typeface="Consolas" charset="0"/>
                </a:rPr>
                <a:t>≡ </a:t>
              </a:r>
              <a:r>
                <a:rPr lang="it-IT" sz="2541" dirty="0">
                  <a:latin typeface="Consolas" charset="0"/>
                  <a:ea typeface="Consolas" charset="0"/>
                  <a:cs typeface="Consolas" charset="0"/>
                </a:rPr>
                <a:t>𝛔</a:t>
              </a:r>
              <a:r>
                <a:rPr lang="it-IT" sz="2541" dirty="0" smtClean="0">
                  <a:latin typeface="Consolas" charset="0"/>
                  <a:ea typeface="Consolas" charset="0"/>
                  <a:cs typeface="Consolas" charset="0"/>
                </a:rPr>
                <a:t>⟨</a:t>
              </a:r>
              <a:r>
                <a:rPr lang="it-IT" sz="254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q</a:t>
              </a:r>
              <a:r>
                <a:rPr lang="en-US" sz="2541" baseline="-25000" dirty="0" smtClean="0"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it-IT" sz="254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de-DE" sz="2541" dirty="0" smtClean="0">
                  <a:latin typeface="Consolas" charset="0"/>
                  <a:ea typeface="Consolas" charset="0"/>
                  <a:cs typeface="Consolas" charset="0"/>
                </a:rPr>
                <a:t>⟩</a:t>
              </a:r>
              <a:r>
                <a:rPr lang="de-DE" sz="2541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q</a:t>
              </a:r>
              <a:r>
                <a:rPr lang="en-US" sz="2541" baseline="-25000" dirty="0" smtClean="0"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) ∪ </a:t>
              </a:r>
              <a:r>
                <a:rPr lang="it-IT" sz="2541" dirty="0">
                  <a:latin typeface="Consolas" charset="0"/>
                  <a:ea typeface="Consolas" charset="0"/>
                  <a:cs typeface="Consolas" charset="0"/>
                </a:rPr>
                <a:t>𝛔</a:t>
              </a:r>
              <a:r>
                <a:rPr lang="it-IT" sz="2541" dirty="0" smtClean="0">
                  <a:latin typeface="Consolas" charset="0"/>
                  <a:ea typeface="Consolas" charset="0"/>
                  <a:cs typeface="Consolas" charset="0"/>
                </a:rPr>
                <a:t>⟨</a:t>
              </a:r>
              <a:r>
                <a:rPr lang="it-IT" sz="254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q</a:t>
              </a:r>
              <a:r>
                <a:rPr lang="en-US" sz="2541" baseline="-25000" dirty="0" smtClean="0"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it-IT" sz="254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de-DE" sz="2541" dirty="0" smtClean="0">
                  <a:latin typeface="Consolas" charset="0"/>
                  <a:ea typeface="Consolas" charset="0"/>
                  <a:cs typeface="Consolas" charset="0"/>
                </a:rPr>
                <a:t>⟩(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q</a:t>
              </a:r>
              <a:r>
                <a:rPr lang="en-US" sz="2541" baseline="-25000" dirty="0" smtClean="0">
                  <a:latin typeface="Consolas" charset="0"/>
                  <a:ea typeface="Consolas" charset="0"/>
                  <a:cs typeface="Consolas" charset="0"/>
                </a:rPr>
                <a:t>2</a:t>
              </a:r>
              <a:r>
                <a:rPr lang="de-DE" sz="2541" dirty="0" smtClean="0">
                  <a:latin typeface="Consolas" charset="0"/>
                  <a:ea typeface="Consolas" charset="0"/>
                  <a:cs typeface="Consolas" charset="0"/>
                </a:rPr>
                <a:t>).</a:t>
              </a:r>
            </a:p>
            <a:p>
              <a:r>
                <a: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Proof.</a:t>
              </a:r>
            </a:p>
            <a:p>
              <a:r>
                <a: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mr-IN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…</a:t>
              </a:r>
              <a:r>
                <a: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541" dirty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(* </a:t>
              </a:r>
              <a:r>
                <a:rPr lang="en-US" sz="2541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proof omitted *)</a:t>
              </a:r>
              <a:endParaRPr lang="en-US" sz="254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54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Qed</a:t>
              </a:r>
              <a:r>
                <a: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.</a:t>
              </a:r>
              <a:endParaRPr lang="en-US" sz="254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739928" y="8856693"/>
            <a:ext cx="10642332" cy="4104323"/>
            <a:chOff x="19251623" y="7563602"/>
            <a:chExt cx="12553765" cy="6279443"/>
          </a:xfrm>
        </p:grpSpPr>
        <p:sp>
          <p:nvSpPr>
            <p:cNvPr id="32" name="Rectangle 31"/>
            <p:cNvSpPr/>
            <p:nvPr/>
          </p:nvSpPr>
          <p:spPr>
            <a:xfrm>
              <a:off x="19251623" y="7563602"/>
              <a:ext cx="12553765" cy="62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145425" y="8744347"/>
              <a:ext cx="11369714" cy="49270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541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(* Selection over union push-down *)</a:t>
              </a:r>
              <a:endParaRPr lang="en-US" sz="254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Definition </a:t>
              </a:r>
              <a:r>
                <a:rPr lang="en-US" sz="2541" dirty="0" err="1" smtClean="0">
                  <a:latin typeface="Consolas" charset="0"/>
                  <a:ea typeface="Consolas" charset="0"/>
                  <a:cs typeface="Consolas" charset="0"/>
                </a:rPr>
                <a:t>select_union_distr_fun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q :=</a:t>
              </a:r>
              <a:endParaRPr lang="en-US" sz="254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54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match 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q </a:t>
              </a:r>
              <a:r>
                <a: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with</a:t>
              </a:r>
              <a:endParaRPr lang="en-US" sz="2541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54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| </a:t>
              </a:r>
              <a:r>
                <a:rPr lang="en-US" sz="2541" dirty="0" err="1" smtClean="0">
                  <a:latin typeface="Consolas" charset="0"/>
                  <a:ea typeface="Consolas" charset="0"/>
                  <a:cs typeface="Consolas" charset="0"/>
                </a:rPr>
                <a:t>NRAEnvSelect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q0 (</a:t>
              </a:r>
              <a:r>
                <a:rPr lang="en-US" sz="2541" dirty="0" err="1" smtClean="0">
                  <a:latin typeface="Consolas" charset="0"/>
                  <a:ea typeface="Consolas" charset="0"/>
                  <a:cs typeface="Consolas" charset="0"/>
                </a:rPr>
                <a:t>NRAEnvBinop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541" dirty="0" err="1" smtClean="0">
                  <a:latin typeface="Consolas" charset="0"/>
                  <a:ea typeface="Consolas" charset="0"/>
                  <a:cs typeface="Consolas" charset="0"/>
                </a:rPr>
                <a:t>AUnion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q1 q2) =&gt;</a:t>
              </a:r>
              <a:endParaRPr lang="en-US" sz="254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54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    </a:t>
              </a:r>
              <a:r>
                <a:rPr lang="en-US" sz="2541" dirty="0" err="1" smtClean="0">
                  <a:latin typeface="Consolas" charset="0"/>
                  <a:ea typeface="Consolas" charset="0"/>
                  <a:cs typeface="Consolas" charset="0"/>
                </a:rPr>
                <a:t>NRAEnvBinop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541" dirty="0" err="1" smtClean="0">
                  <a:latin typeface="Consolas" charset="0"/>
                  <a:ea typeface="Consolas" charset="0"/>
                  <a:cs typeface="Consolas" charset="0"/>
                </a:rPr>
                <a:t>AUnion</a:t>
              </a:r>
              <a:endParaRPr lang="en-US" sz="2541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54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      (</a:t>
              </a:r>
              <a:r>
                <a:rPr lang="en-US" sz="2541" dirty="0" err="1" smtClean="0">
                  <a:latin typeface="Consolas" charset="0"/>
                  <a:ea typeface="Consolas" charset="0"/>
                  <a:cs typeface="Consolas" charset="0"/>
                </a:rPr>
                <a:t>NRAEnvSelect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q0 q1) (</a:t>
              </a:r>
              <a:r>
                <a:rPr lang="en-US" sz="2541" dirty="0" err="1" smtClean="0">
                  <a:latin typeface="Consolas" charset="0"/>
                  <a:ea typeface="Consolas" charset="0"/>
                  <a:cs typeface="Consolas" charset="0"/>
                </a:rPr>
                <a:t>NRAEnvSelect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q0 q2)</a:t>
              </a:r>
            </a:p>
            <a:p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 | _ =&gt; q</a:t>
              </a:r>
            </a:p>
            <a:p>
              <a:r>
                <a: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end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.</a:t>
              </a:r>
              <a:endParaRPr lang="en-US" sz="2541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9848612" y="8812276"/>
              <a:ext cx="6567" cy="4647634"/>
            </a:xfrm>
            <a:prstGeom prst="line">
              <a:avLst/>
            </a:prstGeom>
            <a:ln w="1524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9251624" y="7564596"/>
              <a:ext cx="12553764" cy="9683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6" b="1" dirty="0" smtClean="0">
                  <a:latin typeface="Courier" charset="0"/>
                  <a:ea typeface="Courier" charset="0"/>
                  <a:cs typeface="Courier" charset="0"/>
                </a:rPr>
                <a:t>Functional Rewrite</a:t>
              </a:r>
              <a:endParaRPr lang="en-US" sz="3106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54465" y="13198693"/>
            <a:ext cx="11028371" cy="3766787"/>
            <a:chOff x="1818255" y="17334776"/>
            <a:chExt cx="13819142" cy="4989183"/>
          </a:xfrm>
        </p:grpSpPr>
        <p:grpSp>
          <p:nvGrpSpPr>
            <p:cNvPr id="54" name="Group 53"/>
            <p:cNvGrpSpPr/>
            <p:nvPr/>
          </p:nvGrpSpPr>
          <p:grpSpPr>
            <a:xfrm>
              <a:off x="1818255" y="17334776"/>
              <a:ext cx="13819142" cy="4989183"/>
              <a:chOff x="4206240" y="2312754"/>
              <a:chExt cx="12179809" cy="424487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206240" y="2312754"/>
                <a:ext cx="12179808" cy="42448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59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716652" y="3308483"/>
                <a:ext cx="1" cy="3000317"/>
              </a:xfrm>
              <a:prstGeom prst="line">
                <a:avLst/>
              </a:prstGeom>
              <a:ln w="152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4206240" y="2313748"/>
                <a:ext cx="12179809" cy="73340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106" b="1" dirty="0" smtClean="0">
                    <a:latin typeface="Courier" charset="0"/>
                    <a:ea typeface="Courier" charset="0"/>
                    <a:cs typeface="Courier" charset="0"/>
                  </a:rPr>
                  <a:t>Correctness Proof</a:t>
                </a:r>
                <a:endParaRPr lang="en-US" sz="3106" b="1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2700516" y="18430946"/>
              <a:ext cx="12150548" cy="374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541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(* Selection over union push-down is correct *)</a:t>
              </a:r>
            </a:p>
            <a:p>
              <a:r>
                <a: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Property </a:t>
              </a:r>
              <a:r>
                <a:rPr lang="en-US" sz="2541" dirty="0" err="1" smtClean="0">
                  <a:latin typeface="Consolas" charset="0"/>
                  <a:ea typeface="Consolas" charset="0"/>
                  <a:cs typeface="Consolas" charset="0"/>
                </a:rPr>
                <a:t>select_union_distr_fun_correctness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q</a:t>
              </a:r>
              <a:r>
                <a:rPr lang="en-US" sz="2541" baseline="-25000" dirty="0" smtClean="0"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q</a:t>
              </a:r>
              <a:r>
                <a:rPr lang="en-US" sz="2541" baseline="-25000" dirty="0" smtClean="0"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q</a:t>
              </a:r>
              <a:r>
                <a:rPr lang="en-US" sz="2541" baseline="-25000" dirty="0" smtClean="0">
                  <a:latin typeface="Consolas" charset="0"/>
                  <a:ea typeface="Consolas" charset="0"/>
                  <a:cs typeface="Consolas" charset="0"/>
                </a:rPr>
                <a:t>2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:</a:t>
              </a:r>
            </a:p>
            <a:p>
              <a:r>
                <a:rPr lang="it-IT" sz="2541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541" dirty="0" err="1">
                  <a:latin typeface="Consolas" charset="0"/>
                  <a:ea typeface="Consolas" charset="0"/>
                  <a:cs typeface="Consolas" charset="0"/>
                </a:rPr>
                <a:t>select_union_distr_fun</a:t>
              </a:r>
              <a:r>
                <a:rPr lang="en-US" sz="254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q </a:t>
              </a:r>
              <a:r>
                <a:rPr lang="de-DE" sz="2541" dirty="0" smtClean="0">
                  <a:latin typeface="Consolas" charset="0"/>
                  <a:ea typeface="Consolas" charset="0"/>
                  <a:cs typeface="Consolas" charset="0"/>
                </a:rPr>
                <a:t>≡ 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q</a:t>
              </a:r>
              <a:r>
                <a:rPr lang="de-DE" sz="2541" dirty="0" smtClean="0">
                  <a:latin typeface="Consolas" charset="0"/>
                  <a:ea typeface="Consolas" charset="0"/>
                  <a:cs typeface="Consolas" charset="0"/>
                </a:rPr>
                <a:t>.</a:t>
              </a:r>
            </a:p>
            <a:p>
              <a:r>
                <a: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Proof.</a:t>
              </a:r>
            </a:p>
            <a:p>
              <a:r>
                <a: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Hint Rewrite </a:t>
              </a:r>
              <a:r>
                <a:rPr lang="en-US" sz="2541" dirty="0" err="1" smtClean="0">
                  <a:latin typeface="Consolas" charset="0"/>
                  <a:ea typeface="Consolas" charset="0"/>
                  <a:cs typeface="Consolas" charset="0"/>
                </a:rPr>
                <a:t>select_union_distr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: </a:t>
              </a:r>
              <a:r>
                <a:rPr lang="en-US" sz="2541" dirty="0" err="1" smtClean="0">
                  <a:latin typeface="Consolas" charset="0"/>
                  <a:ea typeface="Consolas" charset="0"/>
                  <a:cs typeface="Consolas" charset="0"/>
                </a:rPr>
                <a:t>envmap_eqs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.</a:t>
              </a:r>
            </a:p>
            <a:p>
              <a:r>
                <a:rPr lang="en-US" sz="254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541" dirty="0" err="1" smtClean="0">
                  <a:latin typeface="Consolas" charset="0"/>
                  <a:ea typeface="Consolas" charset="0"/>
                  <a:cs typeface="Consolas" charset="0"/>
                </a:rPr>
                <a:t>prove_correctness</a:t>
              </a:r>
              <a:r>
                <a:rPr lang="en-US" sz="2541" dirty="0" smtClean="0">
                  <a:latin typeface="Consolas" charset="0"/>
                  <a:ea typeface="Consolas" charset="0"/>
                  <a:cs typeface="Consolas" charset="0"/>
                </a:rPr>
                <a:t> q.</a:t>
              </a:r>
              <a:endParaRPr lang="en-US" sz="254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54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Qed</a:t>
              </a:r>
              <a:r>
                <a: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.</a:t>
              </a:r>
              <a:endParaRPr lang="en-US" sz="254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1948783" y="31712112"/>
            <a:ext cx="969473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github.com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querycert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943" y="26997152"/>
            <a:ext cx="7840496" cy="4374526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859511" y="26571254"/>
            <a:ext cx="9880416" cy="4374526"/>
            <a:chOff x="-2574390" y="9688962"/>
            <a:chExt cx="17947959" cy="5847987"/>
          </a:xfrm>
        </p:grpSpPr>
        <p:sp>
          <p:nvSpPr>
            <p:cNvPr id="38" name="Rectangle 37"/>
            <p:cNvSpPr/>
            <p:nvPr/>
          </p:nvSpPr>
          <p:spPr>
            <a:xfrm>
              <a:off x="-2574390" y="9688962"/>
              <a:ext cx="17394284" cy="58479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749239" y="9752521"/>
              <a:ext cx="16122808" cy="48288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812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Features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Nested Data Model with Objects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Type Checking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Aggregate Queries</a:t>
              </a:r>
            </a:p>
            <a:p>
              <a:r>
                <a:rPr lang="en-US" sz="3812" smtClean="0">
                  <a:latin typeface="Helvetica Neue Light" charset="0"/>
                  <a:ea typeface="Helvetica Neue Light" charset="0"/>
                  <a:cs typeface="Helvetica Neue Light" charset="0"/>
                </a:rPr>
                <a:t>External Types and Functions</a:t>
              </a:r>
              <a:endParaRPr lang="en-US" sz="3812" dirty="0" smtClean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JSON Support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0972" y="17405921"/>
            <a:ext cx="19368467" cy="8553990"/>
            <a:chOff x="1371600" y="17503892"/>
            <a:chExt cx="19368467" cy="855399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18149092"/>
              <a:ext cx="19368467" cy="790879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371600" y="17503892"/>
              <a:ext cx="19368467" cy="6662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6" b="1" dirty="0" smtClean="0">
                  <a:latin typeface="Courier" charset="0"/>
                  <a:ea typeface="Courier" charset="0"/>
                  <a:cs typeface="Courier" charset="0"/>
                </a:rPr>
                <a:t>Compilation Pipeline</a:t>
              </a:r>
              <a:endParaRPr lang="en-US" sz="3106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12768944" y="26337129"/>
            <a:ext cx="7840496" cy="666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6" b="1" dirty="0" smtClean="0">
                <a:latin typeface="Courier" charset="0"/>
                <a:ea typeface="Courier" charset="0"/>
                <a:cs typeface="Courier" charset="0"/>
              </a:rPr>
              <a:t>Compiler Extraction</a:t>
            </a:r>
            <a:endParaRPr lang="en-US" sz="3106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220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Consolas</vt:lpstr>
      <vt:lpstr>Courier</vt:lpstr>
      <vt:lpstr>Helvetica Neue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BAUDART</dc:creator>
  <cp:lastModifiedBy>JEROME SIMEON</cp:lastModifiedBy>
  <cp:revision>120</cp:revision>
  <cp:lastPrinted>2017-04-12T17:59:09Z</cp:lastPrinted>
  <dcterms:created xsi:type="dcterms:W3CDTF">2016-08-03T14:23:13Z</dcterms:created>
  <dcterms:modified xsi:type="dcterms:W3CDTF">2017-04-12T17:59:54Z</dcterms:modified>
</cp:coreProperties>
</file>