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90"/>
    <p:restoredTop sz="94643"/>
  </p:normalViewPr>
  <p:slideViewPr>
    <p:cSldViewPr snapToGrid="0" snapToObjects="1">
      <p:cViewPr>
        <p:scale>
          <a:sx n="40" d="100"/>
          <a:sy n="40" d="100"/>
        </p:scale>
        <p:origin x="336" y="-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7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3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6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6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8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99580" y="4929022"/>
            <a:ext cx="22517775" cy="3134755"/>
            <a:chOff x="-328170" y="8163905"/>
            <a:chExt cx="31900181" cy="3931921"/>
          </a:xfrm>
        </p:grpSpPr>
        <p:sp>
          <p:nvSpPr>
            <p:cNvPr id="27" name="Rectangle 26"/>
            <p:cNvSpPr/>
            <p:nvPr/>
          </p:nvSpPr>
          <p:spPr>
            <a:xfrm>
              <a:off x="-328170" y="8163905"/>
              <a:ext cx="31900181" cy="39319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2934" y="8402330"/>
              <a:ext cx="10836569" cy="29432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812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Challenges?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Precise Language Semantics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Long Compilation Pipeline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Query Optimizer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49641" y="8371445"/>
              <a:ext cx="10010981" cy="30590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812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How?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Formal Specification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Mechanized Proof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Code Extraction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99738" y="8402330"/>
              <a:ext cx="9992251" cy="30590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81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What for?</a:t>
              </a:r>
              <a:endPara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Correctness guarantees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New Languages (e.g., DSLs)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Education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-151381" y="33857"/>
            <a:ext cx="22517775" cy="4671137"/>
            <a:chOff x="-211748" y="1734441"/>
            <a:chExt cx="22517775" cy="46711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656" y="1734441"/>
              <a:ext cx="3138911" cy="313891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-211748" y="5484971"/>
              <a:ext cx="22517775" cy="9206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0656" y="5226773"/>
              <a:ext cx="20531847" cy="8744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513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 platform for specifying and verifying query compilers</a:t>
              </a:r>
              <a:endParaRPr lang="en-US" sz="513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94" y="31333068"/>
            <a:ext cx="6802969" cy="110375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271619" y="852508"/>
            <a:ext cx="5272057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bIns="0" rtlCol="0" anchor="b" anchorCtr="0">
            <a:spAutoFit/>
          </a:bodyPr>
          <a:lstStyle/>
          <a:p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lang="en-US" sz="16600" b="1" baseline="-18000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cert</a:t>
            </a:r>
            <a:endParaRPr lang="en-US" sz="115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5589" y="8159249"/>
            <a:ext cx="20906670" cy="8788133"/>
            <a:chOff x="593120" y="20186249"/>
            <a:chExt cx="20906670" cy="8788133"/>
          </a:xfrm>
        </p:grpSpPr>
        <p:grpSp>
          <p:nvGrpSpPr>
            <p:cNvPr id="45" name="Group 44"/>
            <p:cNvGrpSpPr/>
            <p:nvPr/>
          </p:nvGrpSpPr>
          <p:grpSpPr>
            <a:xfrm>
              <a:off x="593120" y="20186249"/>
              <a:ext cx="10320530" cy="4387145"/>
              <a:chOff x="1905709" y="17464541"/>
              <a:chExt cx="13819142" cy="5445427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905709" y="17464541"/>
                <a:ext cx="13819142" cy="5445427"/>
                <a:chOff x="4283320" y="2423160"/>
                <a:chExt cx="12179809" cy="4633049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283320" y="2423160"/>
                  <a:ext cx="12179808" cy="4633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59" dirty="0" smtClean="0"/>
                    <a:t>–</a:t>
                  </a:r>
                  <a:endParaRPr lang="en-US" sz="3659" dirty="0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827072" y="3446355"/>
                  <a:ext cx="0" cy="2443760"/>
                </a:xfrm>
                <a:prstGeom prst="line">
                  <a:avLst/>
                </a:prstGeom>
                <a:ln w="152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283320" y="2424154"/>
                  <a:ext cx="12179809" cy="64897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6" b="1" dirty="0" smtClean="0">
                      <a:latin typeface="Courier" charset="0"/>
                      <a:ea typeface="Courier" charset="0"/>
                      <a:cs typeface="Courier" charset="0"/>
                    </a:rPr>
                    <a:t>Algebraic Equivalence</a:t>
                  </a:r>
                  <a:endParaRPr lang="en-US" sz="3106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2787969" y="18606465"/>
                <a:ext cx="12150548" cy="30265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54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 Selection distributes over union *)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Lemma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:</a:t>
                </a:r>
              </a:p>
              <a:p>
                <a:r>
                  <a:rPr lang="it-IT" sz="2541" dirty="0" smtClean="0">
                    <a:latin typeface="Consolas" charset="0"/>
                    <a:ea typeface="Consolas" charset="0"/>
                    <a:cs typeface="Consolas" charset="0"/>
                  </a:rPr>
                  <a:t>    𝛔⟨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⟩(</a:t>
                </a:r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∪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de-DE" sz="2541" dirty="0">
                    <a:latin typeface="Consolas" charset="0"/>
                    <a:ea typeface="Consolas" charset="0"/>
                    <a:cs typeface="Consolas" charset="0"/>
                  </a:rPr>
                  <a:t>) 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≡ 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𝛔</a:t>
                </a:r>
                <a:r>
                  <a:rPr lang="it-IT" sz="2541" dirty="0" smtClean="0">
                    <a:latin typeface="Consolas" charset="0"/>
                    <a:ea typeface="Consolas" charset="0"/>
                    <a:cs typeface="Consolas" charset="0"/>
                  </a:rPr>
                  <a:t>⟨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⟩</a:t>
                </a:r>
                <a:r>
                  <a:rPr lang="de-DE" sz="2541" dirty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) ∪ 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𝛔</a:t>
                </a:r>
                <a:r>
                  <a:rPr lang="it-IT" sz="2541" dirty="0" smtClean="0">
                    <a:latin typeface="Consolas" charset="0"/>
                    <a:ea typeface="Consolas" charset="0"/>
                    <a:cs typeface="Consolas" charset="0"/>
                  </a:rPr>
                  <a:t>⟨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⟩(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).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Proof.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 </a:t>
                </a:r>
                <a:r>
                  <a:rPr lang="mr-IN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…</a:t>
                </a:r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 </a:t>
                </a:r>
                <a:r>
                  <a:rPr lang="en-US" sz="254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 omitted *)</a:t>
                </a:r>
                <a:endPara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Qed</a:t>
                </a:r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54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1254665" y="20197895"/>
              <a:ext cx="10245125" cy="4375499"/>
              <a:chOff x="19251623" y="7563602"/>
              <a:chExt cx="12553765" cy="669433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9251623" y="7563602"/>
                <a:ext cx="12553765" cy="6694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59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145425" y="8944203"/>
                <a:ext cx="11369714" cy="49270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54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 Selection over union push-down *)</a:t>
                </a:r>
                <a:endParaRPr lang="en-US" sz="2541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Definition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select_union_distr_fun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 :=</a:t>
                </a:r>
                <a:endParaRPr lang="en-US" sz="2541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match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 </a:t>
                </a:r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with</a:t>
                </a:r>
                <a:endParaRPr lang="en-US" sz="2541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|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q0 (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NRAEnvBinop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AUnion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q1 q2) =&gt;</a:t>
                </a:r>
                <a:endParaRPr lang="en-US" sz="2541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    </a:t>
                </a:r>
                <a:r>
                  <a:rPr lang="en-US" sz="2541" err="1" smtClean="0">
                    <a:latin typeface="Consolas" charset="0"/>
                    <a:ea typeface="Consolas" charset="0"/>
                    <a:cs typeface="Consolas" charset="0"/>
                  </a:rPr>
                  <a:t>NRAEnvBinop</a:t>
                </a:r>
                <a:r>
                  <a:rPr lang="en-US" sz="2541" smtClean="0">
                    <a:latin typeface="Consolas" charset="0"/>
                    <a:ea typeface="Consolas" charset="0"/>
                    <a:cs typeface="Consolas" charset="0"/>
                  </a:rPr>
                  <a:t> AUnion</a:t>
                </a:r>
                <a:endParaRPr lang="en-US" sz="2541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      (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q0 q1) (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q0 q2)</a:t>
                </a:r>
              </a:p>
              <a:p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 | _ =&gt; q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end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541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9848612" y="9012131"/>
                <a:ext cx="6567" cy="4647634"/>
              </a:xfrm>
              <a:prstGeom prst="line">
                <a:avLst/>
              </a:prstGeom>
              <a:ln w="152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9251624" y="7564596"/>
                <a:ext cx="12553764" cy="96834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106" b="1" dirty="0" smtClean="0">
                    <a:latin typeface="Courier" charset="0"/>
                    <a:ea typeface="Courier" charset="0"/>
                    <a:cs typeface="Courier" charset="0"/>
                  </a:rPr>
                  <a:t>Functional Rewrite</a:t>
                </a:r>
                <a:endParaRPr lang="en-US" sz="3106" b="1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763564" y="24863135"/>
              <a:ext cx="11028371" cy="4111247"/>
              <a:chOff x="1818255" y="17334776"/>
              <a:chExt cx="13819142" cy="544542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818255" y="17334776"/>
                <a:ext cx="13819142" cy="5445427"/>
                <a:chOff x="4206240" y="2312754"/>
                <a:chExt cx="12179809" cy="4633049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206240" y="2312754"/>
                  <a:ext cx="12179808" cy="4633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59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4716652" y="3529294"/>
                  <a:ext cx="1" cy="3000317"/>
                </a:xfrm>
                <a:prstGeom prst="line">
                  <a:avLst/>
                </a:prstGeom>
                <a:ln w="152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tangle 57"/>
                <p:cNvSpPr/>
                <p:nvPr/>
              </p:nvSpPr>
              <p:spPr>
                <a:xfrm>
                  <a:off x="4206240" y="2313748"/>
                  <a:ext cx="12179809" cy="73340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6" b="1" dirty="0" smtClean="0">
                      <a:latin typeface="Courier" charset="0"/>
                      <a:ea typeface="Courier" charset="0"/>
                      <a:cs typeface="Courier" charset="0"/>
                    </a:rPr>
                    <a:t>Correctness Proof</a:t>
                  </a:r>
                  <a:endParaRPr lang="en-US" sz="3106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2700516" y="18690475"/>
                <a:ext cx="12150548" cy="37475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54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 Selection over union push-down is correct *)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Property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select_union_distr_fun_correctness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:</a:t>
                </a:r>
              </a:p>
              <a:p>
                <a:r>
                  <a:rPr lang="it-IT" sz="2541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err="1">
                    <a:latin typeface="Consolas" charset="0"/>
                    <a:ea typeface="Consolas" charset="0"/>
                    <a:cs typeface="Consolas" charset="0"/>
                  </a:rPr>
                  <a:t>select_union_distr_fun</a:t>
                </a:r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 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≡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Proof.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Hint Rewrite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: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envmap_eqs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r>
                  <a:rPr lang="en-US" sz="2541" dirty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prove_correctness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q.</a:t>
                </a:r>
                <a:endPara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Qed</a:t>
                </a:r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54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149092"/>
            <a:ext cx="19368467" cy="790879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1931881" y="31712112"/>
            <a:ext cx="969473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github.com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querycert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571" y="27127780"/>
            <a:ext cx="7840496" cy="4374526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990139" y="26571254"/>
            <a:ext cx="9880416" cy="4374526"/>
            <a:chOff x="-2574390" y="9688962"/>
            <a:chExt cx="17947959" cy="5847987"/>
          </a:xfrm>
        </p:grpSpPr>
        <p:sp>
          <p:nvSpPr>
            <p:cNvPr id="38" name="Rectangle 37"/>
            <p:cNvSpPr/>
            <p:nvPr/>
          </p:nvSpPr>
          <p:spPr>
            <a:xfrm>
              <a:off x="-2574390" y="9688962"/>
              <a:ext cx="17394284" cy="58479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749239" y="9752521"/>
              <a:ext cx="16122808" cy="48288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812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Features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Nested Data Model with Objects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Type Checking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Aggregate Queries</a:t>
              </a:r>
            </a:p>
            <a:p>
              <a:r>
                <a:rPr lang="en-US" sz="3812" smtClean="0">
                  <a:latin typeface="Helvetica Neue Light" charset="0"/>
                  <a:ea typeface="Helvetica Neue Light" charset="0"/>
                  <a:cs typeface="Helvetica Neue Light" charset="0"/>
                </a:rPr>
                <a:t>External </a:t>
              </a:r>
              <a:r>
                <a:rPr lang="en-US" sz="3812" smtClean="0">
                  <a:latin typeface="Helvetica Neue Light" charset="0"/>
                  <a:ea typeface="Helvetica Neue Light" charset="0"/>
                  <a:cs typeface="Helvetica Neue Light" charset="0"/>
                </a:rPr>
                <a:t>Types </a:t>
              </a:r>
              <a:r>
                <a:rPr lang="en-US" sz="3812" smtClean="0">
                  <a:latin typeface="Helvetica Neue Light" charset="0"/>
                  <a:ea typeface="Helvetica Neue Light" charset="0"/>
                  <a:cs typeface="Helvetica Neue Light" charset="0"/>
                </a:rPr>
                <a:t>and </a:t>
              </a:r>
              <a:r>
                <a:rPr lang="en-US" sz="3812" smtClean="0">
                  <a:latin typeface="Helvetica Neue Light" charset="0"/>
                  <a:ea typeface="Helvetica Neue Light" charset="0"/>
                  <a:cs typeface="Helvetica Neue Light" charset="0"/>
                </a:rPr>
                <a:t>Functions</a:t>
              </a:r>
              <a:endParaRPr lang="en-US" sz="3812" dirty="0" smtClean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JSON Support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371600" y="17503892"/>
            <a:ext cx="19368467" cy="666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6" b="1" dirty="0" smtClean="0">
                <a:latin typeface="Courier" charset="0"/>
                <a:ea typeface="Courier" charset="0"/>
                <a:cs typeface="Courier" charset="0"/>
              </a:rPr>
              <a:t>Compilation Pipeline</a:t>
            </a:r>
            <a:endParaRPr lang="en-US" sz="3106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899572" y="26467757"/>
            <a:ext cx="7840496" cy="666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6" b="1" dirty="0" smtClean="0">
                <a:latin typeface="Courier" charset="0"/>
                <a:ea typeface="Courier" charset="0"/>
                <a:cs typeface="Courier" charset="0"/>
              </a:rPr>
              <a:t>Compiler Extraction</a:t>
            </a:r>
            <a:endParaRPr lang="en-US" sz="3106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</TotalTime>
  <Words>199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Consolas</vt:lpstr>
      <vt:lpstr>Courier</vt:lpstr>
      <vt:lpstr>Helvetica Neue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BAUDART</dc:creator>
  <cp:lastModifiedBy>JEROME SIMEON</cp:lastModifiedBy>
  <cp:revision>114</cp:revision>
  <cp:lastPrinted>2017-04-12T17:33:22Z</cp:lastPrinted>
  <dcterms:created xsi:type="dcterms:W3CDTF">2016-08-03T14:23:13Z</dcterms:created>
  <dcterms:modified xsi:type="dcterms:W3CDTF">2017-04-12T17:33:34Z</dcterms:modified>
</cp:coreProperties>
</file>