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9"/>
  </p:notesMasterIdLst>
  <p:sldIdLst>
    <p:sldId id="298" r:id="rId5"/>
    <p:sldId id="300" r:id="rId6"/>
    <p:sldId id="301" r:id="rId7"/>
    <p:sldId id="302" r:id="rId8"/>
    <p:sldId id="303" r:id="rId9"/>
    <p:sldId id="304" r:id="rId10"/>
    <p:sldId id="305" r:id="rId11"/>
    <p:sldId id="306" r:id="rId12"/>
    <p:sldId id="307" r:id="rId13"/>
    <p:sldId id="308" r:id="rId14"/>
    <p:sldId id="310" r:id="rId15"/>
    <p:sldId id="309"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1" autoAdjust="0"/>
  </p:normalViewPr>
  <p:slideViewPr>
    <p:cSldViewPr snapToGrid="0">
      <p:cViewPr varScale="1">
        <p:scale>
          <a:sx n="93" d="100"/>
          <a:sy n="93" d="100"/>
        </p:scale>
        <p:origin x="302"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8F637-58A7-4E1E-A455-0D622FBFEE3C}"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AAFAD-8642-4593-835E-C022317E3015}" type="slidenum">
              <a:rPr lang="en-US" smtClean="0"/>
              <a:t>‹#›</a:t>
            </a:fld>
            <a:endParaRPr lang="en-US"/>
          </a:p>
        </p:txBody>
      </p:sp>
    </p:spTree>
    <p:extLst>
      <p:ext uri="{BB962C8B-B14F-4D97-AF65-F5344CB8AC3E}">
        <p14:creationId xmlns:p14="http://schemas.microsoft.com/office/powerpoint/2010/main" val="355398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5AAFAD-8642-4593-835E-C022317E3015}" type="slidenum">
              <a:rPr lang="en-US" smtClean="0"/>
              <a:t>1</a:t>
            </a:fld>
            <a:endParaRPr lang="en-US"/>
          </a:p>
        </p:txBody>
      </p:sp>
    </p:spTree>
    <p:extLst>
      <p:ext uri="{BB962C8B-B14F-4D97-AF65-F5344CB8AC3E}">
        <p14:creationId xmlns:p14="http://schemas.microsoft.com/office/powerpoint/2010/main" val="361287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16A6-CDC5-44DC-A7B5-1615A3DED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199CA-54B0-DC2D-6E35-CB908F8FB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1EA56-A51E-F592-848F-E13959BE9F29}"/>
              </a:ext>
            </a:extLst>
          </p:cNvPr>
          <p:cNvSpPr>
            <a:spLocks noGrp="1"/>
          </p:cNvSpPr>
          <p:nvPr>
            <p:ph type="dt" sz="half" idx="10"/>
          </p:nvPr>
        </p:nvSpPr>
        <p:spPr/>
        <p:txBody>
          <a:bodyPr/>
          <a:lstStyle/>
          <a:p>
            <a:fld id="{9184DA70-C731-4C70-880D-CCD4705E623C}" type="datetime1">
              <a:rPr lang="en-US" smtClean="0"/>
              <a:t>12/7/2022</a:t>
            </a:fld>
            <a:endParaRPr lang="en-US" dirty="0"/>
          </a:p>
        </p:txBody>
      </p:sp>
      <p:sp>
        <p:nvSpPr>
          <p:cNvPr id="5" name="Footer Placeholder 4">
            <a:extLst>
              <a:ext uri="{FF2B5EF4-FFF2-40B4-BE49-F238E27FC236}">
                <a16:creationId xmlns:a16="http://schemas.microsoft.com/office/drawing/2014/main" id="{431C211A-C245-2AA4-EF29-B9D5AD0B7C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F6FD85-10BC-4FAF-5C80-5787693C1A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165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C7C7-36BC-FF69-CC22-03DF3F823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6F08A-1D1C-9F39-E2AD-2E9BD309A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915B-FFDA-D869-6215-23F320481D5F}"/>
              </a:ext>
            </a:extLst>
          </p:cNvPr>
          <p:cNvSpPr>
            <a:spLocks noGrp="1"/>
          </p:cNvSpPr>
          <p:nvPr>
            <p:ph type="dt" sz="half" idx="10"/>
          </p:nvPr>
        </p:nvSpPr>
        <p:spPr/>
        <p:txBody>
          <a:bodyPr/>
          <a:lstStyle/>
          <a:p>
            <a:fld id="{62D6E202-B606-4609-B914-27C9371A1F6D}" type="datetime1">
              <a:rPr lang="en-US" smtClean="0"/>
              <a:t>12/7/2022</a:t>
            </a:fld>
            <a:endParaRPr lang="en-US" dirty="0"/>
          </a:p>
        </p:txBody>
      </p:sp>
      <p:sp>
        <p:nvSpPr>
          <p:cNvPr id="5" name="Footer Placeholder 4">
            <a:extLst>
              <a:ext uri="{FF2B5EF4-FFF2-40B4-BE49-F238E27FC236}">
                <a16:creationId xmlns:a16="http://schemas.microsoft.com/office/drawing/2014/main" id="{C93DFD42-A8E3-D9C2-8FE7-742FCD2D48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0C2084-1CE5-E10A-EFA7-8E72640F980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819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84F9-CAE4-12F8-75EC-747240CD68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A11F53-D5EE-261B-D0CB-8B2177E041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D6B4D-E2E0-F8E8-5EB4-9B53E953F547}"/>
              </a:ext>
            </a:extLst>
          </p:cNvPr>
          <p:cNvSpPr>
            <a:spLocks noGrp="1"/>
          </p:cNvSpPr>
          <p:nvPr>
            <p:ph type="dt" sz="half" idx="10"/>
          </p:nvPr>
        </p:nvSpPr>
        <p:spPr/>
        <p:txBody>
          <a:bodyPr/>
          <a:lstStyle/>
          <a:p>
            <a:fld id="{62D6E202-B606-4609-B914-27C9371A1F6D}" type="datetime1">
              <a:rPr lang="en-US" smtClean="0"/>
              <a:t>12/7/2022</a:t>
            </a:fld>
            <a:endParaRPr lang="en-US" dirty="0"/>
          </a:p>
        </p:txBody>
      </p:sp>
      <p:sp>
        <p:nvSpPr>
          <p:cNvPr id="5" name="Footer Placeholder 4">
            <a:extLst>
              <a:ext uri="{FF2B5EF4-FFF2-40B4-BE49-F238E27FC236}">
                <a16:creationId xmlns:a16="http://schemas.microsoft.com/office/drawing/2014/main" id="{F2E3DBE3-0B82-3872-D0E1-E2B24F93EB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276107-1D46-C061-3503-E6F17E8B3F4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5824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E74E-34DE-4B8B-26D1-F3D291AB19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59FEA-6A1B-3A61-CCD4-5E783465B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335D7-8F95-A97C-7EC1-F4BB52938B36}"/>
              </a:ext>
            </a:extLst>
          </p:cNvPr>
          <p:cNvSpPr>
            <a:spLocks noGrp="1"/>
          </p:cNvSpPr>
          <p:nvPr>
            <p:ph type="dt" sz="half" idx="10"/>
          </p:nvPr>
        </p:nvSpPr>
        <p:spPr/>
        <p:txBody>
          <a:bodyPr/>
          <a:lstStyle/>
          <a:p>
            <a:fld id="{4BE1D723-8F53-4F53-90B0-1982A396982E}" type="datetime1">
              <a:rPr lang="en-US" smtClean="0"/>
              <a:t>12/7/2022</a:t>
            </a:fld>
            <a:endParaRPr lang="en-US" dirty="0"/>
          </a:p>
        </p:txBody>
      </p:sp>
      <p:sp>
        <p:nvSpPr>
          <p:cNvPr id="5" name="Footer Placeholder 4">
            <a:extLst>
              <a:ext uri="{FF2B5EF4-FFF2-40B4-BE49-F238E27FC236}">
                <a16:creationId xmlns:a16="http://schemas.microsoft.com/office/drawing/2014/main" id="{C1B5E1B9-44D6-C69D-876F-649F9168AB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6AE28F-D528-75DB-F647-1F6B0540610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00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59EB-90BC-DA8D-5D02-46F64EF5B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CC467-2C7F-C41E-7486-E04627821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D653F3-AF14-7478-3BED-5C3233710458}"/>
              </a:ext>
            </a:extLst>
          </p:cNvPr>
          <p:cNvSpPr>
            <a:spLocks noGrp="1"/>
          </p:cNvSpPr>
          <p:nvPr>
            <p:ph type="dt" sz="half" idx="10"/>
          </p:nvPr>
        </p:nvSpPr>
        <p:spPr/>
        <p:txBody>
          <a:bodyPr/>
          <a:lstStyle/>
          <a:p>
            <a:fld id="{97669AF7-7BEB-44E4-9852-375E34362B5B}" type="datetime1">
              <a:rPr lang="en-US" smtClean="0"/>
              <a:t>12/7/2022</a:t>
            </a:fld>
            <a:endParaRPr lang="en-US" dirty="0"/>
          </a:p>
        </p:txBody>
      </p:sp>
      <p:sp>
        <p:nvSpPr>
          <p:cNvPr id="5" name="Footer Placeholder 4">
            <a:extLst>
              <a:ext uri="{FF2B5EF4-FFF2-40B4-BE49-F238E27FC236}">
                <a16:creationId xmlns:a16="http://schemas.microsoft.com/office/drawing/2014/main" id="{4C493898-1A6A-9141-C4EF-1B536F847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F09892-9295-25EE-530C-1D76A0B6E21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02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5448-243B-C50A-91CF-07C0307E1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07D71-5C8A-BB98-2F31-8DBAA7515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5C821-2FB9-1851-C48C-D6B6CBB8B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BECC9-126C-5BB1-9DB5-D099238A729C}"/>
              </a:ext>
            </a:extLst>
          </p:cNvPr>
          <p:cNvSpPr>
            <a:spLocks noGrp="1"/>
          </p:cNvSpPr>
          <p:nvPr>
            <p:ph type="dt" sz="half" idx="10"/>
          </p:nvPr>
        </p:nvSpPr>
        <p:spPr/>
        <p:txBody>
          <a:bodyPr/>
          <a:lstStyle/>
          <a:p>
            <a:fld id="{BAAAC38D-0552-4C82-B593-E6124DFADBE2}" type="datetime1">
              <a:rPr lang="en-US" smtClean="0"/>
              <a:t>12/7/2022</a:t>
            </a:fld>
            <a:endParaRPr lang="en-US" dirty="0"/>
          </a:p>
        </p:txBody>
      </p:sp>
      <p:sp>
        <p:nvSpPr>
          <p:cNvPr id="6" name="Footer Placeholder 5">
            <a:extLst>
              <a:ext uri="{FF2B5EF4-FFF2-40B4-BE49-F238E27FC236}">
                <a16:creationId xmlns:a16="http://schemas.microsoft.com/office/drawing/2014/main" id="{49774D77-9999-4DFA-B719-D79EA8BA7B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779F26-85F7-B1A5-C922-FA8789F06DC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707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70C0-7129-6A2E-0BD9-16BFA14D0B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F8F141-3DC8-D421-4288-0ED389BEC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47775-5A6C-F42C-01A4-3771F7F4C5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AB6A8-33DA-3F2F-819A-00AB9DF6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9095C-1683-692E-694B-2A7FC61E9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9F50B5-3A6F-22C6-FB81-CEF0D01210ED}"/>
              </a:ext>
            </a:extLst>
          </p:cNvPr>
          <p:cNvSpPr>
            <a:spLocks noGrp="1"/>
          </p:cNvSpPr>
          <p:nvPr>
            <p:ph type="dt" sz="half" idx="10"/>
          </p:nvPr>
        </p:nvSpPr>
        <p:spPr/>
        <p:txBody>
          <a:bodyPr/>
          <a:lstStyle/>
          <a:p>
            <a:fld id="{D9DF0F1C-5577-4ACB-BB62-DF8F3C494C7E}" type="datetime1">
              <a:rPr lang="en-US" smtClean="0"/>
              <a:t>12/7/2022</a:t>
            </a:fld>
            <a:endParaRPr lang="en-US" dirty="0"/>
          </a:p>
        </p:txBody>
      </p:sp>
      <p:sp>
        <p:nvSpPr>
          <p:cNvPr id="8" name="Footer Placeholder 7">
            <a:extLst>
              <a:ext uri="{FF2B5EF4-FFF2-40B4-BE49-F238E27FC236}">
                <a16:creationId xmlns:a16="http://schemas.microsoft.com/office/drawing/2014/main" id="{8577F78D-D265-D5EE-C4A9-473CA7A467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A383E5-0E04-DFEC-C48C-C7A6E6B257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358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384E-A811-5405-3912-D0FF152EF5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3A23A0-19DE-5AA2-656C-42995F6DFD8B}"/>
              </a:ext>
            </a:extLst>
          </p:cNvPr>
          <p:cNvSpPr>
            <a:spLocks noGrp="1"/>
          </p:cNvSpPr>
          <p:nvPr>
            <p:ph type="dt" sz="half" idx="10"/>
          </p:nvPr>
        </p:nvSpPr>
        <p:spPr/>
        <p:txBody>
          <a:bodyPr/>
          <a:lstStyle/>
          <a:p>
            <a:fld id="{1775B394-D9F9-4F0C-B15D-605F45CB9E9F}" type="datetime1">
              <a:rPr lang="en-US" smtClean="0"/>
              <a:t>12/7/2022</a:t>
            </a:fld>
            <a:endParaRPr lang="en-US" dirty="0"/>
          </a:p>
        </p:txBody>
      </p:sp>
      <p:sp>
        <p:nvSpPr>
          <p:cNvPr id="4" name="Footer Placeholder 3">
            <a:extLst>
              <a:ext uri="{FF2B5EF4-FFF2-40B4-BE49-F238E27FC236}">
                <a16:creationId xmlns:a16="http://schemas.microsoft.com/office/drawing/2014/main" id="{F70612A6-A9DB-2796-CC32-AC336F06AB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272BDE8-E25C-2CCE-9D56-8196BEC7CFE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33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EC312-20B0-D690-8D3B-80BE5D9E7FCE}"/>
              </a:ext>
            </a:extLst>
          </p:cNvPr>
          <p:cNvSpPr>
            <a:spLocks noGrp="1"/>
          </p:cNvSpPr>
          <p:nvPr>
            <p:ph type="dt" sz="half" idx="10"/>
          </p:nvPr>
        </p:nvSpPr>
        <p:spPr/>
        <p:txBody>
          <a:bodyPr/>
          <a:lstStyle/>
          <a:p>
            <a:fld id="{39667345-2558-425A-8533-9BFDBCE15005}" type="datetime1">
              <a:rPr lang="en-US" smtClean="0"/>
              <a:t>12/7/2022</a:t>
            </a:fld>
            <a:endParaRPr lang="en-US" dirty="0"/>
          </a:p>
        </p:txBody>
      </p:sp>
      <p:sp>
        <p:nvSpPr>
          <p:cNvPr id="3" name="Footer Placeholder 2">
            <a:extLst>
              <a:ext uri="{FF2B5EF4-FFF2-40B4-BE49-F238E27FC236}">
                <a16:creationId xmlns:a16="http://schemas.microsoft.com/office/drawing/2014/main" id="{A3988D6C-2E16-73F8-F990-A91C3E75E7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434F9A-2DCA-0E00-8E28-6B7B3BAC7BD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253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773A-D16F-919D-51D2-6F8B85019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42DDD-64CE-8A6C-8DD3-CDAC567E3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F26FD-B9A6-F129-2ABD-72BCA33B1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E3665-C160-60FC-5D7A-91EEDA581991}"/>
              </a:ext>
            </a:extLst>
          </p:cNvPr>
          <p:cNvSpPr>
            <a:spLocks noGrp="1"/>
          </p:cNvSpPr>
          <p:nvPr>
            <p:ph type="dt" sz="half" idx="10"/>
          </p:nvPr>
        </p:nvSpPr>
        <p:spPr/>
        <p:txBody>
          <a:bodyPr/>
          <a:lstStyle/>
          <a:p>
            <a:fld id="{92BEA474-078D-4E9B-9B14-09A87B19DC46}" type="datetime1">
              <a:rPr lang="en-US" smtClean="0"/>
              <a:t>12/7/2022</a:t>
            </a:fld>
            <a:endParaRPr lang="en-US" dirty="0"/>
          </a:p>
        </p:txBody>
      </p:sp>
      <p:sp>
        <p:nvSpPr>
          <p:cNvPr id="6" name="Footer Placeholder 5">
            <a:extLst>
              <a:ext uri="{FF2B5EF4-FFF2-40B4-BE49-F238E27FC236}">
                <a16:creationId xmlns:a16="http://schemas.microsoft.com/office/drawing/2014/main" id="{05B6838C-C1E7-08FE-6E11-DEBDEE38D2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19701-9050-B199-863B-A73CD78320B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19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FED1-DA0F-704E-727C-18C91720E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2E271-1E5D-58AA-982B-76C3DB0E2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EE03B-EE22-78A1-FAA0-B945C8EE3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36339-4CB0-FA04-0455-D7D10EC07ADE}"/>
              </a:ext>
            </a:extLst>
          </p:cNvPr>
          <p:cNvSpPr>
            <a:spLocks noGrp="1"/>
          </p:cNvSpPr>
          <p:nvPr>
            <p:ph type="dt" sz="half" idx="10"/>
          </p:nvPr>
        </p:nvSpPr>
        <p:spPr/>
        <p:txBody>
          <a:bodyPr/>
          <a:lstStyle/>
          <a:p>
            <a:fld id="{4907D986-8816-4272-A432-0437A28A9828}" type="datetime1">
              <a:rPr lang="en-US" smtClean="0"/>
              <a:t>12/7/2022</a:t>
            </a:fld>
            <a:endParaRPr lang="en-US" dirty="0"/>
          </a:p>
        </p:txBody>
      </p:sp>
      <p:sp>
        <p:nvSpPr>
          <p:cNvPr id="6" name="Footer Placeholder 5">
            <a:extLst>
              <a:ext uri="{FF2B5EF4-FFF2-40B4-BE49-F238E27FC236}">
                <a16:creationId xmlns:a16="http://schemas.microsoft.com/office/drawing/2014/main" id="{D33F9BE8-DCB8-BB98-ECE9-3075EEEDB95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E6190F3-4838-A771-49DB-0FF5CA187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9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6EC32-EAA1-BEE3-F5BC-AB142CC13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F21779-E15F-3F4C-E626-DA4FEA884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3C3C9-1BAF-5D65-2537-BA897FEC0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12/7/2022</a:t>
            </a:fld>
            <a:endParaRPr lang="en-US" dirty="0"/>
          </a:p>
        </p:txBody>
      </p:sp>
      <p:sp>
        <p:nvSpPr>
          <p:cNvPr id="5" name="Footer Placeholder 4">
            <a:extLst>
              <a:ext uri="{FF2B5EF4-FFF2-40B4-BE49-F238E27FC236}">
                <a16:creationId xmlns:a16="http://schemas.microsoft.com/office/drawing/2014/main" id="{F228C989-1ADB-D3F4-CCEB-22E7CBF9D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733AB6-2611-BA50-FBB7-10EFBAA580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1445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keller232/ShinyApp-DataVisualization" TargetMode="External"/><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935478" y="84096"/>
            <a:ext cx="3214307" cy="2901694"/>
          </a:xfrm>
        </p:spPr>
        <p:txBody>
          <a:bodyPr anchor="b">
            <a:normAutofit/>
          </a:bodyPr>
          <a:lstStyle/>
          <a:p>
            <a:pPr algn="just"/>
            <a:r>
              <a:rPr lang="en-US" sz="4400" b="1" dirty="0">
                <a:solidFill>
                  <a:schemeClr val="tx1"/>
                </a:solidFill>
              </a:rPr>
              <a:t>Superstore Sales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939812" y="3217438"/>
            <a:ext cx="3205640" cy="774186"/>
          </a:xfrm>
        </p:spPr>
        <p:txBody>
          <a:bodyPr anchor="t">
            <a:normAutofit/>
          </a:bodyPr>
          <a:lstStyle/>
          <a:p>
            <a:pPr>
              <a:lnSpc>
                <a:spcPct val="100000"/>
              </a:lnSpc>
            </a:pPr>
            <a:r>
              <a:rPr lang="en-US" sz="1600" dirty="0"/>
              <a:t>R Shiny app</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a:t>
            </a:r>
          </a:p>
        </p:txBody>
      </p:sp>
      <p:sp>
        <p:nvSpPr>
          <p:cNvPr id="5" name="TextBox 4">
            <a:extLst>
              <a:ext uri="{FF2B5EF4-FFF2-40B4-BE49-F238E27FC236}">
                <a16:creationId xmlns:a16="http://schemas.microsoft.com/office/drawing/2014/main" id="{65DDED4D-C741-98D0-16D3-5DE3D621596C}"/>
              </a:ext>
            </a:extLst>
          </p:cNvPr>
          <p:cNvSpPr txBox="1"/>
          <p:nvPr/>
        </p:nvSpPr>
        <p:spPr>
          <a:xfrm>
            <a:off x="230661" y="5588004"/>
            <a:ext cx="11022225" cy="923330"/>
          </a:xfrm>
          <a:prstGeom prst="rect">
            <a:avLst/>
          </a:prstGeom>
          <a:noFill/>
        </p:spPr>
        <p:txBody>
          <a:bodyPr wrap="square" rtlCol="0">
            <a:spAutoFit/>
          </a:bodyPr>
          <a:lstStyle/>
          <a:p>
            <a:r>
              <a:rPr lang="en-US" dirty="0"/>
              <a:t>On the Overall Sales page, we have turned off Furniture and Technology to analyze Office Supplies.  The Geo Plot shows where the Sales are highest (CA, NY, TX) indicated by the color.  We also see the total aggregated number of Orders and Sales in Millions, along with Sales Revenue over time on the Time Series plot.</a:t>
            </a:r>
          </a:p>
        </p:txBody>
      </p:sp>
      <p:pic>
        <p:nvPicPr>
          <p:cNvPr id="4" name="Picture 3">
            <a:extLst>
              <a:ext uri="{FF2B5EF4-FFF2-40B4-BE49-F238E27FC236}">
                <a16:creationId xmlns:a16="http://schemas.microsoft.com/office/drawing/2014/main" id="{184CC5D2-E911-C5D3-7804-2A033AFC3D43}"/>
              </a:ext>
            </a:extLst>
          </p:cNvPr>
          <p:cNvPicPr>
            <a:picLocks noChangeAspect="1"/>
          </p:cNvPicPr>
          <p:nvPr/>
        </p:nvPicPr>
        <p:blipFill>
          <a:blip r:embed="rId2"/>
          <a:stretch>
            <a:fillRect/>
          </a:stretch>
        </p:blipFill>
        <p:spPr>
          <a:xfrm>
            <a:off x="584887" y="808331"/>
            <a:ext cx="11022225" cy="4702433"/>
          </a:xfrm>
          <a:prstGeom prst="rect">
            <a:avLst/>
          </a:prstGeom>
        </p:spPr>
      </p:pic>
    </p:spTree>
    <p:extLst>
      <p:ext uri="{BB962C8B-B14F-4D97-AF65-F5344CB8AC3E}">
        <p14:creationId xmlns:p14="http://schemas.microsoft.com/office/powerpoint/2010/main" val="338028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 Cont’d</a:t>
            </a:r>
          </a:p>
        </p:txBody>
      </p:sp>
      <p:sp>
        <p:nvSpPr>
          <p:cNvPr id="5" name="TextBox 4">
            <a:extLst>
              <a:ext uri="{FF2B5EF4-FFF2-40B4-BE49-F238E27FC236}">
                <a16:creationId xmlns:a16="http://schemas.microsoft.com/office/drawing/2014/main" id="{65DDED4D-C741-98D0-16D3-5DE3D621596C}"/>
              </a:ext>
            </a:extLst>
          </p:cNvPr>
          <p:cNvSpPr txBox="1"/>
          <p:nvPr/>
        </p:nvSpPr>
        <p:spPr>
          <a:xfrm>
            <a:off x="8350549" y="2021020"/>
            <a:ext cx="3929447" cy="2585323"/>
          </a:xfrm>
          <a:prstGeom prst="rect">
            <a:avLst/>
          </a:prstGeom>
          <a:noFill/>
        </p:spPr>
        <p:txBody>
          <a:bodyPr wrap="square" rtlCol="0">
            <a:spAutoFit/>
          </a:bodyPr>
          <a:lstStyle/>
          <a:p>
            <a:r>
              <a:rPr lang="en-US" dirty="0"/>
              <a:t>Table of Total Sales and Profits shows most Sales and Profits come from selling Paper and Binders, primarily in CA and NY which matches the Geo Plot.</a:t>
            </a:r>
          </a:p>
          <a:p>
            <a:endParaRPr lang="en-US" dirty="0"/>
          </a:p>
          <a:p>
            <a:r>
              <a:rPr lang="en-US" dirty="0"/>
              <a:t>The Superstore does show Profits when selling Paper in TX, but shows significant Profit losses when selling Binders in this State. </a:t>
            </a:r>
          </a:p>
        </p:txBody>
      </p:sp>
      <p:pic>
        <p:nvPicPr>
          <p:cNvPr id="6" name="Picture 5">
            <a:extLst>
              <a:ext uri="{FF2B5EF4-FFF2-40B4-BE49-F238E27FC236}">
                <a16:creationId xmlns:a16="http://schemas.microsoft.com/office/drawing/2014/main" id="{070E1754-B57A-73E4-531A-6C3BF4EE76C2}"/>
              </a:ext>
            </a:extLst>
          </p:cNvPr>
          <p:cNvPicPr>
            <a:picLocks noChangeAspect="1"/>
          </p:cNvPicPr>
          <p:nvPr/>
        </p:nvPicPr>
        <p:blipFill>
          <a:blip r:embed="rId2"/>
          <a:stretch>
            <a:fillRect/>
          </a:stretch>
        </p:blipFill>
        <p:spPr>
          <a:xfrm>
            <a:off x="146222" y="1699447"/>
            <a:ext cx="8204327" cy="4050564"/>
          </a:xfrm>
          <a:prstGeom prst="rect">
            <a:avLst/>
          </a:prstGeom>
        </p:spPr>
      </p:pic>
    </p:spTree>
    <p:extLst>
      <p:ext uri="{BB962C8B-B14F-4D97-AF65-F5344CB8AC3E}">
        <p14:creationId xmlns:p14="http://schemas.microsoft.com/office/powerpoint/2010/main" val="281731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 Cont’d</a:t>
            </a:r>
          </a:p>
        </p:txBody>
      </p:sp>
      <p:sp>
        <p:nvSpPr>
          <p:cNvPr id="5" name="TextBox 4">
            <a:extLst>
              <a:ext uri="{FF2B5EF4-FFF2-40B4-BE49-F238E27FC236}">
                <a16:creationId xmlns:a16="http://schemas.microsoft.com/office/drawing/2014/main" id="{65DDED4D-C741-98D0-16D3-5DE3D621596C}"/>
              </a:ext>
            </a:extLst>
          </p:cNvPr>
          <p:cNvSpPr txBox="1"/>
          <p:nvPr/>
        </p:nvSpPr>
        <p:spPr>
          <a:xfrm>
            <a:off x="7106635" y="1271377"/>
            <a:ext cx="3929447" cy="2862322"/>
          </a:xfrm>
          <a:prstGeom prst="rect">
            <a:avLst/>
          </a:prstGeom>
          <a:noFill/>
        </p:spPr>
        <p:txBody>
          <a:bodyPr wrap="square" rtlCol="0">
            <a:spAutoFit/>
          </a:bodyPr>
          <a:lstStyle/>
          <a:p>
            <a:r>
              <a:rPr lang="en-US" dirty="0"/>
              <a:t>From the Sales vs Profit plot, it is noticed there are some Sales with significant Profit losses (highlighted in red).</a:t>
            </a:r>
          </a:p>
          <a:p>
            <a:r>
              <a:rPr lang="en-US" dirty="0"/>
              <a:t>When looking into TX (where we saw negative Profits on the aggregated table), we see heavy losses when selling Binders and Appliances.  This is the most likely contributor to the losses seen on the Sales vs Profits plot.</a:t>
            </a:r>
          </a:p>
        </p:txBody>
      </p:sp>
      <p:pic>
        <p:nvPicPr>
          <p:cNvPr id="8" name="Picture 7">
            <a:extLst>
              <a:ext uri="{FF2B5EF4-FFF2-40B4-BE49-F238E27FC236}">
                <a16:creationId xmlns:a16="http://schemas.microsoft.com/office/drawing/2014/main" id="{91756C12-4661-06A7-CA79-858CC8C164D0}"/>
              </a:ext>
            </a:extLst>
          </p:cNvPr>
          <p:cNvPicPr>
            <a:picLocks noChangeAspect="1"/>
          </p:cNvPicPr>
          <p:nvPr/>
        </p:nvPicPr>
        <p:blipFill>
          <a:blip r:embed="rId2"/>
          <a:stretch>
            <a:fillRect/>
          </a:stretch>
        </p:blipFill>
        <p:spPr>
          <a:xfrm>
            <a:off x="262059" y="960561"/>
            <a:ext cx="6460017" cy="2452915"/>
          </a:xfrm>
          <a:prstGeom prst="rect">
            <a:avLst/>
          </a:prstGeom>
        </p:spPr>
      </p:pic>
      <p:pic>
        <p:nvPicPr>
          <p:cNvPr id="10" name="Picture 9">
            <a:extLst>
              <a:ext uri="{FF2B5EF4-FFF2-40B4-BE49-F238E27FC236}">
                <a16:creationId xmlns:a16="http://schemas.microsoft.com/office/drawing/2014/main" id="{57A0F347-98BE-AEC1-4D5E-3ECA1D27AA42}"/>
              </a:ext>
            </a:extLst>
          </p:cNvPr>
          <p:cNvPicPr>
            <a:picLocks noChangeAspect="1"/>
          </p:cNvPicPr>
          <p:nvPr/>
        </p:nvPicPr>
        <p:blipFill rotWithShape="1">
          <a:blip r:embed="rId3"/>
          <a:srcRect b="2340"/>
          <a:stretch/>
        </p:blipFill>
        <p:spPr>
          <a:xfrm>
            <a:off x="262059" y="3511378"/>
            <a:ext cx="6460017" cy="3124689"/>
          </a:xfrm>
          <a:prstGeom prst="rect">
            <a:avLst/>
          </a:prstGeom>
        </p:spPr>
      </p:pic>
      <p:sp>
        <p:nvSpPr>
          <p:cNvPr id="11" name="Oval 10">
            <a:extLst>
              <a:ext uri="{FF2B5EF4-FFF2-40B4-BE49-F238E27FC236}">
                <a16:creationId xmlns:a16="http://schemas.microsoft.com/office/drawing/2014/main" id="{DA62A925-B175-CC78-B95A-7559A12B9095}"/>
              </a:ext>
            </a:extLst>
          </p:cNvPr>
          <p:cNvSpPr/>
          <p:nvPr/>
        </p:nvSpPr>
        <p:spPr>
          <a:xfrm>
            <a:off x="5358735" y="4347174"/>
            <a:ext cx="671362" cy="17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EDD210E-5DBD-9C91-85C6-408BACA9E386}"/>
              </a:ext>
            </a:extLst>
          </p:cNvPr>
          <p:cNvSpPr/>
          <p:nvPr/>
        </p:nvSpPr>
        <p:spPr>
          <a:xfrm>
            <a:off x="5371092" y="4960893"/>
            <a:ext cx="671362" cy="17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49B2AA5-67A1-096E-1C75-13BB1CB85D43}"/>
              </a:ext>
            </a:extLst>
          </p:cNvPr>
          <p:cNvSpPr/>
          <p:nvPr/>
        </p:nvSpPr>
        <p:spPr>
          <a:xfrm>
            <a:off x="820236" y="2256089"/>
            <a:ext cx="1947677" cy="9237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2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 Cont’d</a:t>
            </a:r>
          </a:p>
        </p:txBody>
      </p:sp>
      <p:sp>
        <p:nvSpPr>
          <p:cNvPr id="5" name="TextBox 4">
            <a:extLst>
              <a:ext uri="{FF2B5EF4-FFF2-40B4-BE49-F238E27FC236}">
                <a16:creationId xmlns:a16="http://schemas.microsoft.com/office/drawing/2014/main" id="{65DDED4D-C741-98D0-16D3-5DE3D621596C}"/>
              </a:ext>
            </a:extLst>
          </p:cNvPr>
          <p:cNvSpPr txBox="1"/>
          <p:nvPr/>
        </p:nvSpPr>
        <p:spPr>
          <a:xfrm>
            <a:off x="7106635" y="1271377"/>
            <a:ext cx="3929447" cy="3139321"/>
          </a:xfrm>
          <a:prstGeom prst="rect">
            <a:avLst/>
          </a:prstGeom>
          <a:noFill/>
        </p:spPr>
        <p:txBody>
          <a:bodyPr wrap="square" rtlCol="0">
            <a:spAutoFit/>
          </a:bodyPr>
          <a:lstStyle/>
          <a:p>
            <a:r>
              <a:rPr lang="en-US" dirty="0"/>
              <a:t>CA shows Profits across all Subcategories of Office Supplies (as indicated by the Table).  These Sales are most likely what we see on the Sales vs Profits plot to help explain what is the cause.</a:t>
            </a:r>
          </a:p>
          <a:p>
            <a:endParaRPr lang="en-US" dirty="0"/>
          </a:p>
          <a:p>
            <a:r>
              <a:rPr lang="en-US" dirty="0"/>
              <a:t>It can be also noted California is a likely contributor to high Sales in the Western region when looking at the Total Sales by Region graph.</a:t>
            </a:r>
          </a:p>
        </p:txBody>
      </p:sp>
      <p:pic>
        <p:nvPicPr>
          <p:cNvPr id="8" name="Picture 7">
            <a:extLst>
              <a:ext uri="{FF2B5EF4-FFF2-40B4-BE49-F238E27FC236}">
                <a16:creationId xmlns:a16="http://schemas.microsoft.com/office/drawing/2014/main" id="{91756C12-4661-06A7-CA79-858CC8C164D0}"/>
              </a:ext>
            </a:extLst>
          </p:cNvPr>
          <p:cNvPicPr>
            <a:picLocks noChangeAspect="1"/>
          </p:cNvPicPr>
          <p:nvPr/>
        </p:nvPicPr>
        <p:blipFill>
          <a:blip r:embed="rId2"/>
          <a:stretch>
            <a:fillRect/>
          </a:stretch>
        </p:blipFill>
        <p:spPr>
          <a:xfrm>
            <a:off x="262059" y="960561"/>
            <a:ext cx="6460017" cy="2452915"/>
          </a:xfrm>
          <a:prstGeom prst="rect">
            <a:avLst/>
          </a:prstGeom>
        </p:spPr>
      </p:pic>
      <p:sp>
        <p:nvSpPr>
          <p:cNvPr id="13" name="Oval 12">
            <a:extLst>
              <a:ext uri="{FF2B5EF4-FFF2-40B4-BE49-F238E27FC236}">
                <a16:creationId xmlns:a16="http://schemas.microsoft.com/office/drawing/2014/main" id="{549B2AA5-67A1-096E-1C75-13BB1CB85D43}"/>
              </a:ext>
            </a:extLst>
          </p:cNvPr>
          <p:cNvSpPr/>
          <p:nvPr/>
        </p:nvSpPr>
        <p:spPr>
          <a:xfrm rot="19752179">
            <a:off x="3059936" y="1311642"/>
            <a:ext cx="3022637" cy="1247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C261C8-B88C-E6B1-5DC3-7405ECA416B3}"/>
              </a:ext>
            </a:extLst>
          </p:cNvPr>
          <p:cNvPicPr>
            <a:picLocks noChangeAspect="1"/>
          </p:cNvPicPr>
          <p:nvPr/>
        </p:nvPicPr>
        <p:blipFill>
          <a:blip r:embed="rId3"/>
          <a:stretch>
            <a:fillRect/>
          </a:stretch>
        </p:blipFill>
        <p:spPr>
          <a:xfrm>
            <a:off x="262059" y="3413476"/>
            <a:ext cx="6460017" cy="3209737"/>
          </a:xfrm>
          <a:prstGeom prst="rect">
            <a:avLst/>
          </a:prstGeom>
        </p:spPr>
      </p:pic>
      <p:sp>
        <p:nvSpPr>
          <p:cNvPr id="11" name="Oval 10">
            <a:extLst>
              <a:ext uri="{FF2B5EF4-FFF2-40B4-BE49-F238E27FC236}">
                <a16:creationId xmlns:a16="http://schemas.microsoft.com/office/drawing/2014/main" id="{DA62A925-B175-CC78-B95A-7559A12B9095}"/>
              </a:ext>
            </a:extLst>
          </p:cNvPr>
          <p:cNvSpPr/>
          <p:nvPr/>
        </p:nvSpPr>
        <p:spPr>
          <a:xfrm>
            <a:off x="5231026" y="3797643"/>
            <a:ext cx="864973" cy="2158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102C8A-9EA0-EAFC-768B-766DC1275A83}"/>
              </a:ext>
            </a:extLst>
          </p:cNvPr>
          <p:cNvPicPr>
            <a:picLocks noChangeAspect="1"/>
          </p:cNvPicPr>
          <p:nvPr/>
        </p:nvPicPr>
        <p:blipFill>
          <a:blip r:embed="rId4"/>
          <a:stretch>
            <a:fillRect/>
          </a:stretch>
        </p:blipFill>
        <p:spPr>
          <a:xfrm>
            <a:off x="6820930" y="4658370"/>
            <a:ext cx="5212292" cy="1964843"/>
          </a:xfrm>
          <a:prstGeom prst="rect">
            <a:avLst/>
          </a:prstGeom>
        </p:spPr>
      </p:pic>
    </p:spTree>
    <p:extLst>
      <p:ext uri="{BB962C8B-B14F-4D97-AF65-F5344CB8AC3E}">
        <p14:creationId xmlns:p14="http://schemas.microsoft.com/office/powerpoint/2010/main" val="401079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Conclusion Summary</a:t>
            </a:r>
          </a:p>
        </p:txBody>
      </p:sp>
      <p:sp>
        <p:nvSpPr>
          <p:cNvPr id="5" name="TextBox 4">
            <a:extLst>
              <a:ext uri="{FF2B5EF4-FFF2-40B4-BE49-F238E27FC236}">
                <a16:creationId xmlns:a16="http://schemas.microsoft.com/office/drawing/2014/main" id="{65DDED4D-C741-98D0-16D3-5DE3D621596C}"/>
              </a:ext>
            </a:extLst>
          </p:cNvPr>
          <p:cNvSpPr txBox="1"/>
          <p:nvPr/>
        </p:nvSpPr>
        <p:spPr>
          <a:xfrm>
            <a:off x="425748" y="1509976"/>
            <a:ext cx="103905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an example of what the app can be used to analyze and what can be developed using R Shiny.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deeper dive can be looked at as well, looking into other specific Categories, Subcategories and Date ranges using the filters in the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these filters allows the user to look at additional Trends, Tables, Regional, and Sales vs Profits plots.</a:t>
            </a:r>
          </a:p>
          <a:p>
            <a:endParaRPr lang="en-US" dirty="0"/>
          </a:p>
          <a:p>
            <a:endParaRPr lang="en-US" dirty="0"/>
          </a:p>
        </p:txBody>
      </p:sp>
    </p:spTree>
    <p:extLst>
      <p:ext uri="{BB962C8B-B14F-4D97-AF65-F5344CB8AC3E}">
        <p14:creationId xmlns:p14="http://schemas.microsoft.com/office/powerpoint/2010/main" val="42915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US" dirty="0"/>
              <a:t>Summary</a:t>
            </a:r>
          </a:p>
        </p:txBody>
      </p:sp>
      <p:sp>
        <p:nvSpPr>
          <p:cNvPr id="5" name="Content Placeholder 4">
            <a:extLst>
              <a:ext uri="{FF2B5EF4-FFF2-40B4-BE49-F238E27FC236}">
                <a16:creationId xmlns:a16="http://schemas.microsoft.com/office/drawing/2014/main" id="{CF2F9549-CE20-BCCF-262C-ED6EF3217D10}"/>
              </a:ext>
            </a:extLst>
          </p:cNvPr>
          <p:cNvSpPr>
            <a:spLocks noGrp="1"/>
          </p:cNvSpPr>
          <p:nvPr>
            <p:ph idx="1"/>
          </p:nvPr>
        </p:nvSpPr>
        <p:spPr>
          <a:xfrm>
            <a:off x="930479" y="1690688"/>
            <a:ext cx="10515600" cy="4351338"/>
          </a:xfrm>
        </p:spPr>
        <p:txBody>
          <a:bodyPr>
            <a:normAutofit fontScale="70000" lnSpcReduction="20000"/>
          </a:bodyPr>
          <a:lstStyle/>
          <a:p>
            <a:pPr lvl="1">
              <a:buFont typeface="Arial" panose="020B0604020202020204" pitchFamily="34" charset="0"/>
              <a:buChar char="•"/>
            </a:pPr>
            <a:r>
              <a:rPr lang="en-US" dirty="0"/>
              <a:t>This app analyzes Sales data for a Superstore</a:t>
            </a:r>
          </a:p>
          <a:p>
            <a:pPr lvl="2">
              <a:buFont typeface="Arial" panose="020B0604020202020204" pitchFamily="34" charset="0"/>
              <a:buChar char="•"/>
            </a:pPr>
            <a:r>
              <a:rPr lang="en-US" dirty="0"/>
              <a:t>Data is Open Source from Kaggle.  Data can be downloaded from the link below:</a:t>
            </a:r>
          </a:p>
          <a:p>
            <a:pPr lvl="4">
              <a:buFont typeface="Arial" panose="020B0604020202020204" pitchFamily="34" charset="0"/>
              <a:buChar char="•"/>
            </a:pPr>
            <a:r>
              <a:rPr lang="en-US" dirty="0">
                <a:hlinkClick r:id="rId2"/>
              </a:rPr>
              <a:t>https://www.kaggle.com/datasets/vivek468/superstore-dataset-final</a:t>
            </a:r>
            <a:endParaRPr lang="en-US" dirty="0"/>
          </a:p>
          <a:p>
            <a:pPr lvl="4">
              <a:buFont typeface="Arial" panose="020B0604020202020204" pitchFamily="34" charset="0"/>
              <a:buChar char="•"/>
            </a:pPr>
            <a:endParaRPr lang="en-US" dirty="0"/>
          </a:p>
          <a:p>
            <a:pPr lvl="1">
              <a:buFont typeface="Arial" panose="020B0604020202020204" pitchFamily="34" charset="0"/>
              <a:buChar char="•"/>
            </a:pPr>
            <a:r>
              <a:rPr lang="en-US" dirty="0"/>
              <a:t>Analysis includes Geo Plot by state, Timeseries plots and trends, Tables and supplemental charts to help analyze Sales trends and profits by Sales Category and Region</a:t>
            </a:r>
          </a:p>
          <a:p>
            <a:pPr marL="457200" lvl="1" indent="0">
              <a:buNone/>
            </a:pPr>
            <a:endParaRPr lang="en-US" dirty="0"/>
          </a:p>
          <a:p>
            <a:pPr lvl="1">
              <a:buFont typeface="Arial" panose="020B0604020202020204" pitchFamily="34" charset="0"/>
              <a:buChar char="•"/>
            </a:pPr>
            <a:r>
              <a:rPr lang="en-US" dirty="0"/>
              <a:t>All Charts, Tables and Graphs throughout this presentation are interactive and will update based on user selection</a:t>
            </a:r>
          </a:p>
          <a:p>
            <a:pPr marL="457200" lvl="1" indent="0">
              <a:buNone/>
            </a:pPr>
            <a:endParaRPr lang="en-US" dirty="0"/>
          </a:p>
          <a:p>
            <a:pPr lvl="1">
              <a:buFont typeface="Arial" panose="020B0604020202020204" pitchFamily="34" charset="0"/>
              <a:buChar char="•"/>
            </a:pPr>
            <a:r>
              <a:rPr lang="en-US" dirty="0"/>
              <a:t>At any time, user can restore the app to the default setting by hitting the “Reset” button on the home page</a:t>
            </a:r>
          </a:p>
          <a:p>
            <a:pPr marL="457200" lvl="1" indent="0">
              <a:buNone/>
            </a:pPr>
            <a:endParaRPr lang="en-US" dirty="0"/>
          </a:p>
          <a:p>
            <a:pPr lvl="1">
              <a:buFont typeface="Arial" panose="020B0604020202020204" pitchFamily="34" charset="0"/>
              <a:buChar char="•"/>
            </a:pPr>
            <a:r>
              <a:rPr lang="en-US" dirty="0"/>
              <a:t>All files to run the app can be found here:</a:t>
            </a:r>
          </a:p>
          <a:p>
            <a:pPr lvl="4">
              <a:buFont typeface="Arial" panose="020B0604020202020204" pitchFamily="34" charset="0"/>
              <a:buChar char="•"/>
            </a:pPr>
            <a:r>
              <a:rPr lang="en-US" dirty="0">
                <a:hlinkClick r:id="rId3"/>
              </a:rPr>
              <a:t>https://github.com/ckeller232/ShinyApp-DataVisualization</a:t>
            </a:r>
            <a:endParaRPr lang="en-US" dirty="0"/>
          </a:p>
          <a:p>
            <a:pPr marL="1828800" lvl="4" indent="0">
              <a:buNone/>
            </a:pPr>
            <a:endParaRPr lang="en-US" dirty="0"/>
          </a:p>
          <a:p>
            <a:pPr lvl="1">
              <a:buFont typeface="Arial" panose="020B0604020202020204" pitchFamily="34" charset="0"/>
              <a:buChar char="•"/>
            </a:pPr>
            <a:r>
              <a:rPr lang="en-US" dirty="0"/>
              <a:t>To run the app, user needs to have R and R-Studio version 4.1.2 or newer.  Libraries required are in the top of the R-Studio (first code chunk).</a:t>
            </a:r>
          </a:p>
          <a:p>
            <a:pPr lvl="1">
              <a:buFont typeface="Arial" panose="020B0604020202020204" pitchFamily="34" charset="0"/>
              <a:buChar char="•"/>
            </a:pPr>
            <a:endParaRPr lang="en-US" dirty="0"/>
          </a:p>
          <a:p>
            <a:pPr lvl="1">
              <a:buFont typeface="Arial" panose="020B0604020202020204" pitchFamily="34" charset="0"/>
              <a:buChar char="•"/>
            </a:pPr>
            <a:r>
              <a:rPr lang="en-US" dirty="0"/>
              <a:t>***For the app to work best, open the app in a web browser once deployed.***</a:t>
            </a:r>
          </a:p>
          <a:p>
            <a:pPr lvl="3">
              <a:buFont typeface="Arial" panose="020B0604020202020204" pitchFamily="34" charset="0"/>
              <a:buChar char="•"/>
            </a:pPr>
            <a:endParaRPr lang="en-US" dirty="0"/>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04186" y="-225194"/>
            <a:ext cx="10058400" cy="1450757"/>
          </a:xfrm>
        </p:spPr>
        <p:txBody>
          <a:bodyPr vert="horz" lIns="91440" tIns="45720" rIns="91440" bIns="45720" rtlCol="0">
            <a:normAutofit/>
          </a:bodyPr>
          <a:lstStyle/>
          <a:p>
            <a:r>
              <a:rPr lang="en-US" dirty="0"/>
              <a:t>Overview – Main Page</a:t>
            </a:r>
          </a:p>
        </p:txBody>
      </p:sp>
      <p:pic>
        <p:nvPicPr>
          <p:cNvPr id="7" name="Picture 6">
            <a:extLst>
              <a:ext uri="{FF2B5EF4-FFF2-40B4-BE49-F238E27FC236}">
                <a16:creationId xmlns:a16="http://schemas.microsoft.com/office/drawing/2014/main" id="{C8805F3A-6D7A-45A8-A692-94E7DA85CF3A}"/>
              </a:ext>
            </a:extLst>
          </p:cNvPr>
          <p:cNvPicPr>
            <a:picLocks noChangeAspect="1"/>
          </p:cNvPicPr>
          <p:nvPr/>
        </p:nvPicPr>
        <p:blipFill>
          <a:blip r:embed="rId2"/>
          <a:stretch>
            <a:fillRect/>
          </a:stretch>
        </p:blipFill>
        <p:spPr>
          <a:xfrm>
            <a:off x="204186" y="857071"/>
            <a:ext cx="9120326" cy="4837904"/>
          </a:xfrm>
          <a:prstGeom prst="rect">
            <a:avLst/>
          </a:prstGeom>
        </p:spPr>
      </p:pic>
      <p:sp>
        <p:nvSpPr>
          <p:cNvPr id="3" name="TextBox 2">
            <a:extLst>
              <a:ext uri="{FF2B5EF4-FFF2-40B4-BE49-F238E27FC236}">
                <a16:creationId xmlns:a16="http://schemas.microsoft.com/office/drawing/2014/main" id="{9A8C57E6-1AE8-393C-B008-EDD7F664CDB0}"/>
              </a:ext>
            </a:extLst>
          </p:cNvPr>
          <p:cNvSpPr txBox="1"/>
          <p:nvPr/>
        </p:nvSpPr>
        <p:spPr>
          <a:xfrm>
            <a:off x="204186" y="5758249"/>
            <a:ext cx="11766904" cy="923330"/>
          </a:xfrm>
          <a:prstGeom prst="rect">
            <a:avLst/>
          </a:prstGeom>
          <a:noFill/>
        </p:spPr>
        <p:txBody>
          <a:bodyPr wrap="square" rtlCol="0">
            <a:spAutoFit/>
          </a:bodyPr>
          <a:lstStyle/>
          <a:p>
            <a:r>
              <a:rPr lang="en-US" dirty="0"/>
              <a:t>The main page shows the Geo plot and overall Timeseries plot, with the total aggregated Number of Orders and Total Sales on the top bars.  Here is where the user can select specific date ranges, categories and sub-categories of interest. </a:t>
            </a:r>
          </a:p>
          <a:p>
            <a:r>
              <a:rPr lang="en-US" dirty="0"/>
              <a:t>To reset, just hit the ‘Reset’ button shown on the taskbar.  This will return to default settings. Navigation tab is circled in red.</a:t>
            </a:r>
          </a:p>
        </p:txBody>
      </p:sp>
      <p:sp>
        <p:nvSpPr>
          <p:cNvPr id="4" name="Oval 3">
            <a:extLst>
              <a:ext uri="{FF2B5EF4-FFF2-40B4-BE49-F238E27FC236}">
                <a16:creationId xmlns:a16="http://schemas.microsoft.com/office/drawing/2014/main" id="{1C3CCEAC-E9E3-B526-A455-5DEEE1AD7A20}"/>
              </a:ext>
            </a:extLst>
          </p:cNvPr>
          <p:cNvSpPr/>
          <p:nvPr/>
        </p:nvSpPr>
        <p:spPr>
          <a:xfrm>
            <a:off x="1082180" y="857071"/>
            <a:ext cx="1895912" cy="36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51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838200" y="0"/>
            <a:ext cx="10515600" cy="1325563"/>
          </a:xfrm>
        </p:spPr>
        <p:txBody>
          <a:bodyPr/>
          <a:lstStyle/>
          <a:p>
            <a:r>
              <a:rPr lang="en-US" dirty="0"/>
              <a:t>Geo Plot</a:t>
            </a:r>
          </a:p>
        </p:txBody>
      </p:sp>
      <p:pic>
        <p:nvPicPr>
          <p:cNvPr id="4" name="Picture 3">
            <a:extLst>
              <a:ext uri="{FF2B5EF4-FFF2-40B4-BE49-F238E27FC236}">
                <a16:creationId xmlns:a16="http://schemas.microsoft.com/office/drawing/2014/main" id="{0CF09639-A36A-D538-D283-8FFEB420165B}"/>
              </a:ext>
            </a:extLst>
          </p:cNvPr>
          <p:cNvPicPr>
            <a:picLocks noChangeAspect="1"/>
          </p:cNvPicPr>
          <p:nvPr/>
        </p:nvPicPr>
        <p:blipFill rotWithShape="1">
          <a:blip r:embed="rId2"/>
          <a:srcRect t="2355" r="72821" b="21315"/>
          <a:stretch/>
        </p:blipFill>
        <p:spPr>
          <a:xfrm>
            <a:off x="176168" y="1304794"/>
            <a:ext cx="7030500" cy="5553206"/>
          </a:xfrm>
          <a:prstGeom prst="rect">
            <a:avLst/>
          </a:prstGeom>
        </p:spPr>
      </p:pic>
      <p:sp>
        <p:nvSpPr>
          <p:cNvPr id="5" name="TextBox 4">
            <a:extLst>
              <a:ext uri="{FF2B5EF4-FFF2-40B4-BE49-F238E27FC236}">
                <a16:creationId xmlns:a16="http://schemas.microsoft.com/office/drawing/2014/main" id="{65DDED4D-C741-98D0-16D3-5DE3D621596C}"/>
              </a:ext>
            </a:extLst>
          </p:cNvPr>
          <p:cNvSpPr txBox="1"/>
          <p:nvPr/>
        </p:nvSpPr>
        <p:spPr>
          <a:xfrm>
            <a:off x="7348756" y="1690688"/>
            <a:ext cx="4580389" cy="3139321"/>
          </a:xfrm>
          <a:prstGeom prst="rect">
            <a:avLst/>
          </a:prstGeom>
          <a:noFill/>
        </p:spPr>
        <p:txBody>
          <a:bodyPr wrap="square" rtlCol="0">
            <a:spAutoFit/>
          </a:bodyPr>
          <a:lstStyle/>
          <a:p>
            <a:r>
              <a:rPr lang="en-US" dirty="0"/>
              <a:t>On the Geo plot, hover over any individual State and the name of the State with the Total Sales Revenue for that State will be displayed.</a:t>
            </a:r>
          </a:p>
          <a:p>
            <a:endParaRPr lang="en-US" dirty="0"/>
          </a:p>
          <a:p>
            <a:r>
              <a:rPr lang="en-US" dirty="0"/>
              <a:t>Here, hovering over Texas, app shows $170,188 in Sales based on the current Date Ranges, Categories and Subcategory selected.</a:t>
            </a:r>
          </a:p>
          <a:p>
            <a:endParaRPr lang="en-US" dirty="0"/>
          </a:p>
          <a:p>
            <a:r>
              <a:rPr lang="en-US" dirty="0"/>
              <a:t>This is interactive, and can be viewed for any State and combination of Date ranges, Category and Subcategories.</a:t>
            </a:r>
          </a:p>
        </p:txBody>
      </p:sp>
    </p:spTree>
    <p:extLst>
      <p:ext uri="{BB962C8B-B14F-4D97-AF65-F5344CB8AC3E}">
        <p14:creationId xmlns:p14="http://schemas.microsoft.com/office/powerpoint/2010/main" val="321563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838200" y="0"/>
            <a:ext cx="10515600" cy="1325563"/>
          </a:xfrm>
        </p:spPr>
        <p:txBody>
          <a:bodyPr/>
          <a:lstStyle/>
          <a:p>
            <a:r>
              <a:rPr lang="en-US" dirty="0"/>
              <a:t>Time Series Plot</a:t>
            </a:r>
          </a:p>
        </p:txBody>
      </p:sp>
      <p:sp>
        <p:nvSpPr>
          <p:cNvPr id="5" name="TextBox 4">
            <a:extLst>
              <a:ext uri="{FF2B5EF4-FFF2-40B4-BE49-F238E27FC236}">
                <a16:creationId xmlns:a16="http://schemas.microsoft.com/office/drawing/2014/main" id="{65DDED4D-C741-98D0-16D3-5DE3D621596C}"/>
              </a:ext>
            </a:extLst>
          </p:cNvPr>
          <p:cNvSpPr txBox="1"/>
          <p:nvPr/>
        </p:nvSpPr>
        <p:spPr>
          <a:xfrm>
            <a:off x="7952763" y="1690688"/>
            <a:ext cx="3976382" cy="4524315"/>
          </a:xfrm>
          <a:prstGeom prst="rect">
            <a:avLst/>
          </a:prstGeom>
          <a:noFill/>
        </p:spPr>
        <p:txBody>
          <a:bodyPr wrap="square" rtlCol="0">
            <a:spAutoFit/>
          </a:bodyPr>
          <a:lstStyle/>
          <a:p>
            <a:r>
              <a:rPr lang="en-US" dirty="0"/>
              <a:t>The Timeseries plot shows the trends for Sales by Year.  Default is selected, and is in Months.  However, user can change to look at Daily, Weekly, Quarterly and Yearly trends as well.</a:t>
            </a:r>
          </a:p>
          <a:p>
            <a:endParaRPr lang="en-US" dirty="0"/>
          </a:p>
          <a:p>
            <a:r>
              <a:rPr lang="en-US" dirty="0"/>
              <a:t>The actual trends are shown with by the black line with a smoothed trend in blue.  The grey trendline indicates the range or estimated standard error for the trend.</a:t>
            </a:r>
          </a:p>
          <a:p>
            <a:endParaRPr lang="en-US" dirty="0"/>
          </a:p>
          <a:p>
            <a:r>
              <a:rPr lang="en-US" dirty="0"/>
              <a:t>This plot is an aggregate for Sales, but user can also look at different Date ranges, Categories and Subcategories for the Timeseries.</a:t>
            </a:r>
          </a:p>
        </p:txBody>
      </p:sp>
      <p:pic>
        <p:nvPicPr>
          <p:cNvPr id="6" name="Picture 5">
            <a:extLst>
              <a:ext uri="{FF2B5EF4-FFF2-40B4-BE49-F238E27FC236}">
                <a16:creationId xmlns:a16="http://schemas.microsoft.com/office/drawing/2014/main" id="{36A01DEF-87D9-5B3B-931F-259A75FF5D61}"/>
              </a:ext>
            </a:extLst>
          </p:cNvPr>
          <p:cNvPicPr>
            <a:picLocks noChangeAspect="1"/>
          </p:cNvPicPr>
          <p:nvPr/>
        </p:nvPicPr>
        <p:blipFill rotWithShape="1">
          <a:blip r:embed="rId2"/>
          <a:srcRect t="3578" r="50000"/>
          <a:stretch/>
        </p:blipFill>
        <p:spPr>
          <a:xfrm>
            <a:off x="125583" y="1325562"/>
            <a:ext cx="7702464" cy="4177615"/>
          </a:xfrm>
          <a:prstGeom prst="rect">
            <a:avLst/>
          </a:prstGeom>
        </p:spPr>
      </p:pic>
    </p:spTree>
    <p:extLst>
      <p:ext uri="{BB962C8B-B14F-4D97-AF65-F5344CB8AC3E}">
        <p14:creationId xmlns:p14="http://schemas.microsoft.com/office/powerpoint/2010/main" val="351769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0515600" cy="1325563"/>
          </a:xfrm>
        </p:spPr>
        <p:txBody>
          <a:bodyPr/>
          <a:lstStyle/>
          <a:p>
            <a:r>
              <a:rPr lang="en-US" dirty="0"/>
              <a:t>Tables</a:t>
            </a:r>
          </a:p>
        </p:txBody>
      </p:sp>
      <p:sp>
        <p:nvSpPr>
          <p:cNvPr id="5" name="TextBox 4">
            <a:extLst>
              <a:ext uri="{FF2B5EF4-FFF2-40B4-BE49-F238E27FC236}">
                <a16:creationId xmlns:a16="http://schemas.microsoft.com/office/drawing/2014/main" id="{65DDED4D-C741-98D0-16D3-5DE3D621596C}"/>
              </a:ext>
            </a:extLst>
          </p:cNvPr>
          <p:cNvSpPr txBox="1"/>
          <p:nvPr/>
        </p:nvSpPr>
        <p:spPr>
          <a:xfrm>
            <a:off x="100863" y="5609968"/>
            <a:ext cx="11819288" cy="1200329"/>
          </a:xfrm>
          <a:prstGeom prst="rect">
            <a:avLst/>
          </a:prstGeom>
          <a:noFill/>
        </p:spPr>
        <p:txBody>
          <a:bodyPr wrap="square" rtlCol="0">
            <a:spAutoFit/>
          </a:bodyPr>
          <a:lstStyle/>
          <a:p>
            <a:r>
              <a:rPr lang="en-US" dirty="0"/>
              <a:t>The second page of the app gives Table summaries based on the selected Date ranges and Categories.  These tables are interactive, and will update based on user selection.</a:t>
            </a:r>
          </a:p>
          <a:p>
            <a:r>
              <a:rPr lang="en-US" dirty="0"/>
              <a:t>Each table shows summaries of Number of Orders, Total Sales and Total Profits, based on different grouping provided in the Table header.</a:t>
            </a:r>
          </a:p>
        </p:txBody>
      </p:sp>
      <p:pic>
        <p:nvPicPr>
          <p:cNvPr id="4" name="Picture 3">
            <a:extLst>
              <a:ext uri="{FF2B5EF4-FFF2-40B4-BE49-F238E27FC236}">
                <a16:creationId xmlns:a16="http://schemas.microsoft.com/office/drawing/2014/main" id="{967C49B2-D082-8405-9FA3-AA28870FE6C6}"/>
              </a:ext>
            </a:extLst>
          </p:cNvPr>
          <p:cNvPicPr>
            <a:picLocks noChangeAspect="1"/>
          </p:cNvPicPr>
          <p:nvPr/>
        </p:nvPicPr>
        <p:blipFill>
          <a:blip r:embed="rId2"/>
          <a:stretch>
            <a:fillRect/>
          </a:stretch>
        </p:blipFill>
        <p:spPr>
          <a:xfrm>
            <a:off x="100863" y="909588"/>
            <a:ext cx="9115314" cy="4700380"/>
          </a:xfrm>
          <a:prstGeom prst="rect">
            <a:avLst/>
          </a:prstGeom>
        </p:spPr>
      </p:pic>
      <p:sp>
        <p:nvSpPr>
          <p:cNvPr id="7" name="Oval 6">
            <a:extLst>
              <a:ext uri="{FF2B5EF4-FFF2-40B4-BE49-F238E27FC236}">
                <a16:creationId xmlns:a16="http://schemas.microsoft.com/office/drawing/2014/main" id="{80293353-D5CC-205C-4B8E-471E856B696E}"/>
              </a:ext>
            </a:extLst>
          </p:cNvPr>
          <p:cNvSpPr/>
          <p:nvPr/>
        </p:nvSpPr>
        <p:spPr>
          <a:xfrm>
            <a:off x="4658520" y="3259778"/>
            <a:ext cx="745502" cy="3648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9E36AC1-51E9-280A-BAD8-61AE96AC47E5}"/>
              </a:ext>
            </a:extLst>
          </p:cNvPr>
          <p:cNvCxnSpPr>
            <a:cxnSpLocks/>
          </p:cNvCxnSpPr>
          <p:nvPr/>
        </p:nvCxnSpPr>
        <p:spPr>
          <a:xfrm flipH="1">
            <a:off x="5395784" y="2529016"/>
            <a:ext cx="3912973" cy="7990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80F110-7CBD-6371-2CA2-ABFE6BF5BD1E}"/>
              </a:ext>
            </a:extLst>
          </p:cNvPr>
          <p:cNvSpPr txBox="1"/>
          <p:nvPr/>
        </p:nvSpPr>
        <p:spPr>
          <a:xfrm>
            <a:off x="9300541" y="2067351"/>
            <a:ext cx="2535245" cy="923330"/>
          </a:xfrm>
          <a:prstGeom prst="rect">
            <a:avLst/>
          </a:prstGeom>
          <a:noFill/>
        </p:spPr>
        <p:txBody>
          <a:bodyPr wrap="square" rtlCol="0">
            <a:spAutoFit/>
          </a:bodyPr>
          <a:lstStyle/>
          <a:p>
            <a:r>
              <a:rPr lang="en-US" dirty="0"/>
              <a:t>Table Header:</a:t>
            </a:r>
          </a:p>
          <a:p>
            <a:r>
              <a:rPr lang="en-US" dirty="0"/>
              <a:t>Shows what the Table is aggregated by.</a:t>
            </a:r>
          </a:p>
        </p:txBody>
      </p:sp>
    </p:spTree>
    <p:extLst>
      <p:ext uri="{BB962C8B-B14F-4D97-AF65-F5344CB8AC3E}">
        <p14:creationId xmlns:p14="http://schemas.microsoft.com/office/powerpoint/2010/main" val="1752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0515600" cy="1325563"/>
          </a:xfrm>
        </p:spPr>
        <p:txBody>
          <a:bodyPr/>
          <a:lstStyle/>
          <a:p>
            <a:r>
              <a:rPr lang="en-US" dirty="0"/>
              <a:t>Grouped Visualizations</a:t>
            </a:r>
          </a:p>
        </p:txBody>
      </p:sp>
      <p:sp>
        <p:nvSpPr>
          <p:cNvPr id="5" name="TextBox 4">
            <a:extLst>
              <a:ext uri="{FF2B5EF4-FFF2-40B4-BE49-F238E27FC236}">
                <a16:creationId xmlns:a16="http://schemas.microsoft.com/office/drawing/2014/main" id="{65DDED4D-C741-98D0-16D3-5DE3D621596C}"/>
              </a:ext>
            </a:extLst>
          </p:cNvPr>
          <p:cNvSpPr txBox="1"/>
          <p:nvPr/>
        </p:nvSpPr>
        <p:spPr>
          <a:xfrm>
            <a:off x="100862" y="5609968"/>
            <a:ext cx="11967569" cy="1200329"/>
          </a:xfrm>
          <a:prstGeom prst="rect">
            <a:avLst/>
          </a:prstGeom>
          <a:noFill/>
        </p:spPr>
        <p:txBody>
          <a:bodyPr wrap="square" rtlCol="0">
            <a:spAutoFit/>
          </a:bodyPr>
          <a:lstStyle/>
          <a:p>
            <a:r>
              <a:rPr lang="en-US" dirty="0"/>
              <a:t>The third page of the app shows a Timeseries plot for comparing the different Categories individually, along with a plot to analyze trends between the Sales price of the individual Order ID by Total Profit for that Sale (grouped by Category).  The bottom right plot shows the Total Sales by Region.</a:t>
            </a:r>
          </a:p>
          <a:p>
            <a:r>
              <a:rPr lang="en-US" dirty="0"/>
              <a:t>All these plots are interactive, and can be modified by Date Range, Category and Subcategory by user input on the home page.</a:t>
            </a:r>
          </a:p>
        </p:txBody>
      </p:sp>
      <p:pic>
        <p:nvPicPr>
          <p:cNvPr id="8" name="Picture 7">
            <a:extLst>
              <a:ext uri="{FF2B5EF4-FFF2-40B4-BE49-F238E27FC236}">
                <a16:creationId xmlns:a16="http://schemas.microsoft.com/office/drawing/2014/main" id="{8DAF8C9D-635C-D936-695C-DE0D18D1B417}"/>
              </a:ext>
            </a:extLst>
          </p:cNvPr>
          <p:cNvPicPr>
            <a:picLocks noChangeAspect="1"/>
          </p:cNvPicPr>
          <p:nvPr/>
        </p:nvPicPr>
        <p:blipFill>
          <a:blip r:embed="rId2"/>
          <a:stretch>
            <a:fillRect/>
          </a:stretch>
        </p:blipFill>
        <p:spPr>
          <a:xfrm>
            <a:off x="0" y="897924"/>
            <a:ext cx="9408522" cy="4712044"/>
          </a:xfrm>
          <a:prstGeom prst="rect">
            <a:avLst/>
          </a:prstGeom>
        </p:spPr>
      </p:pic>
    </p:spTree>
    <p:extLst>
      <p:ext uri="{BB962C8B-B14F-4D97-AF65-F5344CB8AC3E}">
        <p14:creationId xmlns:p14="http://schemas.microsoft.com/office/powerpoint/2010/main" val="228914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05032" y="0"/>
            <a:ext cx="12086967" cy="1325563"/>
          </a:xfrm>
        </p:spPr>
        <p:txBody>
          <a:bodyPr>
            <a:normAutofit/>
          </a:bodyPr>
          <a:lstStyle/>
          <a:p>
            <a:r>
              <a:rPr lang="en-US" sz="4000" dirty="0"/>
              <a:t>Analysis – Where do </a:t>
            </a:r>
            <a:r>
              <a:rPr lang="en-US" sz="4000" dirty="0" err="1"/>
              <a:t>Orders,Sales</a:t>
            </a:r>
            <a:r>
              <a:rPr lang="en-US" sz="4000" dirty="0"/>
              <a:t> and Profits come from?</a:t>
            </a:r>
          </a:p>
        </p:txBody>
      </p:sp>
      <p:sp>
        <p:nvSpPr>
          <p:cNvPr id="5" name="TextBox 4">
            <a:extLst>
              <a:ext uri="{FF2B5EF4-FFF2-40B4-BE49-F238E27FC236}">
                <a16:creationId xmlns:a16="http://schemas.microsoft.com/office/drawing/2014/main" id="{65DDED4D-C741-98D0-16D3-5DE3D621596C}"/>
              </a:ext>
            </a:extLst>
          </p:cNvPr>
          <p:cNvSpPr txBox="1"/>
          <p:nvPr/>
        </p:nvSpPr>
        <p:spPr>
          <a:xfrm>
            <a:off x="250224" y="5211717"/>
            <a:ext cx="11796581" cy="1477328"/>
          </a:xfrm>
          <a:prstGeom prst="rect">
            <a:avLst/>
          </a:prstGeom>
          <a:noFill/>
        </p:spPr>
        <p:txBody>
          <a:bodyPr wrap="square" rtlCol="0">
            <a:spAutoFit/>
          </a:bodyPr>
          <a:lstStyle/>
          <a:p>
            <a:r>
              <a:rPr lang="en-US" dirty="0"/>
              <a:t>From the Geo Plot and the Tables page, we see that CA, NY and TX have the highest Sales Revenue.  Using the Tables page and ordering by Orders and Sales, we see CA, NY and TX purchase a lot of Office Supplies and Furniture, also contributing to a lot of Profits.</a:t>
            </a:r>
          </a:p>
          <a:p>
            <a:endParaRPr lang="en-US" dirty="0"/>
          </a:p>
          <a:p>
            <a:r>
              <a:rPr lang="en-US" dirty="0"/>
              <a:t>TX does show, however, negative Profits when buying Office Supplies.  We will break down those losses as well.</a:t>
            </a:r>
          </a:p>
        </p:txBody>
      </p:sp>
      <p:pic>
        <p:nvPicPr>
          <p:cNvPr id="7" name="Picture 6">
            <a:extLst>
              <a:ext uri="{FF2B5EF4-FFF2-40B4-BE49-F238E27FC236}">
                <a16:creationId xmlns:a16="http://schemas.microsoft.com/office/drawing/2014/main" id="{28FF2E22-91C6-F7C7-987B-D8F974DACE00}"/>
              </a:ext>
            </a:extLst>
          </p:cNvPr>
          <p:cNvPicPr>
            <a:picLocks noChangeAspect="1"/>
          </p:cNvPicPr>
          <p:nvPr/>
        </p:nvPicPr>
        <p:blipFill>
          <a:blip r:embed="rId2"/>
          <a:stretch>
            <a:fillRect/>
          </a:stretch>
        </p:blipFill>
        <p:spPr>
          <a:xfrm>
            <a:off x="683741" y="1242302"/>
            <a:ext cx="10638721" cy="3969415"/>
          </a:xfrm>
          <a:prstGeom prst="rect">
            <a:avLst/>
          </a:prstGeom>
        </p:spPr>
      </p:pic>
    </p:spTree>
    <p:extLst>
      <p:ext uri="{BB962C8B-B14F-4D97-AF65-F5344CB8AC3E}">
        <p14:creationId xmlns:p14="http://schemas.microsoft.com/office/powerpoint/2010/main" val="138327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Analyzing Grouped Visualizations</a:t>
            </a:r>
          </a:p>
        </p:txBody>
      </p:sp>
      <p:sp>
        <p:nvSpPr>
          <p:cNvPr id="5" name="TextBox 4">
            <a:extLst>
              <a:ext uri="{FF2B5EF4-FFF2-40B4-BE49-F238E27FC236}">
                <a16:creationId xmlns:a16="http://schemas.microsoft.com/office/drawing/2014/main" id="{65DDED4D-C741-98D0-16D3-5DE3D621596C}"/>
              </a:ext>
            </a:extLst>
          </p:cNvPr>
          <p:cNvSpPr txBox="1"/>
          <p:nvPr/>
        </p:nvSpPr>
        <p:spPr>
          <a:xfrm>
            <a:off x="247137" y="5314317"/>
            <a:ext cx="11022225" cy="923330"/>
          </a:xfrm>
          <a:prstGeom prst="rect">
            <a:avLst/>
          </a:prstGeom>
          <a:noFill/>
        </p:spPr>
        <p:txBody>
          <a:bodyPr wrap="square" rtlCol="0">
            <a:spAutoFit/>
          </a:bodyPr>
          <a:lstStyle/>
          <a:p>
            <a:r>
              <a:rPr lang="en-US" dirty="0"/>
              <a:t>Turning off ‘Technology’ on the main page, we can focus on Furniture and Office Supplies.  We see better Profits from Office Supplies when looking at Sales vs Profits plot, even though the Sales Timeseries plots look very similar for the 2 groups.  What Office Supplies offer the highest Profits?</a:t>
            </a:r>
          </a:p>
        </p:txBody>
      </p:sp>
      <p:pic>
        <p:nvPicPr>
          <p:cNvPr id="8" name="Picture 7">
            <a:extLst>
              <a:ext uri="{FF2B5EF4-FFF2-40B4-BE49-F238E27FC236}">
                <a16:creationId xmlns:a16="http://schemas.microsoft.com/office/drawing/2014/main" id="{A1B887CA-8C4E-ACD1-8B21-F18FCF8C93EC}"/>
              </a:ext>
            </a:extLst>
          </p:cNvPr>
          <p:cNvPicPr>
            <a:picLocks noChangeAspect="1"/>
          </p:cNvPicPr>
          <p:nvPr/>
        </p:nvPicPr>
        <p:blipFill rotWithShape="1">
          <a:blip r:embed="rId2"/>
          <a:srcRect b="12722"/>
          <a:stretch/>
        </p:blipFill>
        <p:spPr>
          <a:xfrm>
            <a:off x="1102253" y="897352"/>
            <a:ext cx="9460271" cy="4308962"/>
          </a:xfrm>
          <a:prstGeom prst="rect">
            <a:avLst/>
          </a:prstGeom>
        </p:spPr>
      </p:pic>
    </p:spTree>
    <p:extLst>
      <p:ext uri="{BB962C8B-B14F-4D97-AF65-F5344CB8AC3E}">
        <p14:creationId xmlns:p14="http://schemas.microsoft.com/office/powerpoint/2010/main" val="211282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150</TotalTime>
  <Words>1082</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Superstore Sales Analysis</vt:lpstr>
      <vt:lpstr>Summary</vt:lpstr>
      <vt:lpstr>Overview – Main Page</vt:lpstr>
      <vt:lpstr>Geo Plot</vt:lpstr>
      <vt:lpstr>Time Series Plot</vt:lpstr>
      <vt:lpstr>Tables</vt:lpstr>
      <vt:lpstr>Grouped Visualizations</vt:lpstr>
      <vt:lpstr>Analysis – Where do Orders,Sales and Profits come from?</vt:lpstr>
      <vt:lpstr>Analyzing Grouped Visualizations</vt:lpstr>
      <vt:lpstr>Office Supplies – A Deep Dive</vt:lpstr>
      <vt:lpstr>Office Supplies – A Deep Dive Cont’d</vt:lpstr>
      <vt:lpstr>Office Supplies – A Deep Dive Cont’d</vt:lpstr>
      <vt:lpstr>Office Supplies – A Deep Dive Cont’d</vt:lpstr>
      <vt:lpstr>Conclusion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chris</dc:creator>
  <cp:lastModifiedBy>chris</cp:lastModifiedBy>
  <cp:revision>7</cp:revision>
  <dcterms:created xsi:type="dcterms:W3CDTF">2022-12-07T18:43:30Z</dcterms:created>
  <dcterms:modified xsi:type="dcterms:W3CDTF">2022-12-07T21:15:13Z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