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68" r:id="rId3"/>
    <p:sldId id="281" r:id="rId4"/>
    <p:sldId id="269" r:id="rId5"/>
    <p:sldId id="270" r:id="rId6"/>
    <p:sldId id="271" r:id="rId7"/>
    <p:sldId id="272" r:id="rId8"/>
    <p:sldId id="274" r:id="rId9"/>
    <p:sldId id="283" r:id="rId10"/>
    <p:sldId id="282" r:id="rId11"/>
    <p:sldId id="284" r:id="rId12"/>
    <p:sldId id="285" r:id="rId13"/>
    <p:sldId id="276" r:id="rId14"/>
    <p:sldId id="278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6685-1316-4A16-B41B-E263FF0ABE9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00026-B02B-4821-82D3-E644244D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ED242-970A-9B8E-F856-51BBDD1F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AC133-47B2-F2CF-0162-855300D68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7DA13-C1C9-916F-3214-2A293D20A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20BD-7C16-43D6-E8BA-7B5694175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3D1DB-5A96-3EB8-DB8E-22A520B5F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34EF2-AA21-70BE-D4F7-8B50BFC49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B0477-F880-EB79-6814-F3773E1CA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C83E-EAE7-C5D9-E491-7D7D70029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A157-390B-1E9F-8910-8872AC20C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CFB65-93DF-C213-589C-F77A91EFA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287C8-E4BE-4C0A-047D-BAEAA9656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59600-574F-AF9E-8B1A-E2335FA03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AAAB-1403-A824-934D-457F407A5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F7B3E-7686-6151-7DEB-25CAF70E9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CDA33-1496-286D-7890-E66C3C5FF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2E33-A834-D099-AA9B-46B9D126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FBB8-788C-DAD1-8EA9-615F8753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5467A-90D2-1ECD-D8C3-7CADA49F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B9B9D-7B13-EF43-8C94-C6E64C8C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6FB44-8E2D-679A-D9DB-66C439055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D41FE-5E0C-128B-E5A9-FDF425CB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31450-20DA-C0A3-B661-914AA5AE8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9BB9D-2133-24BA-8A56-A1B6A6BB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2D3E-472B-1079-29FA-5C4FF7AE9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1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C20A-A281-DFE0-79D3-47DD09A9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33D9B-7892-72C5-B909-F13BE4FE9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68177-5FAF-8C9F-805A-CE4A5CB90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5AED8-C5FE-CFC4-CB08-59A285B3E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4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E56A-EE0F-6A76-8782-673CFD058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E4BEA-A311-78C3-B2F5-22F673432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44057-AB4B-3A57-542E-D4C49C9EF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A2B34-CA38-AB10-8A86-864D9139B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4593C-20D8-E459-149A-1FD863A5B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ED901-2635-C33B-23D6-2C0BB8445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06450-4034-AF90-2E91-D192D0FFC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66F1-B671-843B-F139-3E5887FB2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BE2B9-908F-EC87-6488-AC9FA529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A37BB3-2005-FFC7-DE8D-92A3E63B3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6F1D2-CCDA-DAE1-175A-CC2826A4B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9987-E25F-A5F2-F0D3-03DAC67BD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C168-493F-B648-2B2E-B80F48EC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69F77F-806F-EC17-8EE6-E6AEF1273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AF5C3-3A65-A793-1F5A-877303256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24137-695A-E0E1-B393-AC6BF6E2F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FC3D-C8F0-D7BF-F9A1-BA6D3084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4A04-28AB-5640-E672-E4ABA451A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BBCE1-21B7-6F0C-3DC8-7A250F023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7DE7-E49D-EAB0-4F79-3D94D9F3B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3817-39DB-BA15-9995-5D364626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BEF97-C909-7A92-AAE9-036E10B73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BB2A4-96E8-267C-8831-91CF84D14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D62DB-9F49-C98D-7DDB-335970B97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B850-A14B-D41B-1AD9-4DFDFA98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FFDD7-8855-5DC0-C106-7886B49AE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1D026-9C0A-EBD5-086C-1315F4BE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2148-41B1-FF0A-3EF9-FA822EF5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E9E5-D434-6F59-3389-B3A87E99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CA39C-03C4-70F2-9037-36E5FAB29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E1F80-991B-EE2B-EE53-43108D9A9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ECF36-07FB-4FF3-78BA-C48C6F299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EC0F3-9947-BD62-F574-B0202CF8F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C87D7-424D-D026-067F-7C171BBA4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840D51-E883-95D9-4B72-E6439997B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A740-A65E-C1A1-5AA7-693B3438D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0779-9650-AE79-0345-055BC789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86B8-E1A3-2C39-50F1-D630D27C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060-0429-C54E-CB5B-219CE47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C2F8-0C3C-EE40-8CD6-BF6C4478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E059-9137-FE82-BF5D-C0458F4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A0D3-1F1D-E584-A7C0-96F423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23D0-76AD-C602-E494-CA13533A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742A-991D-3C7C-F5C7-180209E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E595-4A9C-DF1B-2FAA-9580C59B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7662-EB03-3F89-7004-3E659E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23A3-D3ED-E1D7-8816-ECD1EBA5A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F203-ADAC-3F1C-7079-B1EFA13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D969-8E07-9F7B-FE18-7B98A9D8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677F-D30F-0B33-1356-6B6370D1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7268-D936-DC17-EBF2-E39EA42C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33D2-0F44-171A-6B44-BD4EECFF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2738-2340-41D8-3B3E-EFE63697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D274-0585-4C62-A568-FBD9572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F58E-3C4F-B23E-45D5-392EA61D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E766-58FB-1626-FD01-4FCF2446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14A9-C001-8DA6-133A-F1FE9D0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1C95-A5C3-98F6-7E45-EC995736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AAC-0102-8D0D-8235-5602587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B7A-BC68-0B10-6E89-1F641EB4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7279-9C8C-30CB-4CF4-AA48916F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D4E0-F9D0-2928-B96C-DE87BCE4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CD4-B64B-7D23-0D7E-AABA6B2FA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81DB-C4DC-0B5F-D28E-66E3B23E8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67E5-2129-EB24-8301-F6E6A83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F76E-3AEB-E03F-FEEC-D8F49B4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85D0-513E-1032-411D-B137FEF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19A-273D-95DB-5151-FFEC6057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00DE-C11A-1131-5239-1DBAE4A9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3D3C-C3EF-4FF7-CE97-5A37AE76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8D5A5-0D29-4D17-589D-18C6CD4C7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415C6-055B-B137-6D05-576DDE97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EB2BD-0D7B-0704-268A-723794A2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7ABD6-17C3-322D-6E8F-58A6A0D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C7392-D618-6E85-0519-212A5B9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6420-6749-C8D7-D462-30563AD8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5C15F-D08C-A9F4-AFA4-0F35E362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B2EB-26FC-4CC8-99CE-63E29FB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E2378-3585-4149-4DF5-87FA696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0D985-E0F8-7266-5755-B0E868AB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B6DBB-D989-C566-3439-5E0747F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48EC-2D6B-76F4-283A-B51C443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75F4-743C-BD5F-5708-E663B19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EC1-8852-3470-1D6A-AE07816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F6AE-C2DF-65D1-54A6-A564720C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39AD-7737-33F9-1B03-8067EC7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E8A0D-4F2E-9D23-C013-676C683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7F11-757E-1821-6248-505ECEF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336-6326-567B-AB1C-F8ADB5B2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692-228E-9F67-5273-8F61EE0DF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2D0C-FEE4-57D2-775C-FF451577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1722-B737-9859-E6EE-6DE1F84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58DB-6187-CF1A-44D6-A0A094B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37A1-39EA-C52F-C0E0-AAB339EC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A162-E461-F43B-AF18-C0CB251F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CB2-631F-188C-43F9-70847589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222D-3D19-85A5-A861-3217F6D1F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EB3FF-DA46-43D0-B0BE-841EDD5A1D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86F8-E326-EA5E-55B7-95CF470D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717C-D588-3888-BCC5-D6173457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0066FD-7E00-A79C-07DE-42BBD47DEA53}"/>
              </a:ext>
            </a:extLst>
          </p:cNvPr>
          <p:cNvGrpSpPr/>
          <p:nvPr userDrawn="1"/>
        </p:nvGrpSpPr>
        <p:grpSpPr>
          <a:xfrm>
            <a:off x="-7010568" y="2689694"/>
            <a:ext cx="18035323" cy="4131937"/>
            <a:chOff x="-6787164" y="2726063"/>
            <a:chExt cx="18035323" cy="41319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2DBFBB-AA8C-497B-6C00-32CD599FDF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83640" y="6227651"/>
              <a:ext cx="986451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013513-AE36-1EF8-8F24-7E05DF95E4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7370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F51713-E7F2-D3E7-0FF0-7EB5A6C338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99225" y="2726063"/>
              <a:ext cx="0" cy="35015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6EA2EA-B4C8-0AF3-D62E-7F2D85D367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876466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7DC5E0-6ED0-B99B-28DB-5B0DDEE15D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81400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E5F3CF-82ED-EF73-BEA2-B82E4B799D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86334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A10C6-D53A-CFC9-5052-17DDA77A29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91268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0A8273-2F16-BA36-E708-80D49003F1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96202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E99B2D-F93A-E106-09F2-36FADA346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01136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3874D3-EB45-738C-E0AB-59156ED99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06070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9A5C12-0F2A-1DB7-B7F3-45C98D5B52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1004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14349A-09B9-E63A-1526-BF17687894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938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AF2692-270D-520E-7BB1-049187F39D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220872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12AFED-5132-B574-F37A-D30DCC2553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25806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B83D7E-3927-CC64-D7DD-DDF30FD5B0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0740" y="2726063"/>
              <a:ext cx="0" cy="35015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5160A-65FF-7CAA-A720-D3F43B0706FE}"/>
                </a:ext>
              </a:extLst>
            </p:cNvPr>
            <p:cNvSpPr/>
            <p:nvPr userDrawn="1"/>
          </p:nvSpPr>
          <p:spPr>
            <a:xfrm>
              <a:off x="-6787164" y="3718753"/>
              <a:ext cx="17869068" cy="3139247"/>
            </a:xfrm>
            <a:prstGeom prst="arc">
              <a:avLst>
                <a:gd name="adj1" fmla="val 16200000"/>
                <a:gd name="adj2" fmla="val 214037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baseball&#10;&#10;AI-generated content may be incorrect.">
              <a:extLst>
                <a:ext uri="{FF2B5EF4-FFF2-40B4-BE49-F238E27FC236}">
                  <a16:creationId xmlns:a16="http://schemas.microsoft.com/office/drawing/2014/main" id="{5B865A73-6819-6A2B-E250-E093ECE1C8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00939" y="4682332"/>
              <a:ext cx="236177" cy="236177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53F0C3-8AB2-A409-F342-D5494235DE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3640" y="5678343"/>
              <a:ext cx="986451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F16DE1-DEF4-B902-D99A-CEBCE41CDC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3640" y="5103379"/>
              <a:ext cx="986451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C15486-C022-8586-1D9F-465C228C50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3640" y="4528415"/>
              <a:ext cx="986451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710071-EB2E-2ACF-A2BB-190D1E5147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3640" y="3953451"/>
              <a:ext cx="986451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49223F-89D7-800D-B819-04E86037FA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3640" y="3378487"/>
              <a:ext cx="986451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FAD1-0324-5483-E123-A6EAE43B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BBA1B-26FD-C133-D303-1BAB4F065A93}"/>
              </a:ext>
            </a:extLst>
          </p:cNvPr>
          <p:cNvSpPr txBox="1"/>
          <p:nvPr/>
        </p:nvSpPr>
        <p:spPr>
          <a:xfrm>
            <a:off x="261257" y="291402"/>
            <a:ext cx="11666136" cy="150810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Breaking Balls are like Kryptonite: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The Decline of Javy Baez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9E90B-BFCE-53F9-4D90-3A79713D6423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Chris Kellogg , DSC680-T302</a:t>
            </a:r>
          </a:p>
        </p:txBody>
      </p:sp>
    </p:spTree>
    <p:extLst>
      <p:ext uri="{BB962C8B-B14F-4D97-AF65-F5344CB8AC3E}">
        <p14:creationId xmlns:p14="http://schemas.microsoft.com/office/powerpoint/2010/main" val="109897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6CEE4-E371-8A81-8DC2-9A3AF0F11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55CC90-7810-86D3-1C5D-7DB93AE7A25C}"/>
              </a:ext>
            </a:extLst>
          </p:cNvPr>
          <p:cNvSpPr txBox="1"/>
          <p:nvPr/>
        </p:nvSpPr>
        <p:spPr>
          <a:xfrm>
            <a:off x="261257" y="291402"/>
            <a:ext cx="11666136" cy="46166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Fit linear regression to offensive performance based on breaking ball percentage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0B49D-1F22-5B06-E0EB-0BC04B4DCB8A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and Evaluation Method</a:t>
            </a:r>
          </a:p>
        </p:txBody>
      </p:sp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FD4FB983-03BC-AD5F-12DD-73ED3E40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57"/>
          <a:stretch/>
        </p:blipFill>
        <p:spPr>
          <a:xfrm>
            <a:off x="2614448" y="895137"/>
            <a:ext cx="6963104" cy="55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8DFB-B437-8D28-66E1-9B2153DE3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78B97-4939-30FF-54C2-FCD5D58DC462}"/>
              </a:ext>
            </a:extLst>
          </p:cNvPr>
          <p:cNvSpPr txBox="1"/>
          <p:nvPr/>
        </p:nvSpPr>
        <p:spPr>
          <a:xfrm>
            <a:off x="261257" y="291402"/>
            <a:ext cx="11666136" cy="156966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Baez loses .020 on his OPS for each percentage increase in breaking balls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Went from .800 (good) when he saw around 34% breaking balls (near MLB mean)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down to below .600 (awful) when he saw about 43% breaking balls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E2798-65ED-E331-D718-A11B9ACF37BF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6274F453-7D18-5B56-59A2-67AF0FE9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551" b="75776"/>
          <a:stretch/>
        </p:blipFill>
        <p:spPr>
          <a:xfrm>
            <a:off x="3402516" y="3110684"/>
            <a:ext cx="5386968" cy="29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8160-CDD6-43A8-DE92-F02EE860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256ABD-38C7-F799-3E94-DAA3EF6828A4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Pitchers have likely picked up on the pattern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percentage of breaking balls has generally gone up as time passes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Baez had his worst year in 2024, when he saw the most breaking pitches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415F7-1B76-576E-35F7-ABE4B1E5614E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2" name="Picture 1" descr="A graph with blue dots&#10;&#10;AI-generated content may be incorrect.">
            <a:extLst>
              <a:ext uri="{FF2B5EF4-FFF2-40B4-BE49-F238E27FC236}">
                <a16:creationId xmlns:a16="http://schemas.microsoft.com/office/drawing/2014/main" id="{532253BF-8FB7-FC99-A15E-C3F60FF6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41" y="1857901"/>
            <a:ext cx="5477767" cy="45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EEBA-4DBF-745F-55AD-34A7437EE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0C7005-523D-3CC2-94EC-E3199A8F0536}"/>
              </a:ext>
            </a:extLst>
          </p:cNvPr>
          <p:cNvSpPr txBox="1"/>
          <p:nvPr/>
        </p:nvSpPr>
        <p:spPr>
          <a:xfrm>
            <a:off x="261257" y="291402"/>
            <a:ext cx="11666136" cy="267765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Javy Baez is experiencing a decline in his offensive value because pitchers are throwing a higher percentage of breaking balls to him.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Baez is a world-class athlete and has had success before, but Detroit can’t afford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to keep paying him if he doesn’t regain his offensive value.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Baez MUST adjust his swing decisions to account for the pitch mix.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09264-16D9-43AE-7739-B49E2962BA89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Conclusion /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036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17D4F-826D-5359-8E6D-E3812A44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80309-720E-099B-3B06-C7B776D12A91}"/>
              </a:ext>
            </a:extLst>
          </p:cNvPr>
          <p:cNvSpPr txBox="1"/>
          <p:nvPr/>
        </p:nvSpPr>
        <p:spPr>
          <a:xfrm>
            <a:off x="261257" y="291402"/>
            <a:ext cx="11666136" cy="446276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References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Javier Báez. (2025, February 6). In Wikipedia.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https://en.wikipedia.org/wiki/</a:t>
            </a:r>
            <a:r>
              <a:rPr lang="en-US" sz="2000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Javier_Báez</a:t>
            </a:r>
            <a:endParaRPr lang="en-US" sz="2000" b="1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Moser, C. (2024, March 15). The Arbitration Brief. Salary Arbitration in Baseball Contracts.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https://thearbitrationbrief.com/2024/03/15/salary-arbitration-in-baseball-contracts/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Rogers, J. (2018, July 13). ESPN. Cubs All-Star Javier Baez is the most exciting player in baseball. </a:t>
            </a:r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https://www.espn.com/mlb/story/_/id/24080545/chicago-cubs-javier-baez-most-exciting-player-baseball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Chicago Cubs. (2020). Cubs Infielder Javy Báez's Magical Slides [Video]. </a:t>
            </a:r>
            <a:r>
              <a:rPr lang="en-US" sz="2000" b="1" dirty="0" err="1">
                <a:solidFill>
                  <a:schemeClr val="bg1"/>
                </a:solidFill>
              </a:rPr>
              <a:t>Youtube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https://www.youtube.com/watch?v=upXHTI98fTg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3DBC5-C7E1-6A7D-FFDE-0AF6004AC0D2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0586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F90A-982D-DFDF-F2BE-56729EA9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6D35B-F119-65A6-0217-38F7F237A354}"/>
              </a:ext>
            </a:extLst>
          </p:cNvPr>
          <p:cNvSpPr txBox="1"/>
          <p:nvPr/>
        </p:nvSpPr>
        <p:spPr>
          <a:xfrm>
            <a:off x="261257" y="291402"/>
            <a:ext cx="11666136" cy="50783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References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Crazy for Baseball. (2017). Javier Baez | Best Tags [Video]. </a:t>
            </a:r>
            <a:r>
              <a:rPr lang="en-US" sz="2000" b="1" dirty="0" err="1">
                <a:solidFill>
                  <a:schemeClr val="bg1"/>
                </a:solidFill>
              </a:rPr>
              <a:t>Youtube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https://www.youtube.com/watch?v=-Uiq2ORGqoc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EduardoBeisbol</a:t>
            </a:r>
            <a:r>
              <a:rPr lang="en-US" sz="2000" b="1" dirty="0">
                <a:solidFill>
                  <a:schemeClr val="bg1"/>
                </a:solidFill>
              </a:rPr>
              <a:t>. (2025, February 6). Javier Báez "God Mode" Defensive Plays [Video]. </a:t>
            </a:r>
            <a:r>
              <a:rPr lang="en-US" sz="2000" b="1" dirty="0" err="1">
                <a:solidFill>
                  <a:schemeClr val="bg1"/>
                </a:solidFill>
              </a:rPr>
              <a:t>Youtube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https://www.youtube.com/watch?v=YDOn23uaLK4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Taylor, B. (2021, April 18). Bleacher Nation. Javy Báez Reportedly Turned Down a Cubs Extension Offer “in the Range of $180 Million” Before 2020.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https://sports.betmgm.com/en/blog/mlb/mlb-teams-highest-payrolls-2023-bm15/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Petzold, E. (2021, November 30). Detroit Free Press. Detroit Tigers to sign shortstop Javier Baez to 6-year, $140 million contract.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https://www.freep.com/story/sports/mlb/tigers/2021/11/30/detroit-tigers-javier-baez-contract/8804706002/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7D5AD-1731-68E4-6937-67CC950E80DA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721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A71C-C1FF-82C1-DABF-CB9F12CD4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7FAD44-446A-79E0-01B5-E2308BAC3B11}"/>
              </a:ext>
            </a:extLst>
          </p:cNvPr>
          <p:cNvSpPr txBox="1"/>
          <p:nvPr/>
        </p:nvSpPr>
        <p:spPr>
          <a:xfrm>
            <a:off x="261257" y="291402"/>
            <a:ext cx="11666136" cy="353943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References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Ziegler, N. (2024, October 14). Detroit Tigers on SI. Javier Baez Contract Has Become Nightmare for Detroit Tigers.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https://www.si.com/mlb/tigers/news/javier-baez-contract-has-become-nightmare-for-detroit-tigers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Clark, P. (2025, January 11). MotorcycleSports.net. Javier Baez’s Epic Fall from Astronomic Contract to Tigers’ Bench Warmer.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https://motorcyclesports.net/javier-baezs-epic-fall-from-astronomic-contract-to-tigers-bench-warmer/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53CB9-29DD-F656-7F1A-8189D838B62A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430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4535-5F18-B5CD-D0BC-6B9D54DF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6F202-812D-4422-0966-0622833DE979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Javy Baez was one of the most exciting players in baseball (Rogers, 2018)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penchant for big hits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controlled aggression running the bases (Chicago Cubs, 2020)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stunning knack for tagging baserunners (Crazy for Baseball, 2017)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defensive wizardry; nicknamed “El Mago” (</a:t>
            </a:r>
            <a:r>
              <a:rPr lang="en-US" sz="2400" b="1" dirty="0" err="1">
                <a:solidFill>
                  <a:schemeClr val="bg1"/>
                </a:solidFill>
              </a:rPr>
              <a:t>EduardoBeisbol</a:t>
            </a:r>
            <a:r>
              <a:rPr lang="en-US" sz="2400" b="1" dirty="0">
                <a:solidFill>
                  <a:schemeClr val="bg1"/>
                </a:solidFill>
              </a:rPr>
              <a:t>, 2024)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F6B89-D3BB-1512-9F8C-DCA46DC680F0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756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9F30-BE16-049D-E729-32EB1CE5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52F083-49D7-0170-4762-609F4FEF63B8}"/>
              </a:ext>
            </a:extLst>
          </p:cNvPr>
          <p:cNvSpPr txBox="1"/>
          <p:nvPr/>
        </p:nvSpPr>
        <p:spPr>
          <a:xfrm>
            <a:off x="261257" y="291402"/>
            <a:ext cx="11666136" cy="30469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Javy Baez was a fan favorite in Chicago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helped the Cubs break their World Series drought in 2016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played in 2 MLB all-star games (2018-2019)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finished 2</a:t>
            </a:r>
            <a:r>
              <a:rPr lang="en-US" sz="2400" b="1" baseline="30000" dirty="0">
                <a:solidFill>
                  <a:schemeClr val="bg1"/>
                </a:solidFill>
              </a:rPr>
              <a:t>nd</a:t>
            </a:r>
            <a:r>
              <a:rPr lang="en-US" sz="2400" b="1" dirty="0">
                <a:solidFill>
                  <a:schemeClr val="bg1"/>
                </a:solidFill>
              </a:rPr>
              <a:t> in NL MVP voting in 2018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Time in Chicago ended disappointingly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turned down a 9-year, $180 million extension in early 2020 (Taylor, 2021)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traded to the New York Mets halfway through the 2021 season (Wikipedia)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956CF-8EF9-175F-1575-965798AF1774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71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B2EE0-AFD9-FE56-7481-6FAF215E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D3765-35BA-862A-37FB-B3591490CC91}"/>
              </a:ext>
            </a:extLst>
          </p:cNvPr>
          <p:cNvSpPr txBox="1"/>
          <p:nvPr/>
        </p:nvSpPr>
        <p:spPr>
          <a:xfrm>
            <a:off x="261257" y="291402"/>
            <a:ext cx="11666136" cy="230832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Baez has performed poorly after signing a 6-year, $140 million contract in Detroit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contract has been called a “nightmare” (Petzold, 2021)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may end up being benched (Clark, 2025)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Can these struggles be explained by MLB pitchers throwing Javy Baez a higher	percentage of breaking balls?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25281-FCD5-7A76-58D4-8078FA7DC890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8706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4601-5B15-96BC-BE1D-18020445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FA991-0DD7-BF22-46E2-97374F42732E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BAEZ may be able to make adjustments to the pitch mix and his swing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DETROIT TIGERS may get a better picture of how to proceed for the future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OPPONENTS may be able to adjust their game plans and approach to Baez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2229E-980C-3D17-12C7-62B55D9A4AEC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 is it useful?</a:t>
            </a:r>
          </a:p>
        </p:txBody>
      </p:sp>
    </p:spTree>
    <p:extLst>
      <p:ext uri="{BB962C8B-B14F-4D97-AF65-F5344CB8AC3E}">
        <p14:creationId xmlns:p14="http://schemas.microsoft.com/office/powerpoint/2010/main" val="400004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4606-7A45-29D8-503B-CC8CF5A8B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F8A6D-1737-328E-0E9E-B5EC7A7EF26E}"/>
              </a:ext>
            </a:extLst>
          </p:cNvPr>
          <p:cNvSpPr txBox="1"/>
          <p:nvPr/>
        </p:nvSpPr>
        <p:spPr>
          <a:xfrm>
            <a:off x="261257" y="291402"/>
            <a:ext cx="11666136" cy="267765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Season performance statistics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Baseball Reference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fr-FR" sz="2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https://www.baseball-reference.com/players/b/baezja01.shtml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Pitch data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pybaseball</a:t>
            </a:r>
            <a:r>
              <a:rPr lang="en-US" sz="2400" b="1" dirty="0">
                <a:solidFill>
                  <a:schemeClr val="bg1"/>
                </a:solidFill>
              </a:rPr>
              <a:t> API for Python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pt-BR" sz="2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https://pypi.org/project/pybaseball/2.0.0/</a:t>
            </a:r>
            <a:endParaRPr lang="en-US" sz="2400" b="1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DE160-FFD8-9F9A-ED25-3436897ACBC6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2611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9BFD2-3DF1-CEA6-A76D-5FD6BF23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5BA59-357A-533C-E259-09B614162739}"/>
              </a:ext>
            </a:extLst>
          </p:cNvPr>
          <p:cNvSpPr txBox="1"/>
          <p:nvPr/>
        </p:nvSpPr>
        <p:spPr>
          <a:xfrm>
            <a:off x="261257" y="291402"/>
            <a:ext cx="11666136" cy="267765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Narrowed data sets to full-time MLB seasons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Grouped and aggregated season pitch data based on pitch type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Calculated percentages of each pitch type thrown each season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Merged datasets for pitch mix and performance by season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8730D-436A-51D7-C626-E8CC5D2CB933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2985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BFFA-C56C-92DB-9CB8-958C3677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72BE1B-3C8E-4435-138D-66B2C5AD9699}"/>
              </a:ext>
            </a:extLst>
          </p:cNvPr>
          <p:cNvSpPr txBox="1"/>
          <p:nvPr/>
        </p:nvSpPr>
        <p:spPr>
          <a:xfrm>
            <a:off x="261257" y="291402"/>
            <a:ext cx="11666136" cy="46166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Looked for correlation between pitch data and offensive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E2FAB-0A1C-A619-4679-CF191203720E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E26C685-0FA3-6124-2561-0F44DBCD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41" y="2556165"/>
            <a:ext cx="9837518" cy="36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CA257-4D54-CF4D-4EB1-8170FD282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084BA-730D-66EE-DA0D-6242A6598509}"/>
              </a:ext>
            </a:extLst>
          </p:cNvPr>
          <p:cNvSpPr txBox="1"/>
          <p:nvPr/>
        </p:nvSpPr>
        <p:spPr>
          <a:xfrm>
            <a:off x="261257" y="291402"/>
            <a:ext cx="11666136" cy="83099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Looked for visual relationship between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breaking ball </a:t>
            </a:r>
            <a:r>
              <a:rPr lang="en-US" sz="2400" b="1" dirty="0" err="1">
                <a:solidFill>
                  <a:schemeClr val="bg1"/>
                </a:solidFill>
              </a:rPr>
              <a:t>percentag</a:t>
            </a:r>
            <a:r>
              <a:rPr lang="en-US" sz="2400" b="1" dirty="0">
                <a:solidFill>
                  <a:schemeClr val="bg1"/>
                </a:solidFill>
              </a:rPr>
              <a:t> and offensive performance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721DB-AE72-3EE6-973F-4E37EE94F67B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3" name="Picture 2" descr="A graph of multiple scatter plots&#10;&#10;AI-generated content may be incorrect.">
            <a:extLst>
              <a:ext uri="{FF2B5EF4-FFF2-40B4-BE49-F238E27FC236}">
                <a16:creationId xmlns:a16="http://schemas.microsoft.com/office/drawing/2014/main" id="{44359599-88BC-D5B1-F2C5-1D6667E11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"/>
          <a:stretch/>
        </p:blipFill>
        <p:spPr bwMode="auto">
          <a:xfrm>
            <a:off x="2596358" y="1257145"/>
            <a:ext cx="6999285" cy="5196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63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987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Kellogg</dc:creator>
  <cp:lastModifiedBy>Chris Kellogg</cp:lastModifiedBy>
  <cp:revision>4</cp:revision>
  <dcterms:created xsi:type="dcterms:W3CDTF">2024-11-15T23:38:03Z</dcterms:created>
  <dcterms:modified xsi:type="dcterms:W3CDTF">2025-02-18T02:33:25Z</dcterms:modified>
</cp:coreProperties>
</file>