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FF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331EB-E34E-90D4-5F5A-C1D2E9521557}" v="2" dt="2024-12-21T23:51:04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Kellogg" userId="S::ckellogg@my365.bellevue.edu::b2262367-a203-45eb-a09d-7e70d1990651" providerId="AD" clId="Web-{446331EB-E34E-90D4-5F5A-C1D2E9521557}"/>
    <pc:docChg chg="modSld">
      <pc:chgData name="Christopher Kellogg" userId="S::ckellogg@my365.bellevue.edu::b2262367-a203-45eb-a09d-7e70d1990651" providerId="AD" clId="Web-{446331EB-E34E-90D4-5F5A-C1D2E9521557}" dt="2024-12-21T23:51:00.618" v="0" actId="20577"/>
      <pc:docMkLst>
        <pc:docMk/>
      </pc:docMkLst>
      <pc:sldChg chg="modSp">
        <pc:chgData name="Christopher Kellogg" userId="S::ckellogg@my365.bellevue.edu::b2262367-a203-45eb-a09d-7e70d1990651" providerId="AD" clId="Web-{446331EB-E34E-90D4-5F5A-C1D2E9521557}" dt="2024-12-21T23:51:00.618" v="0" actId="20577"/>
        <pc:sldMkLst>
          <pc:docMk/>
          <pc:sldMk cId="986994898" sldId="260"/>
        </pc:sldMkLst>
        <pc:spChg chg="mod">
          <ac:chgData name="Christopher Kellogg" userId="S::ckellogg@my365.bellevue.edu::b2262367-a203-45eb-a09d-7e70d1990651" providerId="AD" clId="Web-{446331EB-E34E-90D4-5F5A-C1D2E9521557}" dt="2024-12-21T23:51:00.618" v="0" actId="20577"/>
          <ac:spMkLst>
            <pc:docMk/>
            <pc:sldMk cId="986994898" sldId="260"/>
            <ac:spMk id="70" creationId="{C48EA514-B3E4-F2CB-084E-FA72EF09262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CDE6-E9CE-34F0-7967-6C06602D9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F2865-CD8A-F1B3-757F-7DC6E1415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61068-29C4-D268-2BAC-7BE22A9B1A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6924A-4D75-4F4D-9EA2-718D432F3180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7A636-3D33-0264-5E0C-6A636F02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B7AB-F727-0C0A-8FCA-6D538CE4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D7F3BC-FF3A-4232-9BC5-1F370EEB9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7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E7B6-FDED-CE32-5B18-F36CEE05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6F9DD-21AB-D5CE-AB90-20428F640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99A7-DE60-AFC3-264D-C4A15CF5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6924A-4D75-4F4D-9EA2-718D432F3180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C8B6D-5B48-21C5-5FB1-09E409E4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9F18A-7620-8F4F-4A80-30BCF854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D7F3BC-FF3A-4232-9BC5-1F370EEB9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0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926E03-79AE-EB31-82CF-7E688B229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8FDEC-29E7-1D3E-107C-7A48F77A8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76054-0134-AF16-63B7-D5F1B037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6924A-4D75-4F4D-9EA2-718D432F3180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D7DFF-279B-87EB-912E-DEA4EAA6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DCC6E-DE8F-0120-A494-F3A80547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D7F3BC-FF3A-4232-9BC5-1F370EEB9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7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2FB07-6103-D39A-BC5D-93EB3EF05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B3E12-F41A-FA52-8D4B-07F3A7D2D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A25E0-8D6E-AFAB-1F45-032D9595B4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6924A-4D75-4F4D-9EA2-718D432F3180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B2FE3-475E-3492-9207-B5376FCD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63881-3FA6-F4E6-A3EA-540D7D24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D7F3BC-FF3A-4232-9BC5-1F370EEB9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3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4495-F222-06C7-8163-429CA9C41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BB4A2-FDA6-3E73-37E1-F1732C7F3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80FD1-FFA0-C122-4F9D-A5656B51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6924A-4D75-4F4D-9EA2-718D432F3180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8E59A-D67B-FED0-D03F-CF08832E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D1EF8-FBC0-5035-A91B-0D04B413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D7F3BC-FF3A-4232-9BC5-1F370EEB9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3A959-C8CD-CCC4-75AA-B3A18DB39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2C387-C99C-39C9-2823-D9A7E5CF6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EC29F-7EA5-2775-91D7-61A9D0E78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03A15-ABBB-8FB9-C358-0976ED9A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6924A-4D75-4F4D-9EA2-718D432F3180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01BF0-30D1-C097-A922-3A07B3B4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6B525-B8C7-B862-D224-C19F1D5D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D7F3BC-FF3A-4232-9BC5-1F370EEB9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8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3A204-179E-0A28-0163-D66AF74D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BB9E4-CD19-E9B1-58BF-637E77920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2ACDE-5E48-DC25-8DF3-1473D3B7B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6EE1A-EC64-D055-2332-E4B5B83CB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F14251-A08B-F963-1302-72E649C35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95C5C-7DD0-D533-C925-7DD17DDB1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6924A-4D75-4F4D-9EA2-718D432F3180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E0A33B-8A9B-4C92-1CA0-77558F79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8702D-6BC7-601D-0496-22AB91DA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D7F3BC-FF3A-4232-9BC5-1F370EEB9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1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D0B3-983B-AF09-E552-BEE6C449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D7892-EDEB-60FB-8EAD-ED6EE162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6924A-4D75-4F4D-9EA2-718D432F3180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13689-AE6D-C84F-2CE9-43A0A6A2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B06DC-E5F7-E42C-F7E2-FE04CF2E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D7F3BC-FF3A-4232-9BC5-1F370EEB9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0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1A0D3D-AC1A-1966-67C0-C3B8FB00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6924A-4D75-4F4D-9EA2-718D432F3180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367897-8A39-6D50-DFFD-8CCC73E3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026F2-430B-D51A-3951-0F888100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D7F3BC-FF3A-4232-9BC5-1F370EEB9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7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CD0E-5E5F-F6BC-6D95-1B790B41D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0DFD7-3A79-C909-8D61-256F15651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F1B43-ABB4-67E1-A6F5-76B56807F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71BD4-D25A-9214-2365-D328C0F106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6924A-4D75-4F4D-9EA2-718D432F3180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E484D-98FB-3660-FFBC-0648D0D6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A87BE-1176-346C-3F9C-970C61CC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D7F3BC-FF3A-4232-9BC5-1F370EEB9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3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B250-EEFF-DF57-0932-7EF06E6A9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D61AB-3069-7854-B7B8-49726DB09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62109-EDFF-DB3C-E4D5-B14BA3287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462AB-C6D7-03B5-B155-4584F7C44D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6924A-4D75-4F4D-9EA2-718D432F3180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A50C0-1914-5D51-AB59-11F8FF3B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62E88-7F83-E915-1B51-A4B09984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D7F3BC-FF3A-4232-9BC5-1F370EEB9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1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5120388-9596-FFA8-D03F-45886F1B8C1F}"/>
              </a:ext>
            </a:extLst>
          </p:cNvPr>
          <p:cNvGrpSpPr/>
          <p:nvPr userDrawn="1"/>
        </p:nvGrpSpPr>
        <p:grpSpPr>
          <a:xfrm>
            <a:off x="180977" y="149528"/>
            <a:ext cx="1011889" cy="689583"/>
            <a:chOff x="180977" y="149528"/>
            <a:chExt cx="1011889" cy="68958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A1474E9-ACE7-5A19-FDBF-6D96D62C7E2E}"/>
                </a:ext>
              </a:extLst>
            </p:cNvPr>
            <p:cNvGrpSpPr/>
            <p:nvPr/>
          </p:nvGrpSpPr>
          <p:grpSpPr>
            <a:xfrm>
              <a:off x="180977" y="149528"/>
              <a:ext cx="1011889" cy="689583"/>
              <a:chOff x="4057652" y="1149653"/>
              <a:chExt cx="1011889" cy="689583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B557BA4-8A0E-3772-5D83-B19D43C69B79}"/>
                  </a:ext>
                </a:extLst>
              </p:cNvPr>
              <p:cNvSpPr/>
              <p:nvPr/>
            </p:nvSpPr>
            <p:spPr>
              <a:xfrm>
                <a:off x="4615908" y="1578349"/>
                <a:ext cx="260887" cy="26088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F50C0F9-2D93-3752-DA0B-579C551E3061}"/>
                  </a:ext>
                </a:extLst>
              </p:cNvPr>
              <p:cNvSpPr/>
              <p:nvPr/>
            </p:nvSpPr>
            <p:spPr>
              <a:xfrm>
                <a:off x="4235923" y="1578349"/>
                <a:ext cx="260887" cy="26088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lowchart: Delay 15">
                <a:extLst>
                  <a:ext uri="{FF2B5EF4-FFF2-40B4-BE49-F238E27FC236}">
                    <a16:creationId xmlns:a16="http://schemas.microsoft.com/office/drawing/2014/main" id="{5C44889D-6CE5-C305-CD19-DED5A5DC1BD5}"/>
                  </a:ext>
                </a:extLst>
              </p:cNvPr>
              <p:cNvSpPr/>
              <p:nvPr/>
            </p:nvSpPr>
            <p:spPr>
              <a:xfrm>
                <a:off x="4558554" y="1364877"/>
                <a:ext cx="510987" cy="369794"/>
              </a:xfrm>
              <a:prstGeom prst="flowChartDelay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lowchart: Delay 16">
                <a:extLst>
                  <a:ext uri="{FF2B5EF4-FFF2-40B4-BE49-F238E27FC236}">
                    <a16:creationId xmlns:a16="http://schemas.microsoft.com/office/drawing/2014/main" id="{78E2F8F4-7FF8-40F4-D673-6C5F83C9B9D9}"/>
                  </a:ext>
                </a:extLst>
              </p:cNvPr>
              <p:cNvSpPr/>
              <p:nvPr/>
            </p:nvSpPr>
            <p:spPr>
              <a:xfrm flipH="1">
                <a:off x="4057652" y="1364877"/>
                <a:ext cx="510987" cy="369794"/>
              </a:xfrm>
              <a:prstGeom prst="flowChartDelay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45A2985-9441-51F5-BFD2-E64DBB06D73B}"/>
                  </a:ext>
                </a:extLst>
              </p:cNvPr>
              <p:cNvSpPr/>
              <p:nvPr/>
            </p:nvSpPr>
            <p:spPr>
              <a:xfrm>
                <a:off x="4073340" y="1428751"/>
                <a:ext cx="184899" cy="1305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20438C-F867-E569-446C-4C40BC7940F2}"/>
                  </a:ext>
                </a:extLst>
              </p:cNvPr>
              <p:cNvSpPr/>
              <p:nvPr/>
            </p:nvSpPr>
            <p:spPr>
              <a:xfrm>
                <a:off x="4076698" y="1571346"/>
                <a:ext cx="150721" cy="5434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29EA48B-5A27-12A2-8384-522A7B9EEDC5}"/>
                  </a:ext>
                </a:extLst>
              </p:cNvPr>
              <p:cNvSpPr/>
              <p:nvPr/>
            </p:nvSpPr>
            <p:spPr>
              <a:xfrm>
                <a:off x="4868392" y="1428751"/>
                <a:ext cx="184899" cy="1305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70749D3-CE65-3088-7DEC-0959067EB619}"/>
                  </a:ext>
                </a:extLst>
              </p:cNvPr>
              <p:cNvSpPr/>
              <p:nvPr/>
            </p:nvSpPr>
            <p:spPr>
              <a:xfrm>
                <a:off x="4882956" y="1571346"/>
                <a:ext cx="150721" cy="5434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Partial Circle 21">
                <a:extLst>
                  <a:ext uri="{FF2B5EF4-FFF2-40B4-BE49-F238E27FC236}">
                    <a16:creationId xmlns:a16="http://schemas.microsoft.com/office/drawing/2014/main" id="{E5B9CC8D-5B66-FDA5-6526-41F905B3B9F4}"/>
                  </a:ext>
                </a:extLst>
              </p:cNvPr>
              <p:cNvSpPr/>
              <p:nvPr/>
            </p:nvSpPr>
            <p:spPr>
              <a:xfrm rot="5400000">
                <a:off x="4303964" y="1144816"/>
                <a:ext cx="430448" cy="440121"/>
              </a:xfrm>
              <a:prstGeom prst="pie">
                <a:avLst>
                  <a:gd name="adj1" fmla="val 5453330"/>
                  <a:gd name="adj2" fmla="val 1620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Partial Circle 22">
                <a:extLst>
                  <a:ext uri="{FF2B5EF4-FFF2-40B4-BE49-F238E27FC236}">
                    <a16:creationId xmlns:a16="http://schemas.microsoft.com/office/drawing/2014/main" id="{FB7E1348-F74C-E095-7131-EF37E3A5776D}"/>
                  </a:ext>
                </a:extLst>
              </p:cNvPr>
              <p:cNvSpPr/>
              <p:nvPr/>
            </p:nvSpPr>
            <p:spPr>
              <a:xfrm rot="5400000">
                <a:off x="4303964" y="1144816"/>
                <a:ext cx="430448" cy="440121"/>
              </a:xfrm>
              <a:prstGeom prst="pie">
                <a:avLst>
                  <a:gd name="adj1" fmla="val 12777064"/>
                  <a:gd name="adj2" fmla="val 1620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Partial Circle 23">
                <a:extLst>
                  <a:ext uri="{FF2B5EF4-FFF2-40B4-BE49-F238E27FC236}">
                    <a16:creationId xmlns:a16="http://schemas.microsoft.com/office/drawing/2014/main" id="{1BAACC1F-375D-45AF-DC84-0C0AE4F1D236}"/>
                  </a:ext>
                </a:extLst>
              </p:cNvPr>
              <p:cNvSpPr/>
              <p:nvPr/>
            </p:nvSpPr>
            <p:spPr>
              <a:xfrm rot="5400000">
                <a:off x="4303964" y="1144816"/>
                <a:ext cx="430448" cy="440121"/>
              </a:xfrm>
              <a:prstGeom prst="pie">
                <a:avLst>
                  <a:gd name="adj1" fmla="val 5453330"/>
                  <a:gd name="adj2" fmla="val 816574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7162200-7949-70AD-5349-E8D6EC594B8F}"/>
                  </a:ext>
                </a:extLst>
              </p:cNvPr>
              <p:cNvSpPr/>
              <p:nvPr/>
            </p:nvSpPr>
            <p:spPr>
              <a:xfrm>
                <a:off x="4375068" y="1219199"/>
                <a:ext cx="154210" cy="18377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77ACCEB-5F4F-572F-6550-8011A5B46E2A}"/>
                  </a:ext>
                </a:extLst>
              </p:cNvPr>
              <p:cNvSpPr/>
              <p:nvPr/>
            </p:nvSpPr>
            <p:spPr>
              <a:xfrm>
                <a:off x="4469832" y="1181694"/>
                <a:ext cx="154210" cy="24705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A0EF93-B58A-069C-3B7E-543055C6145D}"/>
                </a:ext>
              </a:extLst>
            </p:cNvPr>
            <p:cNvGrpSpPr/>
            <p:nvPr/>
          </p:nvGrpSpPr>
          <p:grpSpPr>
            <a:xfrm rot="5400000">
              <a:off x="601476" y="423809"/>
              <a:ext cx="184337" cy="357366"/>
              <a:chOff x="2505075" y="1279153"/>
              <a:chExt cx="666750" cy="1292597"/>
            </a:xfrm>
          </p:grpSpPr>
          <p:sp>
            <p:nvSpPr>
              <p:cNvPr id="11" name="Cylinder 10">
                <a:extLst>
                  <a:ext uri="{FF2B5EF4-FFF2-40B4-BE49-F238E27FC236}">
                    <a16:creationId xmlns:a16="http://schemas.microsoft.com/office/drawing/2014/main" id="{4A0FF720-2F0B-F4F8-D875-901AC0769A76}"/>
                  </a:ext>
                </a:extLst>
              </p:cNvPr>
              <p:cNvSpPr/>
              <p:nvPr/>
            </p:nvSpPr>
            <p:spPr>
              <a:xfrm>
                <a:off x="2505075" y="1305222"/>
                <a:ext cx="666750" cy="1266528"/>
              </a:xfrm>
              <a:prstGeom prst="ca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Lightning Bolt 11">
                <a:extLst>
                  <a:ext uri="{FF2B5EF4-FFF2-40B4-BE49-F238E27FC236}">
                    <a16:creationId xmlns:a16="http://schemas.microsoft.com/office/drawing/2014/main" id="{D32D2A76-D56F-E2E3-25FA-087A5201404E}"/>
                  </a:ext>
                </a:extLst>
              </p:cNvPr>
              <p:cNvSpPr/>
              <p:nvPr/>
            </p:nvSpPr>
            <p:spPr>
              <a:xfrm>
                <a:off x="2619376" y="1644746"/>
                <a:ext cx="438150" cy="731180"/>
              </a:xfrm>
              <a:prstGeom prst="lightningBol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ylinder 12">
                <a:extLst>
                  <a:ext uri="{FF2B5EF4-FFF2-40B4-BE49-F238E27FC236}">
                    <a16:creationId xmlns:a16="http://schemas.microsoft.com/office/drawing/2014/main" id="{9D2576E1-B1E7-BB5B-CD32-7E9FD50C8FDC}"/>
                  </a:ext>
                </a:extLst>
              </p:cNvPr>
              <p:cNvSpPr/>
              <p:nvPr/>
            </p:nvSpPr>
            <p:spPr>
              <a:xfrm>
                <a:off x="2696755" y="1279153"/>
                <a:ext cx="283391" cy="149598"/>
              </a:xfrm>
              <a:prstGeom prst="can">
                <a:avLst>
                  <a:gd name="adj" fmla="val 56429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DF6A88A-F866-7BC7-F450-9F1FFE652EC4}"/>
              </a:ext>
            </a:extLst>
          </p:cNvPr>
          <p:cNvGrpSpPr/>
          <p:nvPr userDrawn="1"/>
        </p:nvGrpSpPr>
        <p:grpSpPr>
          <a:xfrm>
            <a:off x="10681450" y="6041594"/>
            <a:ext cx="1343276" cy="689583"/>
            <a:chOff x="5680824" y="2739417"/>
            <a:chExt cx="1343277" cy="689583"/>
          </a:xfrm>
        </p:grpSpPr>
        <p:sp>
          <p:nvSpPr>
            <p:cNvPr id="28" name="Cylinder 27">
              <a:extLst>
                <a:ext uri="{FF2B5EF4-FFF2-40B4-BE49-F238E27FC236}">
                  <a16:creationId xmlns:a16="http://schemas.microsoft.com/office/drawing/2014/main" id="{512A5CD0-856F-C2D4-CF16-03A6816178DD}"/>
                </a:ext>
              </a:extLst>
            </p:cNvPr>
            <p:cNvSpPr/>
            <p:nvPr/>
          </p:nvSpPr>
          <p:spPr>
            <a:xfrm rot="16200000" flipH="1">
              <a:off x="6607033" y="3189795"/>
              <a:ext cx="53011" cy="156882"/>
            </a:xfrm>
            <a:prstGeom prst="can">
              <a:avLst>
                <a:gd name="adj" fmla="val 5642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FF20A87-8C39-E3DC-0BFA-C1D3B47F2A29}"/>
                </a:ext>
              </a:extLst>
            </p:cNvPr>
            <p:cNvSpPr/>
            <p:nvPr/>
          </p:nvSpPr>
          <p:spPr>
            <a:xfrm flipH="1">
              <a:off x="5873568" y="3168113"/>
              <a:ext cx="260887" cy="26088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8032818-5684-2BEC-A833-5881CF2BA35E}"/>
                </a:ext>
              </a:extLst>
            </p:cNvPr>
            <p:cNvSpPr/>
            <p:nvPr/>
          </p:nvSpPr>
          <p:spPr>
            <a:xfrm flipH="1">
              <a:off x="6253553" y="3168113"/>
              <a:ext cx="260887" cy="26088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Delay 30">
              <a:extLst>
                <a:ext uri="{FF2B5EF4-FFF2-40B4-BE49-F238E27FC236}">
                  <a16:creationId xmlns:a16="http://schemas.microsoft.com/office/drawing/2014/main" id="{1A795991-CDAE-9EEC-B218-22729C6EBF4E}"/>
                </a:ext>
              </a:extLst>
            </p:cNvPr>
            <p:cNvSpPr/>
            <p:nvPr/>
          </p:nvSpPr>
          <p:spPr>
            <a:xfrm flipH="1">
              <a:off x="5680824" y="2954641"/>
              <a:ext cx="510987" cy="369794"/>
            </a:xfrm>
            <a:prstGeom prst="flowChartDelay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lowchart: Delay 31">
              <a:extLst>
                <a:ext uri="{FF2B5EF4-FFF2-40B4-BE49-F238E27FC236}">
                  <a16:creationId xmlns:a16="http://schemas.microsoft.com/office/drawing/2014/main" id="{D15520B9-FC9D-3951-3686-52FD90F44749}"/>
                </a:ext>
              </a:extLst>
            </p:cNvPr>
            <p:cNvSpPr/>
            <p:nvPr/>
          </p:nvSpPr>
          <p:spPr>
            <a:xfrm>
              <a:off x="6181726" y="2954641"/>
              <a:ext cx="510987" cy="369794"/>
            </a:xfrm>
            <a:prstGeom prst="flowChartDelay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C64C56F-0EED-CFDE-6EC8-2EC416DB4553}"/>
                </a:ext>
              </a:extLst>
            </p:cNvPr>
            <p:cNvSpPr/>
            <p:nvPr/>
          </p:nvSpPr>
          <p:spPr>
            <a:xfrm flipH="1">
              <a:off x="6492124" y="3018515"/>
              <a:ext cx="184899" cy="1305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1F1C571-436D-12B1-A0FF-B25158BDFEFA}"/>
                </a:ext>
              </a:extLst>
            </p:cNvPr>
            <p:cNvSpPr/>
            <p:nvPr/>
          </p:nvSpPr>
          <p:spPr>
            <a:xfrm flipH="1">
              <a:off x="6522944" y="3161110"/>
              <a:ext cx="150721" cy="5434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BE2C2F1-9481-B314-2AC0-F160ED1FA630}"/>
                </a:ext>
              </a:extLst>
            </p:cNvPr>
            <p:cNvSpPr/>
            <p:nvPr/>
          </p:nvSpPr>
          <p:spPr>
            <a:xfrm flipH="1">
              <a:off x="5697073" y="3018515"/>
              <a:ext cx="184899" cy="130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F9CF58F-5631-B852-B1F3-715B883A4DE8}"/>
                </a:ext>
              </a:extLst>
            </p:cNvPr>
            <p:cNvSpPr/>
            <p:nvPr/>
          </p:nvSpPr>
          <p:spPr>
            <a:xfrm flipH="1">
              <a:off x="5716687" y="3161110"/>
              <a:ext cx="150721" cy="5434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Partial Circle 36">
              <a:extLst>
                <a:ext uri="{FF2B5EF4-FFF2-40B4-BE49-F238E27FC236}">
                  <a16:creationId xmlns:a16="http://schemas.microsoft.com/office/drawing/2014/main" id="{F53A6D52-2671-2F42-7261-B9329B50CE5C}"/>
                </a:ext>
              </a:extLst>
            </p:cNvPr>
            <p:cNvSpPr/>
            <p:nvPr/>
          </p:nvSpPr>
          <p:spPr>
            <a:xfrm rot="16200000" flipH="1">
              <a:off x="6015952" y="2734580"/>
              <a:ext cx="430448" cy="440121"/>
            </a:xfrm>
            <a:prstGeom prst="pie">
              <a:avLst>
                <a:gd name="adj1" fmla="val 5453330"/>
                <a:gd name="adj2" fmla="val 162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Partial Circle 37">
              <a:extLst>
                <a:ext uri="{FF2B5EF4-FFF2-40B4-BE49-F238E27FC236}">
                  <a16:creationId xmlns:a16="http://schemas.microsoft.com/office/drawing/2014/main" id="{83B077CB-FC87-1F1A-C777-A040A87A051B}"/>
                </a:ext>
              </a:extLst>
            </p:cNvPr>
            <p:cNvSpPr/>
            <p:nvPr/>
          </p:nvSpPr>
          <p:spPr>
            <a:xfrm rot="16200000" flipH="1">
              <a:off x="6015951" y="2734580"/>
              <a:ext cx="430448" cy="440121"/>
            </a:xfrm>
            <a:prstGeom prst="pie">
              <a:avLst>
                <a:gd name="adj1" fmla="val 12777064"/>
                <a:gd name="adj2" fmla="val 1620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Partial Circle 38">
              <a:extLst>
                <a:ext uri="{FF2B5EF4-FFF2-40B4-BE49-F238E27FC236}">
                  <a16:creationId xmlns:a16="http://schemas.microsoft.com/office/drawing/2014/main" id="{7FBAA0BA-37EB-4095-D386-8EFF78B77CBE}"/>
                </a:ext>
              </a:extLst>
            </p:cNvPr>
            <p:cNvSpPr/>
            <p:nvPr/>
          </p:nvSpPr>
          <p:spPr>
            <a:xfrm rot="16200000" flipH="1">
              <a:off x="6015953" y="2734580"/>
              <a:ext cx="430448" cy="440121"/>
            </a:xfrm>
            <a:prstGeom prst="pie">
              <a:avLst>
                <a:gd name="adj1" fmla="val 5453330"/>
                <a:gd name="adj2" fmla="val 8165748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445FD7D-6B5C-CA5D-214A-F794502AE8DC}"/>
                </a:ext>
              </a:extLst>
            </p:cNvPr>
            <p:cNvSpPr/>
            <p:nvPr/>
          </p:nvSpPr>
          <p:spPr>
            <a:xfrm flipH="1">
              <a:off x="6221086" y="2808963"/>
              <a:ext cx="154210" cy="18377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F8889D2-3630-C33E-8EA9-F61873AF5180}"/>
                </a:ext>
              </a:extLst>
            </p:cNvPr>
            <p:cNvSpPr/>
            <p:nvPr/>
          </p:nvSpPr>
          <p:spPr>
            <a:xfrm flipH="1">
              <a:off x="6126322" y="2771458"/>
              <a:ext cx="154210" cy="24705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loud 41">
              <a:extLst>
                <a:ext uri="{FF2B5EF4-FFF2-40B4-BE49-F238E27FC236}">
                  <a16:creationId xmlns:a16="http://schemas.microsoft.com/office/drawing/2014/main" id="{CEB15979-DB0B-24B7-8207-85F2CF218453}"/>
                </a:ext>
              </a:extLst>
            </p:cNvPr>
            <p:cNvSpPr/>
            <p:nvPr/>
          </p:nvSpPr>
          <p:spPr>
            <a:xfrm>
              <a:off x="6752640" y="3129734"/>
              <a:ext cx="180975" cy="142875"/>
            </a:xfrm>
            <a:prstGeom prst="clou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DAE5F21A-6B18-4417-6D50-6CB5431F29F1}"/>
                </a:ext>
              </a:extLst>
            </p:cNvPr>
            <p:cNvSpPr/>
            <p:nvPr/>
          </p:nvSpPr>
          <p:spPr>
            <a:xfrm>
              <a:off x="6843126" y="2973515"/>
              <a:ext cx="180975" cy="142875"/>
            </a:xfrm>
            <a:prstGeom prst="clou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226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9E239-32E4-450C-C7F5-7F53C834A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trees forest nature vector">
            <a:extLst>
              <a:ext uri="{FF2B5EF4-FFF2-40B4-BE49-F238E27FC236}">
                <a16:creationId xmlns:a16="http://schemas.microsoft.com/office/drawing/2014/main" id="{05FF96E8-1D61-950F-5FDB-48EC35EA6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8"/>
          <a:stretch/>
        </p:blipFill>
        <p:spPr bwMode="auto">
          <a:xfrm>
            <a:off x="8794992" y="4053660"/>
            <a:ext cx="1894574" cy="257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E4BF5EBD-882B-D7EB-B181-3945D6824374}"/>
              </a:ext>
            </a:extLst>
          </p:cNvPr>
          <p:cNvSpPr/>
          <p:nvPr/>
        </p:nvSpPr>
        <p:spPr>
          <a:xfrm>
            <a:off x="1296096" y="848316"/>
            <a:ext cx="9599809" cy="5161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200" b="1" i="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algn="ctr"/>
            <a:endParaRPr lang="en-US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Are electric vehicles (EVs)</a:t>
            </a:r>
          </a:p>
          <a:p>
            <a:pPr algn="ctr"/>
            <a:r>
              <a:rPr lang="en-US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and hybrid vehicles</a:t>
            </a:r>
          </a:p>
          <a:p>
            <a:pPr algn="ctr"/>
            <a:r>
              <a:rPr lang="en-US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better for the environment</a:t>
            </a:r>
          </a:p>
          <a:p>
            <a:pPr algn="ctr"/>
            <a:r>
              <a:rPr lang="en-US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than internal combustion engine (ICE) vehicles?  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74" name="Picture 2" descr="Free trees forest nature vector">
            <a:extLst>
              <a:ext uri="{FF2B5EF4-FFF2-40B4-BE49-F238E27FC236}">
                <a16:creationId xmlns:a16="http://schemas.microsoft.com/office/drawing/2014/main" id="{AADCF150-0FF0-E853-A31D-C91B619366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22"/>
          <a:stretch/>
        </p:blipFill>
        <p:spPr bwMode="auto">
          <a:xfrm>
            <a:off x="1733819" y="0"/>
            <a:ext cx="1683584" cy="226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4B10AC05-984A-8896-45DC-C1E67EC1A58C}"/>
              </a:ext>
            </a:extLst>
          </p:cNvPr>
          <p:cNvGrpSpPr/>
          <p:nvPr/>
        </p:nvGrpSpPr>
        <p:grpSpPr>
          <a:xfrm>
            <a:off x="991717" y="1094528"/>
            <a:ext cx="678223" cy="693353"/>
            <a:chOff x="406206" y="1856437"/>
            <a:chExt cx="1659669" cy="1696694"/>
          </a:xfrm>
        </p:grpSpPr>
        <p:sp>
          <p:nvSpPr>
            <p:cNvPr id="76" name="Heart 75">
              <a:extLst>
                <a:ext uri="{FF2B5EF4-FFF2-40B4-BE49-F238E27FC236}">
                  <a16:creationId xmlns:a16="http://schemas.microsoft.com/office/drawing/2014/main" id="{3765D089-4EF0-604C-4EF5-C4B79D3ABDB4}"/>
                </a:ext>
              </a:extLst>
            </p:cNvPr>
            <p:cNvSpPr/>
            <p:nvPr/>
          </p:nvSpPr>
          <p:spPr>
            <a:xfrm rot="19568726">
              <a:off x="406206" y="2341084"/>
              <a:ext cx="1187828" cy="1046376"/>
            </a:xfrm>
            <a:prstGeom prst="hear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Heart 76">
              <a:extLst>
                <a:ext uri="{FF2B5EF4-FFF2-40B4-BE49-F238E27FC236}">
                  <a16:creationId xmlns:a16="http://schemas.microsoft.com/office/drawing/2014/main" id="{9FFF37CA-4222-F1CE-6E42-151EF7F43245}"/>
                </a:ext>
              </a:extLst>
            </p:cNvPr>
            <p:cNvSpPr/>
            <p:nvPr/>
          </p:nvSpPr>
          <p:spPr>
            <a:xfrm rot="961563">
              <a:off x="1061128" y="2592832"/>
              <a:ext cx="1004747" cy="960299"/>
            </a:xfrm>
            <a:prstGeom prst="heart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Heart 74">
              <a:extLst>
                <a:ext uri="{FF2B5EF4-FFF2-40B4-BE49-F238E27FC236}">
                  <a16:creationId xmlns:a16="http://schemas.microsoft.com/office/drawing/2014/main" id="{C0D584B4-97C1-1903-D941-CCC1E944150B}"/>
                </a:ext>
              </a:extLst>
            </p:cNvPr>
            <p:cNvSpPr/>
            <p:nvPr/>
          </p:nvSpPr>
          <p:spPr>
            <a:xfrm>
              <a:off x="838068" y="1856437"/>
              <a:ext cx="1187828" cy="1046376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F5C3387-8131-EE23-A618-306F89048A0D}"/>
              </a:ext>
            </a:extLst>
          </p:cNvPr>
          <p:cNvGrpSpPr/>
          <p:nvPr/>
        </p:nvGrpSpPr>
        <p:grpSpPr>
          <a:xfrm flipH="1">
            <a:off x="11045510" y="5109176"/>
            <a:ext cx="678223" cy="693353"/>
            <a:chOff x="406206" y="1856437"/>
            <a:chExt cx="1659669" cy="1696694"/>
          </a:xfrm>
        </p:grpSpPr>
        <p:sp>
          <p:nvSpPr>
            <p:cNvPr id="80" name="Heart 79">
              <a:extLst>
                <a:ext uri="{FF2B5EF4-FFF2-40B4-BE49-F238E27FC236}">
                  <a16:creationId xmlns:a16="http://schemas.microsoft.com/office/drawing/2014/main" id="{52311DD9-F57A-CBD5-FBA8-CF460A569680}"/>
                </a:ext>
              </a:extLst>
            </p:cNvPr>
            <p:cNvSpPr/>
            <p:nvPr/>
          </p:nvSpPr>
          <p:spPr>
            <a:xfrm rot="19568726">
              <a:off x="406206" y="2341084"/>
              <a:ext cx="1187828" cy="1046376"/>
            </a:xfrm>
            <a:prstGeom prst="hear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Heart 80">
              <a:extLst>
                <a:ext uri="{FF2B5EF4-FFF2-40B4-BE49-F238E27FC236}">
                  <a16:creationId xmlns:a16="http://schemas.microsoft.com/office/drawing/2014/main" id="{AEA2E21A-B4CA-614A-F4BE-0E30268617E0}"/>
                </a:ext>
              </a:extLst>
            </p:cNvPr>
            <p:cNvSpPr/>
            <p:nvPr/>
          </p:nvSpPr>
          <p:spPr>
            <a:xfrm rot="961563">
              <a:off x="1061128" y="2592832"/>
              <a:ext cx="1004747" cy="960299"/>
            </a:xfrm>
            <a:prstGeom prst="heart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Heart 81">
              <a:extLst>
                <a:ext uri="{FF2B5EF4-FFF2-40B4-BE49-F238E27FC236}">
                  <a16:creationId xmlns:a16="http://schemas.microsoft.com/office/drawing/2014/main" id="{AC62CC57-DD7A-E69B-E556-4E20C09C7683}"/>
                </a:ext>
              </a:extLst>
            </p:cNvPr>
            <p:cNvSpPr/>
            <p:nvPr/>
          </p:nvSpPr>
          <p:spPr>
            <a:xfrm>
              <a:off x="838068" y="1856437"/>
              <a:ext cx="1187828" cy="1046376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8D7620D-5104-D470-D367-038742B7B8DD}"/>
              </a:ext>
            </a:extLst>
          </p:cNvPr>
          <p:cNvSpPr txBox="1"/>
          <p:nvPr/>
        </p:nvSpPr>
        <p:spPr>
          <a:xfrm>
            <a:off x="1384514" y="313077"/>
            <a:ext cx="260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FF00"/>
                </a:solidFill>
              </a:rPr>
              <a:t>?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6622426-02B7-56ED-3B29-1000E1C9A8A2}"/>
              </a:ext>
            </a:extLst>
          </p:cNvPr>
          <p:cNvSpPr txBox="1"/>
          <p:nvPr/>
        </p:nvSpPr>
        <p:spPr>
          <a:xfrm>
            <a:off x="11262682" y="4376504"/>
            <a:ext cx="260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8308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E083B-6424-E797-D879-6ABDAA8D8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625F5430-6DC1-5849-F8D0-E158041CBA29}"/>
              </a:ext>
            </a:extLst>
          </p:cNvPr>
          <p:cNvSpPr/>
          <p:nvPr/>
        </p:nvSpPr>
        <p:spPr>
          <a:xfrm>
            <a:off x="1296096" y="848317"/>
            <a:ext cx="9599809" cy="4666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/>
            <a:endParaRPr lang="en-US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Even accounting for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generating the electricity,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EVs have half the carbon footprint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of comparable ICE cars.</a:t>
            </a:r>
          </a:p>
        </p:txBody>
      </p:sp>
      <p:pic>
        <p:nvPicPr>
          <p:cNvPr id="2052" name="Picture 4" descr="Free footprint footstep red vector">
            <a:extLst>
              <a:ext uri="{FF2B5EF4-FFF2-40B4-BE49-F238E27FC236}">
                <a16:creationId xmlns:a16="http://schemas.microsoft.com/office/drawing/2014/main" id="{81EBB0E5-D4DC-3C86-2630-37FC56AD3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97" y="1323683"/>
            <a:ext cx="440405" cy="56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Free footprint footstep red vector">
            <a:extLst>
              <a:ext uri="{FF2B5EF4-FFF2-40B4-BE49-F238E27FC236}">
                <a16:creationId xmlns:a16="http://schemas.microsoft.com/office/drawing/2014/main" id="{D388A8E2-C513-B9D4-E6D4-C0C5E4396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96" y="2674651"/>
            <a:ext cx="440405" cy="56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Free footprint footstep red vector">
            <a:extLst>
              <a:ext uri="{FF2B5EF4-FFF2-40B4-BE49-F238E27FC236}">
                <a16:creationId xmlns:a16="http://schemas.microsoft.com/office/drawing/2014/main" id="{201AB591-8057-5A19-8AEA-C436A30FD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97" y="1999167"/>
            <a:ext cx="440405" cy="56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ree footprint footstep red vector">
            <a:extLst>
              <a:ext uri="{FF2B5EF4-FFF2-40B4-BE49-F238E27FC236}">
                <a16:creationId xmlns:a16="http://schemas.microsoft.com/office/drawing/2014/main" id="{3AB20A2F-32BD-221A-9E09-3CC8BB6B6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896" y="1718720"/>
            <a:ext cx="440405" cy="56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Free footprint footstep red vector">
            <a:extLst>
              <a:ext uri="{FF2B5EF4-FFF2-40B4-BE49-F238E27FC236}">
                <a16:creationId xmlns:a16="http://schemas.microsoft.com/office/drawing/2014/main" id="{7E99C3DB-9208-01D7-7C3F-C9107D978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896" y="2394204"/>
            <a:ext cx="440405" cy="56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Free footprint footstep red vector">
            <a:extLst>
              <a:ext uri="{FF2B5EF4-FFF2-40B4-BE49-F238E27FC236}">
                <a16:creationId xmlns:a16="http://schemas.microsoft.com/office/drawing/2014/main" id="{B6A3052A-FB79-4957-11AC-524BB54B4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497" y="3729089"/>
            <a:ext cx="440405" cy="56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Free footprint footstep red vector">
            <a:extLst>
              <a:ext uri="{FF2B5EF4-FFF2-40B4-BE49-F238E27FC236}">
                <a16:creationId xmlns:a16="http://schemas.microsoft.com/office/drawing/2014/main" id="{7F03E76E-9ED1-E1B2-0A2B-DD9BF077F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496" y="5080057"/>
            <a:ext cx="440405" cy="56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Free footprint footstep red vector">
            <a:extLst>
              <a:ext uri="{FF2B5EF4-FFF2-40B4-BE49-F238E27FC236}">
                <a16:creationId xmlns:a16="http://schemas.microsoft.com/office/drawing/2014/main" id="{2B2B2A81-891A-09B5-8E6C-201D22A26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497" y="4404573"/>
            <a:ext cx="440405" cy="56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Free footprint footstep red vector">
            <a:extLst>
              <a:ext uri="{FF2B5EF4-FFF2-40B4-BE49-F238E27FC236}">
                <a16:creationId xmlns:a16="http://schemas.microsoft.com/office/drawing/2014/main" id="{53B77956-DBF9-A6D4-2432-65BDC8211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211696" y="4124126"/>
            <a:ext cx="440405" cy="56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Free footprint footstep red vector">
            <a:extLst>
              <a:ext uri="{FF2B5EF4-FFF2-40B4-BE49-F238E27FC236}">
                <a16:creationId xmlns:a16="http://schemas.microsoft.com/office/drawing/2014/main" id="{1C5AA9E5-9E34-CA0E-A747-DF6921867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211696" y="4799610"/>
            <a:ext cx="440405" cy="56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Free footprint footstep red vector">
            <a:extLst>
              <a:ext uri="{FF2B5EF4-FFF2-40B4-BE49-F238E27FC236}">
                <a16:creationId xmlns:a16="http://schemas.microsoft.com/office/drawing/2014/main" id="{E5F2E54C-A9B7-EA54-F76A-F8C5F7F79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211697" y="2078032"/>
            <a:ext cx="440405" cy="56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Free footprint footstep red vector">
            <a:extLst>
              <a:ext uri="{FF2B5EF4-FFF2-40B4-BE49-F238E27FC236}">
                <a16:creationId xmlns:a16="http://schemas.microsoft.com/office/drawing/2014/main" id="{25CFDD52-E105-0263-112F-0246A8DFB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211696" y="3429000"/>
            <a:ext cx="440405" cy="56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Free footprint footstep red vector">
            <a:extLst>
              <a:ext uri="{FF2B5EF4-FFF2-40B4-BE49-F238E27FC236}">
                <a16:creationId xmlns:a16="http://schemas.microsoft.com/office/drawing/2014/main" id="{5D873E6F-83EF-1B49-6B9B-93046F0AF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211697" y="2753516"/>
            <a:ext cx="440405" cy="56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Free footprint footstep red vector">
            <a:extLst>
              <a:ext uri="{FF2B5EF4-FFF2-40B4-BE49-F238E27FC236}">
                <a16:creationId xmlns:a16="http://schemas.microsoft.com/office/drawing/2014/main" id="{56DFDDD1-11FF-35F6-7A88-54CF2DFAB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496" y="2318607"/>
            <a:ext cx="440405" cy="56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Free footprint footstep red vector">
            <a:extLst>
              <a:ext uri="{FF2B5EF4-FFF2-40B4-BE49-F238E27FC236}">
                <a16:creationId xmlns:a16="http://schemas.microsoft.com/office/drawing/2014/main" id="{FC72A2C7-9E52-503A-3BB4-2F61ACFAA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3496" y="2994091"/>
            <a:ext cx="440405" cy="56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2027475-B648-E939-48CE-83B65EB8A797}"/>
              </a:ext>
            </a:extLst>
          </p:cNvPr>
          <p:cNvSpPr/>
          <p:nvPr/>
        </p:nvSpPr>
        <p:spPr>
          <a:xfrm>
            <a:off x="1296095" y="5669621"/>
            <a:ext cx="9599809" cy="7180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EPA. (n.d.). Greenhouse Gas Emissions from Electric and Plug-In Hybrid Vehicles – Results.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https://www.fueleconomy.gov/feg/Find.do?year=2022&amp;vehicleId=44211&amp;zipCode=68122&amp;action=bt3 </a:t>
            </a:r>
          </a:p>
        </p:txBody>
      </p:sp>
    </p:spTree>
    <p:extLst>
      <p:ext uri="{BB962C8B-B14F-4D97-AF65-F5344CB8AC3E}">
        <p14:creationId xmlns:p14="http://schemas.microsoft.com/office/powerpoint/2010/main" val="154557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34AFC-76E3-58E0-F0C6-195208C8E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E3D1132F-B5DF-3B4E-6AFA-2D84500F3B03}"/>
              </a:ext>
            </a:extLst>
          </p:cNvPr>
          <p:cNvSpPr/>
          <p:nvPr/>
        </p:nvSpPr>
        <p:spPr>
          <a:xfrm>
            <a:off x="1296096" y="848317"/>
            <a:ext cx="9599809" cy="4666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EVs use about 90% of their stored energy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to move the car along the road.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/>
            <a:endParaRPr lang="en-US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/>
            <a:endParaRPr lang="en-US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ICE cars operate around 30% efficiency,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meaning about 70% of the fuel burned is wasted.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8DC6E2-DC21-7826-A6EA-AF01DB3F73BC}"/>
              </a:ext>
            </a:extLst>
          </p:cNvPr>
          <p:cNvSpPr/>
          <p:nvPr/>
        </p:nvSpPr>
        <p:spPr>
          <a:xfrm>
            <a:off x="1296095" y="5669621"/>
            <a:ext cx="9599809" cy="7180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WiTricity. (2023, April 11). EV vs ICE: Surprising Differences in Efficiency, Cost, and Impact.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https://witricity.com/media/blog/ev-vs-ice-surprising-differences </a:t>
            </a:r>
          </a:p>
        </p:txBody>
      </p:sp>
      <p:pic>
        <p:nvPicPr>
          <p:cNvPr id="4100" name="Picture 4" descr="Free trash can garbage bin waste bin vector">
            <a:extLst>
              <a:ext uri="{FF2B5EF4-FFF2-40B4-BE49-F238E27FC236}">
                <a16:creationId xmlns:a16="http://schemas.microsoft.com/office/drawing/2014/main" id="{3AA18EB2-4D73-04C4-D3B5-AB550ECE5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471" y="4798243"/>
            <a:ext cx="716866" cy="104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Free trash can garbage bin waste bin vector">
            <a:extLst>
              <a:ext uri="{FF2B5EF4-FFF2-40B4-BE49-F238E27FC236}">
                <a16:creationId xmlns:a16="http://schemas.microsoft.com/office/drawing/2014/main" id="{7A7075D9-B8B4-603A-BB79-1A8CC6E2A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36" y="1263191"/>
            <a:ext cx="716866" cy="104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Free trash can garbage bin waste bin vector">
            <a:extLst>
              <a:ext uri="{FF2B5EF4-FFF2-40B4-BE49-F238E27FC236}">
                <a16:creationId xmlns:a16="http://schemas.microsoft.com/office/drawing/2014/main" id="{2EEA081E-7648-ECBB-10CF-4B56C8945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337" y="4286838"/>
            <a:ext cx="716866" cy="104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ree trash can garbage bin waste bin vector">
            <a:extLst>
              <a:ext uri="{FF2B5EF4-FFF2-40B4-BE49-F238E27FC236}">
                <a16:creationId xmlns:a16="http://schemas.microsoft.com/office/drawing/2014/main" id="{324AB6A2-1BB8-C930-25A7-90099A197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190" y="4517193"/>
            <a:ext cx="716866" cy="104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Free trash can garbage bin waste bin vector">
            <a:extLst>
              <a:ext uri="{FF2B5EF4-FFF2-40B4-BE49-F238E27FC236}">
                <a16:creationId xmlns:a16="http://schemas.microsoft.com/office/drawing/2014/main" id="{30C059C0-07D5-DF66-9D70-D5602B638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733" y="3601640"/>
            <a:ext cx="716866" cy="104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Free trash can garbage bin waste bin vector">
            <a:extLst>
              <a:ext uri="{FF2B5EF4-FFF2-40B4-BE49-F238E27FC236}">
                <a16:creationId xmlns:a16="http://schemas.microsoft.com/office/drawing/2014/main" id="{D2C40FF0-82F5-396F-0087-50A3C36BF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337" y="3084921"/>
            <a:ext cx="716866" cy="104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Free trash can garbage bin waste bin vector">
            <a:extLst>
              <a:ext uri="{FF2B5EF4-FFF2-40B4-BE49-F238E27FC236}">
                <a16:creationId xmlns:a16="http://schemas.microsoft.com/office/drawing/2014/main" id="{7A798418-E280-69C1-ADC8-5E98A5DE0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733" y="2437982"/>
            <a:ext cx="716866" cy="104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Free trash can garbage bin waste bin vector">
            <a:extLst>
              <a:ext uri="{FF2B5EF4-FFF2-40B4-BE49-F238E27FC236}">
                <a16:creationId xmlns:a16="http://schemas.microsoft.com/office/drawing/2014/main" id="{48C546DC-E449-4462-3DCF-A8EB6F633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544" y="2146303"/>
            <a:ext cx="716866" cy="104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24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37B26-C1E6-CAB5-09D6-85E996BC5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loud 18">
            <a:extLst>
              <a:ext uri="{FF2B5EF4-FFF2-40B4-BE49-F238E27FC236}">
                <a16:creationId xmlns:a16="http://schemas.microsoft.com/office/drawing/2014/main" id="{1C559E17-1138-BBDA-1F20-7162B1192EE1}"/>
              </a:ext>
            </a:extLst>
          </p:cNvPr>
          <p:cNvSpPr/>
          <p:nvPr/>
        </p:nvSpPr>
        <p:spPr>
          <a:xfrm>
            <a:off x="287427" y="1343320"/>
            <a:ext cx="1692202" cy="1428160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0D861BAF-97F1-14D2-9414-FDB90B0811FE}"/>
              </a:ext>
            </a:extLst>
          </p:cNvPr>
          <p:cNvSpPr/>
          <p:nvPr/>
        </p:nvSpPr>
        <p:spPr>
          <a:xfrm>
            <a:off x="9464508" y="3855747"/>
            <a:ext cx="2545237" cy="2210681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48EA514-B3E4-F2CB-084E-FA72EF092626}"/>
              </a:ext>
            </a:extLst>
          </p:cNvPr>
          <p:cNvSpPr/>
          <p:nvPr/>
        </p:nvSpPr>
        <p:spPr>
          <a:xfrm>
            <a:off x="1296096" y="848317"/>
            <a:ext cx="9599809" cy="4666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Charging stations and filling stations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have comparable water footprints.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Because EVs are more efficient,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operating an EV has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a smaller water footprint.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F0A621-1DCA-0B7D-8F79-C0ECDE3BAE94}"/>
              </a:ext>
            </a:extLst>
          </p:cNvPr>
          <p:cNvSpPr/>
          <p:nvPr/>
        </p:nvSpPr>
        <p:spPr>
          <a:xfrm>
            <a:off x="1296095" y="5669621"/>
            <a:ext cx="9599809" cy="7180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Noori, M., et al. (2015, May 30). Electric vehicle cost, emissions, and water footprint in the United States: Development of a regional optimization model. Energy. http://dx.doi.org/10.1016/j.energy.2015.05.152 </a:t>
            </a:r>
          </a:p>
        </p:txBody>
      </p:sp>
      <p:pic>
        <p:nvPicPr>
          <p:cNvPr id="5122" name="Picture 2" descr="Free pistol pump fuel vector">
            <a:extLst>
              <a:ext uri="{FF2B5EF4-FFF2-40B4-BE49-F238E27FC236}">
                <a16:creationId xmlns:a16="http://schemas.microsoft.com/office/drawing/2014/main" id="{E69EC6FE-CF3D-C6B4-3AEC-73C2060A0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921" y="4536930"/>
            <a:ext cx="1362413" cy="84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ree charging station electric gas station electric car vector">
            <a:extLst>
              <a:ext uri="{FF2B5EF4-FFF2-40B4-BE49-F238E27FC236}">
                <a16:creationId xmlns:a16="http://schemas.microsoft.com/office/drawing/2014/main" id="{AB0AE458-5452-6870-D2CA-BDF086B24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31" y="1583703"/>
            <a:ext cx="871140" cy="89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99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F8BF6-B145-2DC7-5F32-AB1DA35D0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0291C852-1FED-B785-4DE8-D5303B1F6695}"/>
              </a:ext>
            </a:extLst>
          </p:cNvPr>
          <p:cNvSpPr/>
          <p:nvPr/>
        </p:nvSpPr>
        <p:spPr>
          <a:xfrm>
            <a:off x="1296096" y="848317"/>
            <a:ext cx="9599809" cy="4666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Battery technology is advancing.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Current lithium collection methods</a:t>
            </a:r>
            <a:b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have significant effects on groundwater.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New developments are making a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zinc batteries a viable replacement.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Zinc is far more readily available.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A3EF35-07F2-18CA-79FF-A80B48EAAA3F}"/>
              </a:ext>
            </a:extLst>
          </p:cNvPr>
          <p:cNvSpPr/>
          <p:nvPr/>
        </p:nvSpPr>
        <p:spPr>
          <a:xfrm>
            <a:off x="1296095" y="5669621"/>
            <a:ext cx="9599809" cy="7180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EVBox</a:t>
            </a:r>
            <a:r>
              <a:rPr lang="en-US" sz="1400" b="1" dirty="0">
                <a:solidFill>
                  <a:schemeClr val="bg1"/>
                </a:solidFill>
              </a:rPr>
              <a:t>. (2023, May 4). Are electric car batteries bad for the environment?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https://blog.evbox.com/ev-battery-environmental-impact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Stelle, L. (2023, December 2). Scientists just made a massive breakthrough on an alternative to lithium-ion batteries: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‘These batteries are essential’. https://finance.yahoo.com/news/scientists-just-made-massive-breakthrough-121500329.htm </a:t>
            </a:r>
          </a:p>
        </p:txBody>
      </p:sp>
    </p:spTree>
    <p:extLst>
      <p:ext uri="{BB962C8B-B14F-4D97-AF65-F5344CB8AC3E}">
        <p14:creationId xmlns:p14="http://schemas.microsoft.com/office/powerpoint/2010/main" val="247184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71DD4-7187-5CAE-0FED-A7DD12709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trees forest nature vector">
            <a:extLst>
              <a:ext uri="{FF2B5EF4-FFF2-40B4-BE49-F238E27FC236}">
                <a16:creationId xmlns:a16="http://schemas.microsoft.com/office/drawing/2014/main" id="{3036E164-EFD3-D370-D98F-A7F7A37A93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8"/>
          <a:stretch/>
        </p:blipFill>
        <p:spPr bwMode="auto">
          <a:xfrm>
            <a:off x="2011939" y="143373"/>
            <a:ext cx="1894574" cy="257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BC4CF744-4966-7B3C-67B9-E4881106DAC2}"/>
              </a:ext>
            </a:extLst>
          </p:cNvPr>
          <p:cNvSpPr/>
          <p:nvPr/>
        </p:nvSpPr>
        <p:spPr>
          <a:xfrm>
            <a:off x="1296096" y="848316"/>
            <a:ext cx="9599809" cy="5161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200" b="1" i="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algn="ctr"/>
            <a:endParaRPr lang="en-US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/>
            <a:endParaRPr lang="en-US" sz="3200" b="1" i="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Conclusion: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Electric vehicles (EVs)</a:t>
            </a:r>
          </a:p>
          <a:p>
            <a:pPr algn="ctr"/>
            <a:r>
              <a:rPr lang="en-US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and hybrid vehicles</a:t>
            </a:r>
          </a:p>
          <a:p>
            <a:pPr algn="ctr"/>
            <a:r>
              <a:rPr lang="en-US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are better for the environment</a:t>
            </a:r>
          </a:p>
          <a:p>
            <a:pPr algn="ctr"/>
            <a:r>
              <a:rPr lang="en-US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than internal combustion engine (ICE) vehicles.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74" name="Picture 2" descr="Free trees forest nature vector">
            <a:extLst>
              <a:ext uri="{FF2B5EF4-FFF2-40B4-BE49-F238E27FC236}">
                <a16:creationId xmlns:a16="http://schemas.microsoft.com/office/drawing/2014/main" id="{E0311ECA-9AC4-4FC0-EB68-7E5CB0A631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22"/>
          <a:stretch/>
        </p:blipFill>
        <p:spPr bwMode="auto">
          <a:xfrm>
            <a:off x="1092253" y="1117091"/>
            <a:ext cx="1683584" cy="226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75FDE5EA-B93C-7A3A-1B5F-2C8D99297860}"/>
              </a:ext>
            </a:extLst>
          </p:cNvPr>
          <p:cNvGrpSpPr/>
          <p:nvPr/>
        </p:nvGrpSpPr>
        <p:grpSpPr>
          <a:xfrm>
            <a:off x="277189" y="1017998"/>
            <a:ext cx="678223" cy="693353"/>
            <a:chOff x="406206" y="1856437"/>
            <a:chExt cx="1659669" cy="1696694"/>
          </a:xfrm>
        </p:grpSpPr>
        <p:sp>
          <p:nvSpPr>
            <p:cNvPr id="76" name="Heart 75">
              <a:extLst>
                <a:ext uri="{FF2B5EF4-FFF2-40B4-BE49-F238E27FC236}">
                  <a16:creationId xmlns:a16="http://schemas.microsoft.com/office/drawing/2014/main" id="{B6B14DC3-CC74-71A8-8E30-8298DBB32E6D}"/>
                </a:ext>
              </a:extLst>
            </p:cNvPr>
            <p:cNvSpPr/>
            <p:nvPr/>
          </p:nvSpPr>
          <p:spPr>
            <a:xfrm rot="19568726">
              <a:off x="406206" y="2341084"/>
              <a:ext cx="1187828" cy="1046376"/>
            </a:xfrm>
            <a:prstGeom prst="hear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Heart 76">
              <a:extLst>
                <a:ext uri="{FF2B5EF4-FFF2-40B4-BE49-F238E27FC236}">
                  <a16:creationId xmlns:a16="http://schemas.microsoft.com/office/drawing/2014/main" id="{4DB2B473-73E0-08C0-BFFF-874A9F5566D9}"/>
                </a:ext>
              </a:extLst>
            </p:cNvPr>
            <p:cNvSpPr/>
            <p:nvPr/>
          </p:nvSpPr>
          <p:spPr>
            <a:xfrm rot="961563">
              <a:off x="1061128" y="2592832"/>
              <a:ext cx="1004747" cy="960299"/>
            </a:xfrm>
            <a:prstGeom prst="heart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Heart 74">
              <a:extLst>
                <a:ext uri="{FF2B5EF4-FFF2-40B4-BE49-F238E27FC236}">
                  <a16:creationId xmlns:a16="http://schemas.microsoft.com/office/drawing/2014/main" id="{94849792-E05F-1120-0946-A68FA6CF127A}"/>
                </a:ext>
              </a:extLst>
            </p:cNvPr>
            <p:cNvSpPr/>
            <p:nvPr/>
          </p:nvSpPr>
          <p:spPr>
            <a:xfrm>
              <a:off x="838068" y="1856437"/>
              <a:ext cx="1187828" cy="1046376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806ABBF-03C1-A2EE-BACC-8B98D48758EC}"/>
              </a:ext>
            </a:extLst>
          </p:cNvPr>
          <p:cNvGrpSpPr/>
          <p:nvPr/>
        </p:nvGrpSpPr>
        <p:grpSpPr>
          <a:xfrm flipH="1">
            <a:off x="1296095" y="501638"/>
            <a:ext cx="678223" cy="693353"/>
            <a:chOff x="406206" y="1856437"/>
            <a:chExt cx="1659669" cy="1696694"/>
          </a:xfrm>
        </p:grpSpPr>
        <p:sp>
          <p:nvSpPr>
            <p:cNvPr id="80" name="Heart 79">
              <a:extLst>
                <a:ext uri="{FF2B5EF4-FFF2-40B4-BE49-F238E27FC236}">
                  <a16:creationId xmlns:a16="http://schemas.microsoft.com/office/drawing/2014/main" id="{422FCD9F-F5AB-42C5-B82D-F3010DC63E7F}"/>
                </a:ext>
              </a:extLst>
            </p:cNvPr>
            <p:cNvSpPr/>
            <p:nvPr/>
          </p:nvSpPr>
          <p:spPr>
            <a:xfrm rot="19568726">
              <a:off x="406206" y="2341084"/>
              <a:ext cx="1187828" cy="1046376"/>
            </a:xfrm>
            <a:prstGeom prst="hear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Heart 80">
              <a:extLst>
                <a:ext uri="{FF2B5EF4-FFF2-40B4-BE49-F238E27FC236}">
                  <a16:creationId xmlns:a16="http://schemas.microsoft.com/office/drawing/2014/main" id="{A56324CB-8418-94E8-6F49-95ED9AF4AA59}"/>
                </a:ext>
              </a:extLst>
            </p:cNvPr>
            <p:cNvSpPr/>
            <p:nvPr/>
          </p:nvSpPr>
          <p:spPr>
            <a:xfrm rot="961563">
              <a:off x="1061128" y="2592832"/>
              <a:ext cx="1004747" cy="960299"/>
            </a:xfrm>
            <a:prstGeom prst="heart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Heart 81">
              <a:extLst>
                <a:ext uri="{FF2B5EF4-FFF2-40B4-BE49-F238E27FC236}">
                  <a16:creationId xmlns:a16="http://schemas.microsoft.com/office/drawing/2014/main" id="{C653EE76-4661-1112-C094-4B399A939531}"/>
                </a:ext>
              </a:extLst>
            </p:cNvPr>
            <p:cNvSpPr/>
            <p:nvPr/>
          </p:nvSpPr>
          <p:spPr>
            <a:xfrm>
              <a:off x="838068" y="1856437"/>
              <a:ext cx="1187828" cy="1046376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525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4BE2F-C50D-FCB8-F855-AEF4E22EA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7130F4AD-63E9-E818-F43F-8FE5FF41681E}"/>
              </a:ext>
            </a:extLst>
          </p:cNvPr>
          <p:cNvSpPr/>
          <p:nvPr/>
        </p:nvSpPr>
        <p:spPr>
          <a:xfrm>
            <a:off x="1296096" y="848317"/>
            <a:ext cx="9599809" cy="4666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Over 70 countries have outlined plans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to reduce their overall environmental impact.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EVs will become more popular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as technology and policy make them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more affordable and attractive to consumers.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DC7BAC-5624-7480-2DE8-3A836A2B8F21}"/>
              </a:ext>
            </a:extLst>
          </p:cNvPr>
          <p:cNvSpPr/>
          <p:nvPr/>
        </p:nvSpPr>
        <p:spPr>
          <a:xfrm>
            <a:off x="1296095" y="5669621"/>
            <a:ext cx="9599809" cy="7180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Electric vehicle. (2023, December 15). In Wikipedia.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https://en.wikipedia.org/w/index.php?title=Electric_vehicle&amp;oldid=1190001619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Many graphics used in this presentation came from pixabay.com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and are used in accordance with their Content License.</a:t>
            </a:r>
          </a:p>
        </p:txBody>
      </p:sp>
    </p:spTree>
    <p:extLst>
      <p:ext uri="{BB962C8B-B14F-4D97-AF65-F5344CB8AC3E}">
        <p14:creationId xmlns:p14="http://schemas.microsoft.com/office/powerpoint/2010/main" val="2960508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449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Kellogg</dc:creator>
  <cp:lastModifiedBy>Chris Kellogg</cp:lastModifiedBy>
  <cp:revision>5</cp:revision>
  <dcterms:created xsi:type="dcterms:W3CDTF">2024-02-10T19:02:59Z</dcterms:created>
  <dcterms:modified xsi:type="dcterms:W3CDTF">2025-02-01T22:30:49Z</dcterms:modified>
</cp:coreProperties>
</file>