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69" r:id="rId4"/>
    <p:sldId id="270" r:id="rId5"/>
    <p:sldId id="271" r:id="rId6"/>
    <p:sldId id="272" r:id="rId7"/>
    <p:sldId id="274" r:id="rId8"/>
    <p:sldId id="273" r:id="rId9"/>
    <p:sldId id="275" r:id="rId10"/>
    <p:sldId id="279" r:id="rId11"/>
    <p:sldId id="276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4" autoAdjust="0"/>
    <p:restoredTop sz="94660"/>
  </p:normalViewPr>
  <p:slideViewPr>
    <p:cSldViewPr snapToGrid="0">
      <p:cViewPr varScale="1">
        <p:scale>
          <a:sx n="95" d="100"/>
          <a:sy n="95" d="100"/>
        </p:scale>
        <p:origin x="8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66685-1316-4A16-B41B-E263FF0ABE9D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F00026-B02B-4821-82D3-E644244D2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56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 of the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00026-B02B-4821-82D3-E644244D24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691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1E937A-2109-46CB-9FF3-D7E5FC52F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0B5F5D-7476-6BA7-A13A-FC20CF8C06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BD17E9-3F9B-13B9-E570-27086C9219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 of the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7B179-3FEA-C2D7-95F7-2AF98A45F4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00026-B02B-4821-82D3-E644244D24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0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0AFBB8-788C-DAD1-8EA9-615F87533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15467A-90D2-1ECD-D8C3-7CADA49FF5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3B9B9D-7B13-EF43-8C94-C6E64C8C54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 of the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6FB44-8E2D-679A-D9DB-66C4390557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00026-B02B-4821-82D3-E644244D24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9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D41FE-5E0C-128B-E5A9-FDF425CBF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B31450-20DA-C0A3-B661-914AA5AE89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69BB9D-2133-24BA-8A56-A1B6A6BB2E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 of the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B2D3E-472B-1079-29FA-5C4FF7AE94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00026-B02B-4821-82D3-E644244D24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41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A4593C-20D8-E459-149A-1FD863A5B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0ED901-2635-C33B-23D6-2C0BB84450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206450-4034-AF90-2E91-D192D0FFCC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 of the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166F1-B671-843B-F139-3E5887FB24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00026-B02B-4821-82D3-E644244D24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1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1C168-493F-B648-2B2E-B80F48EC0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69F77F-806F-EC17-8EE6-E6AEF1273D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9AF5C3-3A65-A793-1F5A-8773032566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 of the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24137-695A-E0E1-B393-AC6BF6E2FC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00026-B02B-4821-82D3-E644244D24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8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7FC3D-C8F0-D7BF-F9A1-BA6D30843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654A04-28AB-5640-E672-E4ABA451AE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DBBCE1-21B7-6F0C-3DC8-7A250F023A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 of the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57DE7-E49D-EAB0-4F79-3D94D9F3BB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00026-B02B-4821-82D3-E644244D24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51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23817-39DB-BA15-9995-5D3646260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4BEF97-C909-7A92-AAE9-036E10B73C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0BB2A4-96E8-267C-8831-91CF84D146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 of the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D62DB-9F49-C98D-7DDB-335970B972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00026-B02B-4821-82D3-E644244D24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83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24B850-A14B-D41B-1AD9-4DFDFA98B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9FFDD7-8855-5DC0-C106-7886B49AEB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B1D026-9C0A-EBD5-086C-1315F4BE4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 of the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232148-41B1-FF0A-3EF9-FA822EF5C0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00026-B02B-4821-82D3-E644244D24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42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F2E9E5-D434-6F59-3389-B3A87E99E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8CA39C-03C4-70F2-9037-36E5FAB29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8E1F80-991B-EE2B-EE53-43108D9A94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 of the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ECF36-07FB-4FF3-78BA-C48C6F2992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00026-B02B-4821-82D3-E644244D24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4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88852F-101B-A85B-4612-041F5E029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E23279-C4F9-D72D-ED63-7BAAD2E14A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1B4C0E-2316-7ECC-6C19-11AA064084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 of the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9BB37-298C-EA19-FA9E-1F1F3ECA4A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00026-B02B-4821-82D3-E644244D24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82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8465C-3E77-5524-3060-D3B6E51B4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D7FC6E-0D94-B015-2258-561478D7E5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FAB8E7-4E31-DB5D-A822-F36B607B2C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 of the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76AC57-CED8-5F3C-BB27-8C3F537174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F00026-B02B-4821-82D3-E644244D24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61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90779-9650-AE79-0345-055BC7899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7486B8-E1A3-2C39-50F1-D630D27CE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58060-0429-C54E-CB5B-219CE476B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B3FF-DA46-43D0-B0BE-841EDD5A1D0B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6C2F8-0C3C-EE40-8CD6-BF6C44787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BE059-9137-FE82-BF5D-C0458F45A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2BF-CB0B-4E2F-8685-CEE3E474A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80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3A0D3-1F1D-E584-A7C0-96F4234F4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B23D0-76AD-C602-E494-CA13533AB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B742A-991D-3C7C-F5C7-180209EB1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B3FF-DA46-43D0-B0BE-841EDD5A1D0B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8E595-4A9C-DF1B-2FAA-9580C59B6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F7662-EB03-3F89-7004-3E659EEB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2BF-CB0B-4E2F-8685-CEE3E474A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3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5C23A3-D3ED-E1D7-8816-ECD1EBA5A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6F203-ADAC-3F1C-7079-B1EFA13C9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ED969-8E07-9F7B-FE18-7B98A9D88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B3FF-DA46-43D0-B0BE-841EDD5A1D0B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3677F-D30F-0B33-1356-6B6370D13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B7268-D936-DC17-EBF2-E39EA42C6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2BF-CB0B-4E2F-8685-CEE3E474A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9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E33D2-0F44-171A-6B44-BD4EECFFC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B2738-2340-41D8-3B3E-EFE63697A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8D274-0585-4C62-A568-FBD95729E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B3FF-DA46-43D0-B0BE-841EDD5A1D0B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AF58E-3C4F-B23E-45D5-392EA61D2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8E766-58FB-1626-FD01-4FCF24461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2BF-CB0B-4E2F-8685-CEE3E474A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62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814A9-C001-8DA6-133A-F1FE9D0B4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F1C95-A5C3-98F6-7E45-EC995736E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51AAC-0102-8D0D-8235-5602587BF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B3FF-DA46-43D0-B0BE-841EDD5A1D0B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8EB7A-BC68-0B10-6E89-1F641EB4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77279-9C8C-30CB-4CF4-AA48916F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2BF-CB0B-4E2F-8685-CEE3E474A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AD4E0-F9D0-2928-B96C-DE87BCE4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CBCD4-B64B-7D23-0D7E-AABA6B2FA7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B81DB-C4DC-0B5F-D28E-66E3B23E8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D67E5-2129-EB24-8301-F6E6A83FF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B3FF-DA46-43D0-B0BE-841EDD5A1D0B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0F76E-3AEB-E03F-FEEC-D8F49B4E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185D0-513E-1032-411D-B137FEFC6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2BF-CB0B-4E2F-8685-CEE3E474A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526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6119A-273D-95DB-5151-FFEC60577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E00DE-C11A-1131-5239-1DBAE4A94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33D3C-C3EF-4FF7-CE97-5A37AE76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08D5A5-0D29-4D17-589D-18C6CD4C70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7415C6-055B-B137-6D05-576DDE97A4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0EB2BD-0D7B-0704-268A-723794A2A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B3FF-DA46-43D0-B0BE-841EDD5A1D0B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D7ABD6-17C3-322D-6E8F-58A6A0D2A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8C7392-D618-6E85-0519-212A5B9B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2BF-CB0B-4E2F-8685-CEE3E474A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62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E6420-6749-C8D7-D462-30563AD84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45C15F-D08C-A9F4-AFA4-0F35E3624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B3FF-DA46-43D0-B0BE-841EDD5A1D0B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3B2EB-26FC-4CC8-99CE-63E29FBA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9E2378-3585-4149-4DF5-87FA6966B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2BF-CB0B-4E2F-8685-CEE3E474A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4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50D985-E0F8-7266-5755-B0E868AB5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B3FF-DA46-43D0-B0BE-841EDD5A1D0B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8B6DBB-D989-C566-3439-5E0747F6C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548EC-2D6B-76F4-283A-B51C4438A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2BF-CB0B-4E2F-8685-CEE3E474A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17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275F4-743C-BD5F-5708-E663B1931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B5EC1-8852-3470-1D6A-AE0781618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3F6AE-C2DF-65D1-54A6-A564720C4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39AD-7737-33F9-1B03-8067EC7FB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B3FF-DA46-43D0-B0BE-841EDD5A1D0B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E8A0D-4F2E-9D23-C013-676C6831A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37F11-757E-1821-6248-505ECEF4D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2BF-CB0B-4E2F-8685-CEE3E474A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3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A6336-6326-567B-AB1C-F8ADB5B23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F08692-228E-9F67-5273-8F61EE0DFE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62D0C-FEE4-57D2-775C-FF4515776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C1722-B737-9859-E6EE-6DE1F840D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B3FF-DA46-43D0-B0BE-841EDD5A1D0B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F58DB-6187-CF1A-44D6-A0A094B1E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437A1-39EA-C52F-C0E0-AAB339ECD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12BF-CB0B-4E2F-8685-CEE3E474A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53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FAEDF386-AF0F-DCB8-2035-5322C870AEA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89" b="2616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40A162-E461-F43B-AF18-C0CB251F2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BFCB2-631F-188C-43F9-70847589F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C222D-3D19-85A5-A861-3217F6D1F3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6EB3FF-DA46-43D0-B0BE-841EDD5A1D0B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286F8-E326-EA5E-55B7-95CF470D44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3717C-D588-3888-BCC5-D6173457A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0A12BF-CB0B-4E2F-8685-CEE3E474A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37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FAC558-30A1-1D79-CB23-CB3A5E24DE58}"/>
              </a:ext>
            </a:extLst>
          </p:cNvPr>
          <p:cNvSpPr txBox="1"/>
          <p:nvPr/>
        </p:nvSpPr>
        <p:spPr>
          <a:xfrm>
            <a:off x="261257" y="291402"/>
            <a:ext cx="11666136" cy="1938992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Is My Team Really Trying to Compete?</a:t>
            </a:r>
          </a:p>
          <a:p>
            <a:pPr algn="ctr"/>
            <a:endParaRPr lang="en-US" sz="2800" b="1" dirty="0">
              <a:solidFill>
                <a:schemeClr val="bg1"/>
              </a:solidFill>
            </a:endParaRPr>
          </a:p>
          <a:p>
            <a:pPr algn="ctr"/>
            <a:r>
              <a:rPr lang="en-US" sz="2800" b="1" i="1" dirty="0">
                <a:solidFill>
                  <a:schemeClr val="bg1"/>
                </a:solidFill>
              </a:rPr>
              <a:t>Using an MLB Team’s Opening Day Player Payroll</a:t>
            </a:r>
          </a:p>
          <a:p>
            <a:pPr algn="ctr"/>
            <a:r>
              <a:rPr lang="en-US" sz="2800" b="1" i="1" dirty="0">
                <a:solidFill>
                  <a:schemeClr val="bg1"/>
                </a:solidFill>
              </a:rPr>
              <a:t>to Predict Playoff Expectation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66C9AE-C0FD-E3D8-C953-9AF79BC631A9}"/>
              </a:ext>
            </a:extLst>
          </p:cNvPr>
          <p:cNvSpPr txBox="1"/>
          <p:nvPr/>
        </p:nvSpPr>
        <p:spPr>
          <a:xfrm>
            <a:off x="75994" y="6474299"/>
            <a:ext cx="2697351" cy="307777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Chris Kellogg , DSC630-T301</a:t>
            </a:r>
          </a:p>
        </p:txBody>
      </p:sp>
    </p:spTree>
    <p:extLst>
      <p:ext uri="{BB962C8B-B14F-4D97-AF65-F5344CB8AC3E}">
        <p14:creationId xmlns:p14="http://schemas.microsoft.com/office/powerpoint/2010/main" val="3193244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7C38F0-CD44-27EE-3C51-8E9DB67773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80009E-74D8-FB26-6598-397B0259BC92}"/>
              </a:ext>
            </a:extLst>
          </p:cNvPr>
          <p:cNvSpPr txBox="1"/>
          <p:nvPr/>
        </p:nvSpPr>
        <p:spPr>
          <a:xfrm>
            <a:off x="261257" y="291402"/>
            <a:ext cx="11666136" cy="156966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Linear Regression attempt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	Mean squared error was large, indicated lots of big misses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	Coefficient of determination indicates that the regression line is not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		significantly more valuable than a horizontal 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931A9C-2534-7B4D-DA68-88D735ECE249}"/>
              </a:ext>
            </a:extLst>
          </p:cNvPr>
          <p:cNvSpPr txBox="1"/>
          <p:nvPr/>
        </p:nvSpPr>
        <p:spPr>
          <a:xfrm>
            <a:off x="75994" y="6474299"/>
            <a:ext cx="2697351" cy="307777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2" name="Picture 1" descr="A graph with black dots and a blue line&#10;&#10;Description automatically generated">
            <a:extLst>
              <a:ext uri="{FF2B5EF4-FFF2-40B4-BE49-F238E27FC236}">
                <a16:creationId xmlns:a16="http://schemas.microsoft.com/office/drawing/2014/main" id="{0D797020-2A57-ADFF-056C-727B8FF9619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892"/>
          <a:stretch/>
        </p:blipFill>
        <p:spPr>
          <a:xfrm>
            <a:off x="3000688" y="1925413"/>
            <a:ext cx="6187274" cy="448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566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AEEBA-4DBF-745F-55AD-34A7437EE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0C7005-523D-3CC2-94EC-E3199A8F0536}"/>
              </a:ext>
            </a:extLst>
          </p:cNvPr>
          <p:cNvSpPr txBox="1"/>
          <p:nvPr/>
        </p:nvSpPr>
        <p:spPr>
          <a:xfrm>
            <a:off x="261257" y="291402"/>
            <a:ext cx="11666136" cy="2308324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Spending can overcome mistakes and sign more talent.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There is NO magic spending level to feel confident about getting into the playoffs.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The only reasonable recommendation, therefore, is for a team to make as much money as possible and then spend as much money on players as it can afford.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709264-16D9-43AE-7739-B49E2962BA89}"/>
              </a:ext>
            </a:extLst>
          </p:cNvPr>
          <p:cNvSpPr txBox="1"/>
          <p:nvPr/>
        </p:nvSpPr>
        <p:spPr>
          <a:xfrm>
            <a:off x="75994" y="6474299"/>
            <a:ext cx="2697351" cy="307777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Conclusion /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150365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117D4F-826D-5359-8E6D-E3812A441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D80309-720E-099B-3B06-C7B776D12A91}"/>
              </a:ext>
            </a:extLst>
          </p:cNvPr>
          <p:cNvSpPr txBox="1"/>
          <p:nvPr/>
        </p:nvSpPr>
        <p:spPr>
          <a:xfrm>
            <a:off x="261257" y="291402"/>
            <a:ext cx="11666136" cy="4154984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References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Jackson, S. (2024, September 24). </a:t>
            </a:r>
            <a:r>
              <a:rPr lang="en-US" sz="2000" b="1" dirty="0" err="1">
                <a:solidFill>
                  <a:schemeClr val="bg1"/>
                </a:solidFill>
              </a:rPr>
              <a:t>BetMGM</a:t>
            </a:r>
            <a:r>
              <a:rPr lang="en-US" sz="2000" b="1" dirty="0">
                <a:solidFill>
                  <a:schemeClr val="bg1"/>
                </a:solidFill>
              </a:rPr>
              <a:t>. MLB Teams With Highest 2024 Payrolls: Mets on Top.</a:t>
            </a:r>
          </a:p>
          <a:p>
            <a:r>
              <a:rPr lang="en-US" sz="2000" b="1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https://sports.betmgm.com/en/blog/mlb/mlb-teams-highest-payrolls-2023-bm15/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Gough, C. (2024, June 13). Statista. Major League Baseball average player salary 2003-2024.</a:t>
            </a:r>
          </a:p>
          <a:p>
            <a:r>
              <a:rPr lang="en-US" sz="2000" b="1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https://www.statista.com/statistics/236213/mean-salaray-of-players-in-majpr-league-baseball/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Major League Baseball postseason. (2024, November 2). In Wikipedia. </a:t>
            </a:r>
            <a:r>
              <a:rPr lang="en-US" sz="2000" b="1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https://en.wikipedia.org/wiki/Major_League_Baseball_postseason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Timeline of Major League Baseball. (2024, November 8). In Wikipedia. </a:t>
            </a:r>
            <a:r>
              <a:rPr lang="en-US" sz="2000" b="1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https://en.wikipedia.org/wiki/Timeline_of_Major_League_Baseball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93DBC5-C7E1-6A7D-FFDE-0AF6004AC0D2}"/>
              </a:ext>
            </a:extLst>
          </p:cNvPr>
          <p:cNvSpPr txBox="1"/>
          <p:nvPr/>
        </p:nvSpPr>
        <p:spPr>
          <a:xfrm>
            <a:off x="75994" y="6474299"/>
            <a:ext cx="2697351" cy="307777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705861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94535-5F18-B5CD-D0BC-6B9D54DFF5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36F202-812D-4422-0966-0622833DE979}"/>
              </a:ext>
            </a:extLst>
          </p:cNvPr>
          <p:cNvSpPr txBox="1"/>
          <p:nvPr/>
        </p:nvSpPr>
        <p:spPr>
          <a:xfrm>
            <a:off x="261257" y="291402"/>
            <a:ext cx="11666136" cy="3046988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MLB teams spend more money on player payrolls than any other expense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	2024 Oakland A’s - $63 million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	2024 New York Mets - $316 million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Opening Day payroll is the best chance for a planned strategy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	Can’t predict under-performance or over-performance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	Can’t predict injuries, regression, or development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	We CAN predict the money that’s available on Opening Day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DF6B89-D3BB-1512-9F8C-DCA46DC680F0}"/>
              </a:ext>
            </a:extLst>
          </p:cNvPr>
          <p:cNvSpPr txBox="1"/>
          <p:nvPr/>
        </p:nvSpPr>
        <p:spPr>
          <a:xfrm>
            <a:off x="75994" y="6474299"/>
            <a:ext cx="2697351" cy="307777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727564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B2EE0-AFD9-FE56-7481-6FAF215EB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CD3765-35BA-862A-37FB-B3591490CC91}"/>
              </a:ext>
            </a:extLst>
          </p:cNvPr>
          <p:cNvSpPr txBox="1"/>
          <p:nvPr/>
        </p:nvSpPr>
        <p:spPr>
          <a:xfrm>
            <a:off x="261257" y="291402"/>
            <a:ext cx="11666136" cy="156966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If an MLB team wants to make the playoffs, how much should the team expect to spend on its Opening Day player payroll?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	Cuts, additions, promotions, trades, etc. not considered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	Specifically looking at a spending threshold for playoff teams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D25281-FCD5-7A76-58D4-8078FA7DC890}"/>
              </a:ext>
            </a:extLst>
          </p:cNvPr>
          <p:cNvSpPr txBox="1"/>
          <p:nvPr/>
        </p:nvSpPr>
        <p:spPr>
          <a:xfrm>
            <a:off x="75994" y="6474299"/>
            <a:ext cx="2697351" cy="307777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487064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404601-5B15-96BC-BE1D-18020445A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97FA991-0DD7-BF22-46E2-97374F42732E}"/>
              </a:ext>
            </a:extLst>
          </p:cNvPr>
          <p:cNvSpPr txBox="1"/>
          <p:nvPr/>
        </p:nvSpPr>
        <p:spPr>
          <a:xfrm>
            <a:off x="261257" y="291402"/>
            <a:ext cx="11666136" cy="341632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OWNERS can set the baseball operations budget correctly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FRONT OFFICE can set targets for best impact from free agent dollars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PLAYERS and AGENTS would have a better idea of how much teams will spend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FANS have evidence that their team is genuinely trying to win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MEDIA can plan for which games are more likely to have playoff implications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E2229E-980C-3D17-12C7-62B55D9A4AEC}"/>
              </a:ext>
            </a:extLst>
          </p:cNvPr>
          <p:cNvSpPr txBox="1"/>
          <p:nvPr/>
        </p:nvSpPr>
        <p:spPr>
          <a:xfrm>
            <a:off x="75994" y="6474299"/>
            <a:ext cx="2697351" cy="307777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How is it useful?</a:t>
            </a:r>
          </a:p>
        </p:txBody>
      </p:sp>
    </p:spTree>
    <p:extLst>
      <p:ext uri="{BB962C8B-B14F-4D97-AF65-F5344CB8AC3E}">
        <p14:creationId xmlns:p14="http://schemas.microsoft.com/office/powerpoint/2010/main" val="4000041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204606-7A45-29D8-503B-CC8CF5A8B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0F8A6D-1737-328E-0E9E-B5EC7A7EF26E}"/>
              </a:ext>
            </a:extLst>
          </p:cNvPr>
          <p:cNvSpPr txBox="1"/>
          <p:nvPr/>
        </p:nvSpPr>
        <p:spPr>
          <a:xfrm>
            <a:off x="261257" y="291402"/>
            <a:ext cx="11666136" cy="2677656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Team standings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	</a:t>
            </a:r>
            <a:r>
              <a:rPr lang="en-US" sz="2400" b="1" dirty="0" err="1">
                <a:solidFill>
                  <a:schemeClr val="bg1"/>
                </a:solidFill>
              </a:rPr>
              <a:t>pybaseball</a:t>
            </a:r>
            <a:r>
              <a:rPr lang="en-US" sz="2400" b="1" dirty="0">
                <a:solidFill>
                  <a:schemeClr val="bg1"/>
                </a:solidFill>
              </a:rPr>
              <a:t> API for Python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	</a:t>
            </a:r>
            <a:r>
              <a:rPr lang="pt-BR" sz="2400" b="1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https://pypi.org/project/pybaseball/2.0.0/</a:t>
            </a:r>
            <a:endParaRPr lang="en-US" sz="2400" b="1" i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Team payrolls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	MLB Team Payrolls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	</a:t>
            </a:r>
            <a:r>
              <a:rPr lang="fr-FR" sz="2400" b="1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https://www.stevetheump.com/Payrolls.htm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1DE160-FFD8-9F9A-ED25-3436897ACBC6}"/>
              </a:ext>
            </a:extLst>
          </p:cNvPr>
          <p:cNvSpPr txBox="1"/>
          <p:nvPr/>
        </p:nvSpPr>
        <p:spPr>
          <a:xfrm>
            <a:off x="75994" y="6474299"/>
            <a:ext cx="2697351" cy="307777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Data Sources</a:t>
            </a:r>
          </a:p>
        </p:txBody>
      </p:sp>
    </p:spTree>
    <p:extLst>
      <p:ext uri="{BB962C8B-B14F-4D97-AF65-F5344CB8AC3E}">
        <p14:creationId xmlns:p14="http://schemas.microsoft.com/office/powerpoint/2010/main" val="2261113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59BFD2-3DF1-CEA6-A76D-5FD6BF23B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C5BA59-357A-533C-E259-09B614162739}"/>
              </a:ext>
            </a:extLst>
          </p:cNvPr>
          <p:cNvSpPr txBox="1"/>
          <p:nvPr/>
        </p:nvSpPr>
        <p:spPr>
          <a:xfrm>
            <a:off x="261257" y="291402"/>
            <a:ext cx="11666136" cy="1938992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Mapped team names to consistent team abbreviations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Standardized format for payroll numbers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Merged datasets for year-by-year payroll and “made playoffs” flag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E8730D-436A-51D7-C626-E8CC5D2CB933}"/>
              </a:ext>
            </a:extLst>
          </p:cNvPr>
          <p:cNvSpPr txBox="1"/>
          <p:nvPr/>
        </p:nvSpPr>
        <p:spPr>
          <a:xfrm>
            <a:off x="75994" y="6474299"/>
            <a:ext cx="2697351" cy="307777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Data Preparation</a:t>
            </a:r>
          </a:p>
        </p:txBody>
      </p:sp>
    </p:spTree>
    <p:extLst>
      <p:ext uri="{BB962C8B-B14F-4D97-AF65-F5344CB8AC3E}">
        <p14:creationId xmlns:p14="http://schemas.microsoft.com/office/powerpoint/2010/main" val="1298550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08BFFA-C56C-92DB-9CB8-958C36774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72BE1B-3C8E-4435-138D-66B2C5AD9699}"/>
              </a:ext>
            </a:extLst>
          </p:cNvPr>
          <p:cNvSpPr txBox="1"/>
          <p:nvPr/>
        </p:nvSpPr>
        <p:spPr>
          <a:xfrm>
            <a:off x="261257" y="291402"/>
            <a:ext cx="11666136" cy="1938992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Planned to use linear regression model to find the payroll threshold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Planned to use several evaluation methods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	Mean squared error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	Coefficient of determination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6E2FAB-0A1C-A619-4679-CF191203720E}"/>
              </a:ext>
            </a:extLst>
          </p:cNvPr>
          <p:cNvSpPr txBox="1"/>
          <p:nvPr/>
        </p:nvSpPr>
        <p:spPr>
          <a:xfrm>
            <a:off x="75994" y="6474299"/>
            <a:ext cx="2697351" cy="307777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Model and Evaluation Method</a:t>
            </a:r>
          </a:p>
        </p:txBody>
      </p:sp>
    </p:spTree>
    <p:extLst>
      <p:ext uri="{BB962C8B-B14F-4D97-AF65-F5344CB8AC3E}">
        <p14:creationId xmlns:p14="http://schemas.microsoft.com/office/powerpoint/2010/main" val="3589456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552FD-006E-73E2-3AEC-CFD3A737E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9C849B-EE2E-0806-F4E4-CC112D2364AB}"/>
              </a:ext>
            </a:extLst>
          </p:cNvPr>
          <p:cNvSpPr txBox="1"/>
          <p:nvPr/>
        </p:nvSpPr>
        <p:spPr>
          <a:xfrm>
            <a:off x="261257" y="291402"/>
            <a:ext cx="11666136" cy="461665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In most years, winning 88 games would be enough to make the playoffs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2BCA13-144D-0752-E9CE-6295C3B12714}"/>
              </a:ext>
            </a:extLst>
          </p:cNvPr>
          <p:cNvSpPr txBox="1"/>
          <p:nvPr/>
        </p:nvSpPr>
        <p:spPr>
          <a:xfrm>
            <a:off x="75994" y="6474299"/>
            <a:ext cx="2697351" cy="307777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Threshold for playoff teams</a:t>
            </a:r>
          </a:p>
        </p:txBody>
      </p:sp>
      <p:pic>
        <p:nvPicPr>
          <p:cNvPr id="2" name="Picture 1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1CBDD353-D0B8-E19F-215D-7676E6CB9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365" y="812097"/>
            <a:ext cx="8711920" cy="523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014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ED5A1-706B-789C-8309-D27A21FA2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66DD13-38A6-4D3A-2BEC-EDD36AB968DD}"/>
              </a:ext>
            </a:extLst>
          </p:cNvPr>
          <p:cNvSpPr txBox="1"/>
          <p:nvPr/>
        </p:nvSpPr>
        <p:spPr>
          <a:xfrm>
            <a:off x="261257" y="291402"/>
            <a:ext cx="11666136" cy="156966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Wins vs Opening Day Payroll, seasons after 2016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	Obviously no clear threshold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	2022 Cleveland Indians made the playoffs at  less than $50 million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	2023 New York Mets missed the playoffs at over $330 million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F9888E-F547-2643-4668-2626D15B830B}"/>
              </a:ext>
            </a:extLst>
          </p:cNvPr>
          <p:cNvSpPr txBox="1"/>
          <p:nvPr/>
        </p:nvSpPr>
        <p:spPr>
          <a:xfrm>
            <a:off x="75994" y="6474299"/>
            <a:ext cx="2697351" cy="307777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6" name="Picture 5" descr="A graph of orange and grey dots&#10;&#10;Description automatically generated">
            <a:extLst>
              <a:ext uri="{FF2B5EF4-FFF2-40B4-BE49-F238E27FC236}">
                <a16:creationId xmlns:a16="http://schemas.microsoft.com/office/drawing/2014/main" id="{FCDCA92B-5976-5DB4-CBCF-D1980B481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736" y="1930514"/>
            <a:ext cx="5987178" cy="447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750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651</Words>
  <Application>Microsoft Office PowerPoint</Application>
  <PresentationFormat>Widescreen</PresentationFormat>
  <Paragraphs>102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Kellogg</dc:creator>
  <cp:lastModifiedBy>Chris Kellogg</cp:lastModifiedBy>
  <cp:revision>3</cp:revision>
  <dcterms:created xsi:type="dcterms:W3CDTF">2024-11-15T23:38:03Z</dcterms:created>
  <dcterms:modified xsi:type="dcterms:W3CDTF">2024-12-21T04:47:59Z</dcterms:modified>
</cp:coreProperties>
</file>