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80" r:id="rId4"/>
    <p:sldId id="269" r:id="rId5"/>
    <p:sldId id="271" r:id="rId6"/>
    <p:sldId id="272" r:id="rId7"/>
    <p:sldId id="274" r:id="rId8"/>
    <p:sldId id="281" r:id="rId9"/>
    <p:sldId id="273" r:id="rId10"/>
    <p:sldId id="275" r:id="rId11"/>
    <p:sldId id="282" r:id="rId12"/>
    <p:sldId id="279" r:id="rId13"/>
    <p:sldId id="276" r:id="rId14"/>
    <p:sldId id="283" r:id="rId15"/>
    <p:sldId id="278"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4" autoAdjust="0"/>
    <p:restoredTop sz="94660"/>
  </p:normalViewPr>
  <p:slideViewPr>
    <p:cSldViewPr snapToGrid="0">
      <p:cViewPr varScale="1">
        <p:scale>
          <a:sx n="57" d="100"/>
          <a:sy n="57" d="100"/>
        </p:scale>
        <p:origin x="30"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66685-1316-4A16-B41B-E263FF0ABE9D}"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00026-B02B-4821-82D3-E644244D24EA}" type="slidenum">
              <a:rPr lang="en-US" smtClean="0"/>
              <a:t>‹#›</a:t>
            </a:fld>
            <a:endParaRPr lang="en-US"/>
          </a:p>
        </p:txBody>
      </p:sp>
    </p:spTree>
    <p:extLst>
      <p:ext uri="{BB962C8B-B14F-4D97-AF65-F5344CB8AC3E}">
        <p14:creationId xmlns:p14="http://schemas.microsoft.com/office/powerpoint/2010/main" val="255805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of the project</a:t>
            </a:r>
          </a:p>
        </p:txBody>
      </p:sp>
      <p:sp>
        <p:nvSpPr>
          <p:cNvPr id="4" name="Slide Number Placeholder 3"/>
          <p:cNvSpPr>
            <a:spLocks noGrp="1"/>
          </p:cNvSpPr>
          <p:nvPr>
            <p:ph type="sldNum" sz="quarter" idx="5"/>
          </p:nvPr>
        </p:nvSpPr>
        <p:spPr/>
        <p:txBody>
          <a:bodyPr/>
          <a:lstStyle/>
          <a:p>
            <a:fld id="{1CF00026-B02B-4821-82D3-E644244D24EA}" type="slidenum">
              <a:rPr lang="en-US" smtClean="0"/>
              <a:t>1</a:t>
            </a:fld>
            <a:endParaRPr lang="en-US"/>
          </a:p>
        </p:txBody>
      </p:sp>
    </p:spTree>
    <p:extLst>
      <p:ext uri="{BB962C8B-B14F-4D97-AF65-F5344CB8AC3E}">
        <p14:creationId xmlns:p14="http://schemas.microsoft.com/office/powerpoint/2010/main" val="1779169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8465C-3E77-5524-3060-D3B6E51B4E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D7FC6E-0D94-B015-2258-561478D7E5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FAB8E7-4E31-DB5D-A822-F36B607B2CD3}"/>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A776AC57-CED8-5F3C-BB27-8C3F53717404}"/>
              </a:ext>
            </a:extLst>
          </p:cNvPr>
          <p:cNvSpPr>
            <a:spLocks noGrp="1"/>
          </p:cNvSpPr>
          <p:nvPr>
            <p:ph type="sldNum" sz="quarter" idx="5"/>
          </p:nvPr>
        </p:nvSpPr>
        <p:spPr/>
        <p:txBody>
          <a:bodyPr/>
          <a:lstStyle/>
          <a:p>
            <a:fld id="{1CF00026-B02B-4821-82D3-E644244D24EA}" type="slidenum">
              <a:rPr lang="en-US" smtClean="0"/>
              <a:t>10</a:t>
            </a:fld>
            <a:endParaRPr lang="en-US"/>
          </a:p>
        </p:txBody>
      </p:sp>
    </p:spTree>
    <p:extLst>
      <p:ext uri="{BB962C8B-B14F-4D97-AF65-F5344CB8AC3E}">
        <p14:creationId xmlns:p14="http://schemas.microsoft.com/office/powerpoint/2010/main" val="4223461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C4B28-04AF-7A1D-85B1-37559F3C1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EF4CFC-A8DC-9EFE-E77F-E0647B7FB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BDD829-6895-1C05-2E1F-111C48D7E016}"/>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F6F5E1C3-9311-0598-4EDF-7E99F0674498}"/>
              </a:ext>
            </a:extLst>
          </p:cNvPr>
          <p:cNvSpPr>
            <a:spLocks noGrp="1"/>
          </p:cNvSpPr>
          <p:nvPr>
            <p:ph type="sldNum" sz="quarter" idx="5"/>
          </p:nvPr>
        </p:nvSpPr>
        <p:spPr/>
        <p:txBody>
          <a:bodyPr/>
          <a:lstStyle/>
          <a:p>
            <a:fld id="{1CF00026-B02B-4821-82D3-E644244D24EA}" type="slidenum">
              <a:rPr lang="en-US" smtClean="0"/>
              <a:t>11</a:t>
            </a:fld>
            <a:endParaRPr lang="en-US"/>
          </a:p>
        </p:txBody>
      </p:sp>
    </p:spTree>
    <p:extLst>
      <p:ext uri="{BB962C8B-B14F-4D97-AF65-F5344CB8AC3E}">
        <p14:creationId xmlns:p14="http://schemas.microsoft.com/office/powerpoint/2010/main" val="9281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E937A-2109-46CB-9FF3-D7E5FC52F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0B5F5D-7476-6BA7-A13A-FC20CF8C0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BD17E9-3F9B-13B9-E570-27086C921976}"/>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4B77B179-3FEA-C2D7-95F7-2AF98A45F409}"/>
              </a:ext>
            </a:extLst>
          </p:cNvPr>
          <p:cNvSpPr>
            <a:spLocks noGrp="1"/>
          </p:cNvSpPr>
          <p:nvPr>
            <p:ph type="sldNum" sz="quarter" idx="5"/>
          </p:nvPr>
        </p:nvSpPr>
        <p:spPr/>
        <p:txBody>
          <a:bodyPr/>
          <a:lstStyle/>
          <a:p>
            <a:fld id="{1CF00026-B02B-4821-82D3-E644244D24EA}" type="slidenum">
              <a:rPr lang="en-US" smtClean="0"/>
              <a:t>12</a:t>
            </a:fld>
            <a:endParaRPr lang="en-US"/>
          </a:p>
        </p:txBody>
      </p:sp>
    </p:spTree>
    <p:extLst>
      <p:ext uri="{BB962C8B-B14F-4D97-AF65-F5344CB8AC3E}">
        <p14:creationId xmlns:p14="http://schemas.microsoft.com/office/powerpoint/2010/main" val="5346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AFBB8-788C-DAD1-8EA9-615F87533D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5467A-90D2-1ECD-D8C3-7CADA49FF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3B9B9D-7B13-EF43-8C94-C6E64C8C54D4}"/>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C046FB44-8E2D-679A-D9DB-66C43905576C}"/>
              </a:ext>
            </a:extLst>
          </p:cNvPr>
          <p:cNvSpPr>
            <a:spLocks noGrp="1"/>
          </p:cNvSpPr>
          <p:nvPr>
            <p:ph type="sldNum" sz="quarter" idx="5"/>
          </p:nvPr>
        </p:nvSpPr>
        <p:spPr/>
        <p:txBody>
          <a:bodyPr/>
          <a:lstStyle/>
          <a:p>
            <a:fld id="{1CF00026-B02B-4821-82D3-E644244D24EA}" type="slidenum">
              <a:rPr lang="en-US" smtClean="0"/>
              <a:t>13</a:t>
            </a:fld>
            <a:endParaRPr lang="en-US"/>
          </a:p>
        </p:txBody>
      </p:sp>
    </p:spTree>
    <p:extLst>
      <p:ext uri="{BB962C8B-B14F-4D97-AF65-F5344CB8AC3E}">
        <p14:creationId xmlns:p14="http://schemas.microsoft.com/office/powerpoint/2010/main" val="242839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25FA2-32F1-44A5-3656-AECA3E1F4F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238884-EC5A-8273-9B4C-BD0AC445C2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BD4537-5CE6-AAE4-A141-565CBDF41421}"/>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1FF8C999-2146-CBA0-83B4-FF0A9D0BFF79}"/>
              </a:ext>
            </a:extLst>
          </p:cNvPr>
          <p:cNvSpPr>
            <a:spLocks noGrp="1"/>
          </p:cNvSpPr>
          <p:nvPr>
            <p:ph type="sldNum" sz="quarter" idx="5"/>
          </p:nvPr>
        </p:nvSpPr>
        <p:spPr/>
        <p:txBody>
          <a:bodyPr/>
          <a:lstStyle/>
          <a:p>
            <a:fld id="{1CF00026-B02B-4821-82D3-E644244D24EA}" type="slidenum">
              <a:rPr lang="en-US" smtClean="0"/>
              <a:t>14</a:t>
            </a:fld>
            <a:endParaRPr lang="en-US"/>
          </a:p>
        </p:txBody>
      </p:sp>
    </p:spTree>
    <p:extLst>
      <p:ext uri="{BB962C8B-B14F-4D97-AF65-F5344CB8AC3E}">
        <p14:creationId xmlns:p14="http://schemas.microsoft.com/office/powerpoint/2010/main" val="2403244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D41FE-5E0C-128B-E5A9-FDF425CBFE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B31450-20DA-C0A3-B661-914AA5AE89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9BB9D-2133-24BA-8A56-A1B6A6BB2E76}"/>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1FBB2D3E-472B-1079-29FA-5C4FF7AE94AC}"/>
              </a:ext>
            </a:extLst>
          </p:cNvPr>
          <p:cNvSpPr>
            <a:spLocks noGrp="1"/>
          </p:cNvSpPr>
          <p:nvPr>
            <p:ph type="sldNum" sz="quarter" idx="5"/>
          </p:nvPr>
        </p:nvSpPr>
        <p:spPr/>
        <p:txBody>
          <a:bodyPr/>
          <a:lstStyle/>
          <a:p>
            <a:fld id="{1CF00026-B02B-4821-82D3-E644244D24EA}" type="slidenum">
              <a:rPr lang="en-US" smtClean="0"/>
              <a:t>15</a:t>
            </a:fld>
            <a:endParaRPr lang="en-US"/>
          </a:p>
        </p:txBody>
      </p:sp>
    </p:spTree>
    <p:extLst>
      <p:ext uri="{BB962C8B-B14F-4D97-AF65-F5344CB8AC3E}">
        <p14:creationId xmlns:p14="http://schemas.microsoft.com/office/powerpoint/2010/main" val="3078541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1C8A6-199C-74F9-EEFB-7D88BA7269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34C89-6B5C-CE62-FF4A-F4B7F65C9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6B600E-D64A-F337-173C-F1E6ADC2605E}"/>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4F9E96A2-3C2B-1976-3018-C4945BC04135}"/>
              </a:ext>
            </a:extLst>
          </p:cNvPr>
          <p:cNvSpPr>
            <a:spLocks noGrp="1"/>
          </p:cNvSpPr>
          <p:nvPr>
            <p:ph type="sldNum" sz="quarter" idx="5"/>
          </p:nvPr>
        </p:nvSpPr>
        <p:spPr/>
        <p:txBody>
          <a:bodyPr/>
          <a:lstStyle/>
          <a:p>
            <a:fld id="{1CF00026-B02B-4821-82D3-E644244D24EA}" type="slidenum">
              <a:rPr lang="en-US" smtClean="0"/>
              <a:t>16</a:t>
            </a:fld>
            <a:endParaRPr lang="en-US"/>
          </a:p>
        </p:txBody>
      </p:sp>
    </p:spTree>
    <p:extLst>
      <p:ext uri="{BB962C8B-B14F-4D97-AF65-F5344CB8AC3E}">
        <p14:creationId xmlns:p14="http://schemas.microsoft.com/office/powerpoint/2010/main" val="149724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4593C-20D8-E459-149A-1FD863A5B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0ED901-2635-C33B-23D6-2C0BB84450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206450-4034-AF90-2E91-D192D0FFCC21}"/>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8EE166F1-B671-843B-F139-3E5887FB24F0}"/>
              </a:ext>
            </a:extLst>
          </p:cNvPr>
          <p:cNvSpPr>
            <a:spLocks noGrp="1"/>
          </p:cNvSpPr>
          <p:nvPr>
            <p:ph type="sldNum" sz="quarter" idx="5"/>
          </p:nvPr>
        </p:nvSpPr>
        <p:spPr/>
        <p:txBody>
          <a:bodyPr/>
          <a:lstStyle/>
          <a:p>
            <a:fld id="{1CF00026-B02B-4821-82D3-E644244D24EA}" type="slidenum">
              <a:rPr lang="en-US" smtClean="0"/>
              <a:t>2</a:t>
            </a:fld>
            <a:endParaRPr lang="en-US"/>
          </a:p>
        </p:txBody>
      </p:sp>
    </p:spTree>
    <p:extLst>
      <p:ext uri="{BB962C8B-B14F-4D97-AF65-F5344CB8AC3E}">
        <p14:creationId xmlns:p14="http://schemas.microsoft.com/office/powerpoint/2010/main" val="609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96582-3637-FAD5-6DDF-A669AAEC88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4FEC5F-EAE6-6357-10BF-92F565635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816FC4-04E0-F239-611B-54B4FBDE3DFB}"/>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357982DE-A491-2EB4-83DD-598B25E2079B}"/>
              </a:ext>
            </a:extLst>
          </p:cNvPr>
          <p:cNvSpPr>
            <a:spLocks noGrp="1"/>
          </p:cNvSpPr>
          <p:nvPr>
            <p:ph type="sldNum" sz="quarter" idx="5"/>
          </p:nvPr>
        </p:nvSpPr>
        <p:spPr/>
        <p:txBody>
          <a:bodyPr/>
          <a:lstStyle/>
          <a:p>
            <a:fld id="{1CF00026-B02B-4821-82D3-E644244D24EA}" type="slidenum">
              <a:rPr lang="en-US" smtClean="0"/>
              <a:t>3</a:t>
            </a:fld>
            <a:endParaRPr lang="en-US"/>
          </a:p>
        </p:txBody>
      </p:sp>
    </p:spTree>
    <p:extLst>
      <p:ext uri="{BB962C8B-B14F-4D97-AF65-F5344CB8AC3E}">
        <p14:creationId xmlns:p14="http://schemas.microsoft.com/office/powerpoint/2010/main" val="2966477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1C168-493F-B648-2B2E-B80F48EC0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69F77F-806F-EC17-8EE6-E6AEF1273D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9AF5C3-3A65-A793-1F5A-877303256626}"/>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97624137-695A-E0E1-B393-AC6BF6E2FCA8}"/>
              </a:ext>
            </a:extLst>
          </p:cNvPr>
          <p:cNvSpPr>
            <a:spLocks noGrp="1"/>
          </p:cNvSpPr>
          <p:nvPr>
            <p:ph type="sldNum" sz="quarter" idx="5"/>
          </p:nvPr>
        </p:nvSpPr>
        <p:spPr/>
        <p:txBody>
          <a:bodyPr/>
          <a:lstStyle/>
          <a:p>
            <a:fld id="{1CF00026-B02B-4821-82D3-E644244D24EA}" type="slidenum">
              <a:rPr lang="en-US" smtClean="0"/>
              <a:t>4</a:t>
            </a:fld>
            <a:endParaRPr lang="en-US"/>
          </a:p>
        </p:txBody>
      </p:sp>
    </p:spTree>
    <p:extLst>
      <p:ext uri="{BB962C8B-B14F-4D97-AF65-F5344CB8AC3E}">
        <p14:creationId xmlns:p14="http://schemas.microsoft.com/office/powerpoint/2010/main" val="366438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23817-39DB-BA15-9995-5D36462603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BEF97-C909-7A92-AAE9-036E10B73C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0BB2A4-96E8-267C-8831-91CF84D1463A}"/>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D84D62DB-9F49-C98D-7DDB-335970B972B2}"/>
              </a:ext>
            </a:extLst>
          </p:cNvPr>
          <p:cNvSpPr>
            <a:spLocks noGrp="1"/>
          </p:cNvSpPr>
          <p:nvPr>
            <p:ph type="sldNum" sz="quarter" idx="5"/>
          </p:nvPr>
        </p:nvSpPr>
        <p:spPr/>
        <p:txBody>
          <a:bodyPr/>
          <a:lstStyle/>
          <a:p>
            <a:fld id="{1CF00026-B02B-4821-82D3-E644244D24EA}" type="slidenum">
              <a:rPr lang="en-US" smtClean="0"/>
              <a:t>5</a:t>
            </a:fld>
            <a:endParaRPr lang="en-US"/>
          </a:p>
        </p:txBody>
      </p:sp>
    </p:spTree>
    <p:extLst>
      <p:ext uri="{BB962C8B-B14F-4D97-AF65-F5344CB8AC3E}">
        <p14:creationId xmlns:p14="http://schemas.microsoft.com/office/powerpoint/2010/main" val="338838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4B850-A14B-D41B-1AD9-4DFDFA98B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FFDD7-8855-5DC0-C106-7886B49AE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B1D026-9C0A-EBD5-086C-1315F4BE41A5}"/>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D0232148-41B1-FF0A-3EF9-FA822EF5C017}"/>
              </a:ext>
            </a:extLst>
          </p:cNvPr>
          <p:cNvSpPr>
            <a:spLocks noGrp="1"/>
          </p:cNvSpPr>
          <p:nvPr>
            <p:ph type="sldNum" sz="quarter" idx="5"/>
          </p:nvPr>
        </p:nvSpPr>
        <p:spPr/>
        <p:txBody>
          <a:bodyPr/>
          <a:lstStyle/>
          <a:p>
            <a:fld id="{1CF00026-B02B-4821-82D3-E644244D24EA}" type="slidenum">
              <a:rPr lang="en-US" smtClean="0"/>
              <a:t>6</a:t>
            </a:fld>
            <a:endParaRPr lang="en-US"/>
          </a:p>
        </p:txBody>
      </p:sp>
    </p:spTree>
    <p:extLst>
      <p:ext uri="{BB962C8B-B14F-4D97-AF65-F5344CB8AC3E}">
        <p14:creationId xmlns:p14="http://schemas.microsoft.com/office/powerpoint/2010/main" val="1292042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2E9E5-D434-6F59-3389-B3A87E99E5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8CA39C-03C4-70F2-9037-36E5FAB29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8E1F80-991B-EE2B-EE53-43108D9A9425}"/>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B2AECF36-07FB-4FF3-78BA-C48C6F299298}"/>
              </a:ext>
            </a:extLst>
          </p:cNvPr>
          <p:cNvSpPr>
            <a:spLocks noGrp="1"/>
          </p:cNvSpPr>
          <p:nvPr>
            <p:ph type="sldNum" sz="quarter" idx="5"/>
          </p:nvPr>
        </p:nvSpPr>
        <p:spPr/>
        <p:txBody>
          <a:bodyPr/>
          <a:lstStyle/>
          <a:p>
            <a:fld id="{1CF00026-B02B-4821-82D3-E644244D24EA}" type="slidenum">
              <a:rPr lang="en-US" smtClean="0"/>
              <a:t>7</a:t>
            </a:fld>
            <a:endParaRPr lang="en-US"/>
          </a:p>
        </p:txBody>
      </p:sp>
    </p:spTree>
    <p:extLst>
      <p:ext uri="{BB962C8B-B14F-4D97-AF65-F5344CB8AC3E}">
        <p14:creationId xmlns:p14="http://schemas.microsoft.com/office/powerpoint/2010/main" val="27270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EF518-CF5F-0363-C049-B3C8B2B51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63BD5D-EACF-CF34-B976-77BE8CB06D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13F0C-7D7D-D1FE-A9DF-E48FB2FE8118}"/>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997EB115-A746-8318-6B72-DA660162F15F}"/>
              </a:ext>
            </a:extLst>
          </p:cNvPr>
          <p:cNvSpPr>
            <a:spLocks noGrp="1"/>
          </p:cNvSpPr>
          <p:nvPr>
            <p:ph type="sldNum" sz="quarter" idx="5"/>
          </p:nvPr>
        </p:nvSpPr>
        <p:spPr/>
        <p:txBody>
          <a:bodyPr/>
          <a:lstStyle/>
          <a:p>
            <a:fld id="{1CF00026-B02B-4821-82D3-E644244D24EA}" type="slidenum">
              <a:rPr lang="en-US" smtClean="0"/>
              <a:t>8</a:t>
            </a:fld>
            <a:endParaRPr lang="en-US"/>
          </a:p>
        </p:txBody>
      </p:sp>
    </p:spTree>
    <p:extLst>
      <p:ext uri="{BB962C8B-B14F-4D97-AF65-F5344CB8AC3E}">
        <p14:creationId xmlns:p14="http://schemas.microsoft.com/office/powerpoint/2010/main" val="2884162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8852F-101B-A85B-4612-041F5E0293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E23279-C4F9-D72D-ED63-7BAAD2E14A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1B4C0E-2316-7ECC-6C19-11AA064084EF}"/>
              </a:ext>
            </a:extLst>
          </p:cNvPr>
          <p:cNvSpPr>
            <a:spLocks noGrp="1"/>
          </p:cNvSpPr>
          <p:nvPr>
            <p:ph type="body" idx="1"/>
          </p:nvPr>
        </p:nvSpPr>
        <p:spPr/>
        <p:txBody>
          <a:bodyPr/>
          <a:lstStyle/>
          <a:p>
            <a:r>
              <a:rPr lang="en-US" dirty="0"/>
              <a:t>Background of the project</a:t>
            </a:r>
          </a:p>
        </p:txBody>
      </p:sp>
      <p:sp>
        <p:nvSpPr>
          <p:cNvPr id="4" name="Slide Number Placeholder 3">
            <a:extLst>
              <a:ext uri="{FF2B5EF4-FFF2-40B4-BE49-F238E27FC236}">
                <a16:creationId xmlns:a16="http://schemas.microsoft.com/office/drawing/2014/main" id="{2329BB37-298C-EA19-FA9E-1F1F3ECA4A24}"/>
              </a:ext>
            </a:extLst>
          </p:cNvPr>
          <p:cNvSpPr>
            <a:spLocks noGrp="1"/>
          </p:cNvSpPr>
          <p:nvPr>
            <p:ph type="sldNum" sz="quarter" idx="5"/>
          </p:nvPr>
        </p:nvSpPr>
        <p:spPr/>
        <p:txBody>
          <a:bodyPr/>
          <a:lstStyle/>
          <a:p>
            <a:fld id="{1CF00026-B02B-4821-82D3-E644244D24EA}" type="slidenum">
              <a:rPr lang="en-US" smtClean="0"/>
              <a:t>9</a:t>
            </a:fld>
            <a:endParaRPr lang="en-US"/>
          </a:p>
        </p:txBody>
      </p:sp>
    </p:spTree>
    <p:extLst>
      <p:ext uri="{BB962C8B-B14F-4D97-AF65-F5344CB8AC3E}">
        <p14:creationId xmlns:p14="http://schemas.microsoft.com/office/powerpoint/2010/main" val="192058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0779-9650-AE79-0345-055BC7899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7486B8-E1A3-2C39-50F1-D630D27CE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C58060-0429-C54E-CB5B-219CE476B45B}"/>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5" name="Footer Placeholder 4">
            <a:extLst>
              <a:ext uri="{FF2B5EF4-FFF2-40B4-BE49-F238E27FC236}">
                <a16:creationId xmlns:a16="http://schemas.microsoft.com/office/drawing/2014/main" id="{E1A6C2F8-0C3C-EE40-8CD6-BF6C44787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E059-9137-FE82-BF5D-C0458F45A875}"/>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192788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A0D3-1F1D-E584-A7C0-96F4234F42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23D0-76AD-C602-E494-CA13533AB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B742A-991D-3C7C-F5C7-180209EB1622}"/>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5" name="Footer Placeholder 4">
            <a:extLst>
              <a:ext uri="{FF2B5EF4-FFF2-40B4-BE49-F238E27FC236}">
                <a16:creationId xmlns:a16="http://schemas.microsoft.com/office/drawing/2014/main" id="{6F38E595-4A9C-DF1B-2FAA-9580C59B6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F7662-EB03-3F89-7004-3E659EEBCDF2}"/>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368313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C23A3-D3ED-E1D7-8816-ECD1EBA5AB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26F203-ADAC-3F1C-7079-B1EFA13C9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ED969-8E07-9F7B-FE18-7B98A9D88E6F}"/>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5" name="Footer Placeholder 4">
            <a:extLst>
              <a:ext uri="{FF2B5EF4-FFF2-40B4-BE49-F238E27FC236}">
                <a16:creationId xmlns:a16="http://schemas.microsoft.com/office/drawing/2014/main" id="{5C63677F-D30F-0B33-1356-6B6370D13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B7268-D936-DC17-EBF2-E39EA42C6DFC}"/>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60539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3D2-0F44-171A-6B44-BD4EECFFCC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B2738-2340-41D8-3B3E-EFE63697AE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8D274-0585-4C62-A568-FBD95729E902}"/>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5" name="Footer Placeholder 4">
            <a:extLst>
              <a:ext uri="{FF2B5EF4-FFF2-40B4-BE49-F238E27FC236}">
                <a16:creationId xmlns:a16="http://schemas.microsoft.com/office/drawing/2014/main" id="{CB5AF58E-3C4F-B23E-45D5-392EA61D2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8E766-58FB-1626-FD01-4FCF244612BC}"/>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299216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4A9-C001-8DA6-133A-F1FE9D0B46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F1C95-A5C3-98F6-7E45-EC995736E1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C51AAC-0102-8D0D-8235-5602587BF75B}"/>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5" name="Footer Placeholder 4">
            <a:extLst>
              <a:ext uri="{FF2B5EF4-FFF2-40B4-BE49-F238E27FC236}">
                <a16:creationId xmlns:a16="http://schemas.microsoft.com/office/drawing/2014/main" id="{0F48EB7A-BC68-0B10-6E89-1F641EB47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7279-9C8C-30CB-4CF4-AA48916F60A9}"/>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37425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D4E0-F9D0-2928-B96C-DE87BCE47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CBCD4-B64B-7D23-0D7E-AABA6B2FA7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EB81DB-C4DC-0B5F-D28E-66E3B23E8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D67E5-2129-EB24-8301-F6E6A83FFE19}"/>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6" name="Footer Placeholder 5">
            <a:extLst>
              <a:ext uri="{FF2B5EF4-FFF2-40B4-BE49-F238E27FC236}">
                <a16:creationId xmlns:a16="http://schemas.microsoft.com/office/drawing/2014/main" id="{64C0F76E-3AEB-E03F-FEEC-D8F49B4ED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185D0-513E-1032-411D-B137FEFC66E3}"/>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197552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119A-273D-95DB-5151-FFEC60577D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E00DE-C11A-1131-5239-1DBAE4A944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733D3C-C3EF-4FF7-CE97-5A37AE76BD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08D5A5-0D29-4D17-589D-18C6CD4C70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415C6-055B-B137-6D05-576DDE97A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EB2BD-0D7B-0704-268A-723794A2A6C6}"/>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8" name="Footer Placeholder 7">
            <a:extLst>
              <a:ext uri="{FF2B5EF4-FFF2-40B4-BE49-F238E27FC236}">
                <a16:creationId xmlns:a16="http://schemas.microsoft.com/office/drawing/2014/main" id="{E6D7ABD6-17C3-322D-6E8F-58A6A0D2A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C7392-D618-6E85-0519-212A5B9B8FC1}"/>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48636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6420-6749-C8D7-D462-30563AD840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45C15F-D08C-A9F4-AFA4-0F35E362426C}"/>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4" name="Footer Placeholder 3">
            <a:extLst>
              <a:ext uri="{FF2B5EF4-FFF2-40B4-BE49-F238E27FC236}">
                <a16:creationId xmlns:a16="http://schemas.microsoft.com/office/drawing/2014/main" id="{C1E3B2EB-26FC-4CC8-99CE-63E29FBA4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9E2378-3585-4149-4DF5-87FA6966BFF8}"/>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117094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0D985-E0F8-7266-5755-B0E868AB5684}"/>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3" name="Footer Placeholder 2">
            <a:extLst>
              <a:ext uri="{FF2B5EF4-FFF2-40B4-BE49-F238E27FC236}">
                <a16:creationId xmlns:a16="http://schemas.microsoft.com/office/drawing/2014/main" id="{A48B6DBB-D989-C566-3439-5E0747F6C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0548EC-2D6B-76F4-283A-B51C4438A38A}"/>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340831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75F4-743C-BD5F-5708-E663B1931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9B5EC1-8852-3470-1D6A-AE0781618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43F6AE-C2DF-65D1-54A6-A564720C4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F39AD-7737-33F9-1B03-8067EC7FB0EE}"/>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6" name="Footer Placeholder 5">
            <a:extLst>
              <a:ext uri="{FF2B5EF4-FFF2-40B4-BE49-F238E27FC236}">
                <a16:creationId xmlns:a16="http://schemas.microsoft.com/office/drawing/2014/main" id="{518E8A0D-4F2E-9D23-C013-676C6831A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37F11-757E-1821-6248-505ECEF4D0F8}"/>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161163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6336-6326-567B-AB1C-F8ADB5B23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F08692-228E-9F67-5273-8F61EE0DF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662D0C-FEE4-57D2-775C-FF4515776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C1722-B737-9859-E6EE-6DE1F840D700}"/>
              </a:ext>
            </a:extLst>
          </p:cNvPr>
          <p:cNvSpPr>
            <a:spLocks noGrp="1"/>
          </p:cNvSpPr>
          <p:nvPr>
            <p:ph type="dt" sz="half" idx="10"/>
          </p:nvPr>
        </p:nvSpPr>
        <p:spPr/>
        <p:txBody>
          <a:bodyPr/>
          <a:lstStyle/>
          <a:p>
            <a:fld id="{586EB3FF-DA46-43D0-B0BE-841EDD5A1D0B}" type="datetimeFigureOut">
              <a:rPr lang="en-US" smtClean="0"/>
              <a:t>1/23/2025</a:t>
            </a:fld>
            <a:endParaRPr lang="en-US"/>
          </a:p>
        </p:txBody>
      </p:sp>
      <p:sp>
        <p:nvSpPr>
          <p:cNvPr id="6" name="Footer Placeholder 5">
            <a:extLst>
              <a:ext uri="{FF2B5EF4-FFF2-40B4-BE49-F238E27FC236}">
                <a16:creationId xmlns:a16="http://schemas.microsoft.com/office/drawing/2014/main" id="{2F6F58DB-6187-CF1A-44D6-A0A094B1E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437A1-39EA-C52F-C0E0-AAB339ECD72C}"/>
              </a:ext>
            </a:extLst>
          </p:cNvPr>
          <p:cNvSpPr>
            <a:spLocks noGrp="1"/>
          </p:cNvSpPr>
          <p:nvPr>
            <p:ph type="sldNum" sz="quarter" idx="12"/>
          </p:nvPr>
        </p:nvSpPr>
        <p:spPr/>
        <p:txBody>
          <a:bodyPr/>
          <a:lstStyle/>
          <a:p>
            <a:fld id="{010A12BF-CB0B-4E2F-8685-CEE3E474ACEB}" type="slidenum">
              <a:rPr lang="en-US" smtClean="0"/>
              <a:t>‹#›</a:t>
            </a:fld>
            <a:endParaRPr lang="en-US"/>
          </a:p>
        </p:txBody>
      </p:sp>
    </p:spTree>
    <p:extLst>
      <p:ext uri="{BB962C8B-B14F-4D97-AF65-F5344CB8AC3E}">
        <p14:creationId xmlns:p14="http://schemas.microsoft.com/office/powerpoint/2010/main" val="253325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FAEDF386-AF0F-DCB8-2035-5322C870AEAB}"/>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17589" b="2616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2040A162-E461-F43B-AF18-C0CB251F2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0BFCB2-631F-188C-43F9-70847589FC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C222D-3D19-85A5-A861-3217F6D1F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6EB3FF-DA46-43D0-B0BE-841EDD5A1D0B}" type="datetimeFigureOut">
              <a:rPr lang="en-US" smtClean="0"/>
              <a:t>1/23/2025</a:t>
            </a:fld>
            <a:endParaRPr lang="en-US"/>
          </a:p>
        </p:txBody>
      </p:sp>
      <p:sp>
        <p:nvSpPr>
          <p:cNvPr id="5" name="Footer Placeholder 4">
            <a:extLst>
              <a:ext uri="{FF2B5EF4-FFF2-40B4-BE49-F238E27FC236}">
                <a16:creationId xmlns:a16="http://schemas.microsoft.com/office/drawing/2014/main" id="{926286F8-E326-EA5E-55B7-95CF470D44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93717C-D588-3888-BCC5-D6173457A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0A12BF-CB0B-4E2F-8685-CEE3E474ACEB}" type="slidenum">
              <a:rPr lang="en-US" smtClean="0"/>
              <a:t>‹#›</a:t>
            </a:fld>
            <a:endParaRPr lang="en-US"/>
          </a:p>
        </p:txBody>
      </p:sp>
    </p:spTree>
    <p:extLst>
      <p:ext uri="{BB962C8B-B14F-4D97-AF65-F5344CB8AC3E}">
        <p14:creationId xmlns:p14="http://schemas.microsoft.com/office/powerpoint/2010/main" val="155583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FAC558-30A1-1D79-CB23-CB3A5E24DE58}"/>
              </a:ext>
            </a:extLst>
          </p:cNvPr>
          <p:cNvSpPr txBox="1"/>
          <p:nvPr/>
        </p:nvSpPr>
        <p:spPr>
          <a:xfrm>
            <a:off x="261257" y="291402"/>
            <a:ext cx="11666136" cy="1938992"/>
          </a:xfrm>
          <a:prstGeom prst="rect">
            <a:avLst/>
          </a:prstGeom>
          <a:solidFill>
            <a:srgbClr val="000000">
              <a:alpha val="69804"/>
            </a:srgbClr>
          </a:solidFill>
          <a:ln>
            <a:noFill/>
          </a:ln>
        </p:spPr>
        <p:txBody>
          <a:bodyPr wrap="square">
            <a:spAutoFit/>
          </a:bodyPr>
          <a:lstStyle/>
          <a:p>
            <a:pPr algn="ctr"/>
            <a:r>
              <a:rPr lang="en-US" sz="3600" b="1" dirty="0">
                <a:solidFill>
                  <a:schemeClr val="bg1"/>
                </a:solidFill>
              </a:rPr>
              <a:t>MVP or TJS?</a:t>
            </a:r>
          </a:p>
          <a:p>
            <a:pPr algn="ctr"/>
            <a:endParaRPr lang="en-US" sz="2800" b="1" dirty="0">
              <a:solidFill>
                <a:schemeClr val="bg1"/>
              </a:solidFill>
            </a:endParaRPr>
          </a:p>
          <a:p>
            <a:pPr algn="ctr"/>
            <a:r>
              <a:rPr lang="en-US" sz="2800" b="1" i="1" dirty="0">
                <a:solidFill>
                  <a:schemeClr val="bg1"/>
                </a:solidFill>
              </a:rPr>
              <a:t>Using pitch data</a:t>
            </a:r>
          </a:p>
          <a:p>
            <a:pPr algn="ctr"/>
            <a:r>
              <a:rPr lang="en-US" sz="2800" b="1" i="1" dirty="0">
                <a:solidFill>
                  <a:schemeClr val="bg1"/>
                </a:solidFill>
              </a:rPr>
              <a:t>to predict elbow injuries in MLB pitchers</a:t>
            </a:r>
          </a:p>
        </p:txBody>
      </p:sp>
      <p:sp>
        <p:nvSpPr>
          <p:cNvPr id="9" name="TextBox 8">
            <a:extLst>
              <a:ext uri="{FF2B5EF4-FFF2-40B4-BE49-F238E27FC236}">
                <a16:creationId xmlns:a16="http://schemas.microsoft.com/office/drawing/2014/main" id="{D066C9AE-C0FD-E3D8-C953-9AF79BC631A9}"/>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Chris Kellogg</a:t>
            </a:r>
          </a:p>
        </p:txBody>
      </p:sp>
    </p:spTree>
    <p:extLst>
      <p:ext uri="{BB962C8B-B14F-4D97-AF65-F5344CB8AC3E}">
        <p14:creationId xmlns:p14="http://schemas.microsoft.com/office/powerpoint/2010/main" val="3193244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ED5A1-706B-789C-8309-D27A21FA25B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266DD13-38A6-4D3A-2BEC-EDD36AB968DD}"/>
              </a:ext>
            </a:extLst>
          </p:cNvPr>
          <p:cNvSpPr txBox="1"/>
          <p:nvPr/>
        </p:nvSpPr>
        <p:spPr>
          <a:xfrm>
            <a:off x="261257" y="291402"/>
            <a:ext cx="11666136" cy="1569660"/>
          </a:xfrm>
          <a:prstGeom prst="rect">
            <a:avLst/>
          </a:prstGeom>
          <a:solidFill>
            <a:srgbClr val="000000">
              <a:alpha val="69804"/>
            </a:srgbClr>
          </a:solidFill>
          <a:ln>
            <a:noFill/>
          </a:ln>
        </p:spPr>
        <p:txBody>
          <a:bodyPr wrap="square">
            <a:spAutoFit/>
          </a:bodyPr>
          <a:lstStyle/>
          <a:p>
            <a:r>
              <a:rPr lang="en-US" sz="2400" b="1" dirty="0">
                <a:solidFill>
                  <a:schemeClr val="bg1"/>
                </a:solidFill>
              </a:rPr>
              <a:t>Distribution of potential Pitch Count features</a:t>
            </a:r>
          </a:p>
          <a:p>
            <a:r>
              <a:rPr lang="en-US" sz="2400" b="1" dirty="0">
                <a:solidFill>
                  <a:schemeClr val="bg1"/>
                </a:solidFill>
              </a:rPr>
              <a:t>	Total pitches thrown</a:t>
            </a:r>
          </a:p>
          <a:p>
            <a:r>
              <a:rPr lang="en-US" sz="2400" b="1" dirty="0">
                <a:solidFill>
                  <a:schemeClr val="bg1"/>
                </a:solidFill>
              </a:rPr>
              <a:t>	Fastballs thrown</a:t>
            </a:r>
          </a:p>
          <a:p>
            <a:r>
              <a:rPr lang="en-US" sz="2400" b="1" dirty="0">
                <a:solidFill>
                  <a:schemeClr val="bg1"/>
                </a:solidFill>
              </a:rPr>
              <a:t>	Breaking balls thrown</a:t>
            </a:r>
          </a:p>
        </p:txBody>
      </p:sp>
      <p:sp>
        <p:nvSpPr>
          <p:cNvPr id="9" name="TextBox 8">
            <a:extLst>
              <a:ext uri="{FF2B5EF4-FFF2-40B4-BE49-F238E27FC236}">
                <a16:creationId xmlns:a16="http://schemas.microsoft.com/office/drawing/2014/main" id="{4AF9888E-F547-2643-4668-2626D15B830B}"/>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Pitch Count Distribution</a:t>
            </a:r>
          </a:p>
        </p:txBody>
      </p:sp>
      <p:pic>
        <p:nvPicPr>
          <p:cNvPr id="2" name="Picture 1" descr="A graph of numbers and a line of dots&#10;&#10;Description automatically generated with medium confidence">
            <a:extLst>
              <a:ext uri="{FF2B5EF4-FFF2-40B4-BE49-F238E27FC236}">
                <a16:creationId xmlns:a16="http://schemas.microsoft.com/office/drawing/2014/main" id="{1DE0874D-8787-7420-0032-6D262A0C8C21}"/>
              </a:ext>
            </a:extLst>
          </p:cNvPr>
          <p:cNvPicPr>
            <a:picLocks noChangeAspect="1"/>
          </p:cNvPicPr>
          <p:nvPr/>
        </p:nvPicPr>
        <p:blipFill>
          <a:blip r:embed="rId3"/>
          <a:srcRect l="1550" t="7897" r="1149" b="6064"/>
          <a:stretch/>
        </p:blipFill>
        <p:spPr>
          <a:xfrm>
            <a:off x="767315" y="2056545"/>
            <a:ext cx="10654019" cy="1336332"/>
          </a:xfrm>
          <a:prstGeom prst="rect">
            <a:avLst/>
          </a:prstGeom>
        </p:spPr>
      </p:pic>
      <p:pic>
        <p:nvPicPr>
          <p:cNvPr id="3" name="Picture 2" descr="A diagram of a number of red dots&#10;&#10;Description automatically generated">
            <a:extLst>
              <a:ext uri="{FF2B5EF4-FFF2-40B4-BE49-F238E27FC236}">
                <a16:creationId xmlns:a16="http://schemas.microsoft.com/office/drawing/2014/main" id="{5E96578E-A344-BABF-DE1B-7CD4C71E5F67}"/>
              </a:ext>
            </a:extLst>
          </p:cNvPr>
          <p:cNvPicPr>
            <a:picLocks noChangeAspect="1"/>
          </p:cNvPicPr>
          <p:nvPr/>
        </p:nvPicPr>
        <p:blipFill>
          <a:blip r:embed="rId4"/>
          <a:srcRect l="1554" t="9487" r="1126" b="1147"/>
          <a:stretch/>
        </p:blipFill>
        <p:spPr>
          <a:xfrm>
            <a:off x="767314" y="3493244"/>
            <a:ext cx="10654019" cy="1336333"/>
          </a:xfrm>
          <a:prstGeom prst="rect">
            <a:avLst/>
          </a:prstGeom>
        </p:spPr>
      </p:pic>
      <p:pic>
        <p:nvPicPr>
          <p:cNvPr id="4" name="Picture 3" descr="A graph of numbers and a line of dots&#10;&#10;Description automatically generated">
            <a:extLst>
              <a:ext uri="{FF2B5EF4-FFF2-40B4-BE49-F238E27FC236}">
                <a16:creationId xmlns:a16="http://schemas.microsoft.com/office/drawing/2014/main" id="{F284BA0D-9649-6080-B5D1-F3674BCFB255}"/>
              </a:ext>
            </a:extLst>
          </p:cNvPr>
          <p:cNvPicPr>
            <a:picLocks noChangeAspect="1"/>
          </p:cNvPicPr>
          <p:nvPr/>
        </p:nvPicPr>
        <p:blipFill>
          <a:blip r:embed="rId5"/>
          <a:srcRect l="706" t="3091" r="812"/>
          <a:stretch/>
        </p:blipFill>
        <p:spPr>
          <a:xfrm>
            <a:off x="767314" y="4929944"/>
            <a:ext cx="10654019" cy="1336332"/>
          </a:xfrm>
          <a:prstGeom prst="rect">
            <a:avLst/>
          </a:prstGeom>
        </p:spPr>
      </p:pic>
    </p:spTree>
    <p:extLst>
      <p:ext uri="{BB962C8B-B14F-4D97-AF65-F5344CB8AC3E}">
        <p14:creationId xmlns:p14="http://schemas.microsoft.com/office/powerpoint/2010/main" val="186575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70FB9-961C-A60F-E906-66442D1583C1}"/>
            </a:ext>
          </a:extLst>
        </p:cNvPr>
        <p:cNvGrpSpPr/>
        <p:nvPr/>
      </p:nvGrpSpPr>
      <p:grpSpPr>
        <a:xfrm>
          <a:off x="0" y="0"/>
          <a:ext cx="0" cy="0"/>
          <a:chOff x="0" y="0"/>
          <a:chExt cx="0" cy="0"/>
        </a:xfrm>
      </p:grpSpPr>
      <p:pic>
        <p:nvPicPr>
          <p:cNvPr id="6" name="Picture 5" descr="A graph of a number of objects&#10;&#10;Description automatically generated with medium confidence">
            <a:extLst>
              <a:ext uri="{FF2B5EF4-FFF2-40B4-BE49-F238E27FC236}">
                <a16:creationId xmlns:a16="http://schemas.microsoft.com/office/drawing/2014/main" id="{AD2480E6-7DC9-A238-FE62-516D44AFAA02}"/>
              </a:ext>
            </a:extLst>
          </p:cNvPr>
          <p:cNvPicPr>
            <a:picLocks noChangeAspect="1"/>
          </p:cNvPicPr>
          <p:nvPr/>
        </p:nvPicPr>
        <p:blipFill>
          <a:blip r:embed="rId3"/>
          <a:srcRect l="877" t="4129" r="463" b="3348"/>
          <a:stretch/>
        </p:blipFill>
        <p:spPr>
          <a:xfrm>
            <a:off x="767314" y="2056546"/>
            <a:ext cx="10654019" cy="1336332"/>
          </a:xfrm>
          <a:prstGeom prst="rect">
            <a:avLst/>
          </a:prstGeom>
        </p:spPr>
      </p:pic>
      <p:pic>
        <p:nvPicPr>
          <p:cNvPr id="7" name="Picture 6" descr="A diagram of a number of dots&#10;&#10;Description automatically generated">
            <a:extLst>
              <a:ext uri="{FF2B5EF4-FFF2-40B4-BE49-F238E27FC236}">
                <a16:creationId xmlns:a16="http://schemas.microsoft.com/office/drawing/2014/main" id="{DD6FAA6B-CF39-B65E-AE1D-1817CD8294B2}"/>
              </a:ext>
            </a:extLst>
          </p:cNvPr>
          <p:cNvPicPr>
            <a:picLocks noChangeAspect="1"/>
          </p:cNvPicPr>
          <p:nvPr/>
        </p:nvPicPr>
        <p:blipFill>
          <a:blip r:embed="rId4"/>
          <a:srcRect l="1036" t="4702" r="508"/>
          <a:stretch/>
        </p:blipFill>
        <p:spPr>
          <a:xfrm>
            <a:off x="767314" y="3493244"/>
            <a:ext cx="10654019" cy="1336332"/>
          </a:xfrm>
          <a:prstGeom prst="rect">
            <a:avLst/>
          </a:prstGeom>
        </p:spPr>
      </p:pic>
      <p:pic>
        <p:nvPicPr>
          <p:cNvPr id="8" name="Picture 7" descr="A graph with red dots and black text&#10;&#10;Description automatically generated">
            <a:extLst>
              <a:ext uri="{FF2B5EF4-FFF2-40B4-BE49-F238E27FC236}">
                <a16:creationId xmlns:a16="http://schemas.microsoft.com/office/drawing/2014/main" id="{946BFB7C-4071-0649-D1AD-DB43E16E9F65}"/>
              </a:ext>
            </a:extLst>
          </p:cNvPr>
          <p:cNvPicPr>
            <a:picLocks noChangeAspect="1"/>
          </p:cNvPicPr>
          <p:nvPr/>
        </p:nvPicPr>
        <p:blipFill>
          <a:blip r:embed="rId5"/>
          <a:srcRect l="715" t="5521" r="547"/>
          <a:stretch/>
        </p:blipFill>
        <p:spPr>
          <a:xfrm>
            <a:off x="767314" y="4929943"/>
            <a:ext cx="10654019" cy="1336332"/>
          </a:xfrm>
          <a:prstGeom prst="rect">
            <a:avLst/>
          </a:prstGeom>
        </p:spPr>
      </p:pic>
      <p:sp>
        <p:nvSpPr>
          <p:cNvPr id="5" name="TextBox 4">
            <a:extLst>
              <a:ext uri="{FF2B5EF4-FFF2-40B4-BE49-F238E27FC236}">
                <a16:creationId xmlns:a16="http://schemas.microsoft.com/office/drawing/2014/main" id="{A0D29D6D-4888-0AA4-B5D5-4E349EB8419F}"/>
              </a:ext>
            </a:extLst>
          </p:cNvPr>
          <p:cNvSpPr txBox="1"/>
          <p:nvPr/>
        </p:nvSpPr>
        <p:spPr>
          <a:xfrm>
            <a:off x="261257" y="291402"/>
            <a:ext cx="11666136" cy="1569660"/>
          </a:xfrm>
          <a:prstGeom prst="rect">
            <a:avLst/>
          </a:prstGeom>
          <a:solidFill>
            <a:srgbClr val="000000">
              <a:alpha val="69804"/>
            </a:srgbClr>
          </a:solidFill>
          <a:ln>
            <a:noFill/>
          </a:ln>
        </p:spPr>
        <p:txBody>
          <a:bodyPr wrap="square">
            <a:spAutoFit/>
          </a:bodyPr>
          <a:lstStyle/>
          <a:p>
            <a:r>
              <a:rPr lang="en-US" sz="2400" b="1" dirty="0">
                <a:solidFill>
                  <a:schemeClr val="bg1"/>
                </a:solidFill>
              </a:rPr>
              <a:t>Distribution of potential Fastball Attribute features</a:t>
            </a:r>
          </a:p>
          <a:p>
            <a:r>
              <a:rPr lang="en-US" sz="2400" b="1" dirty="0">
                <a:solidFill>
                  <a:schemeClr val="bg1"/>
                </a:solidFill>
              </a:rPr>
              <a:t>	Mean fastball velocity</a:t>
            </a:r>
          </a:p>
          <a:p>
            <a:r>
              <a:rPr lang="en-US" sz="2400" b="1" dirty="0">
                <a:solidFill>
                  <a:schemeClr val="bg1"/>
                </a:solidFill>
              </a:rPr>
              <a:t>	Maximum fastball velocity</a:t>
            </a:r>
          </a:p>
          <a:p>
            <a:r>
              <a:rPr lang="en-US" sz="2400" b="1" dirty="0">
                <a:solidFill>
                  <a:schemeClr val="bg1"/>
                </a:solidFill>
              </a:rPr>
              <a:t>	Max effort (expressed as mean/maximum fastball velocities)</a:t>
            </a:r>
          </a:p>
        </p:txBody>
      </p:sp>
      <p:sp>
        <p:nvSpPr>
          <p:cNvPr id="9" name="TextBox 8">
            <a:extLst>
              <a:ext uri="{FF2B5EF4-FFF2-40B4-BE49-F238E27FC236}">
                <a16:creationId xmlns:a16="http://schemas.microsoft.com/office/drawing/2014/main" id="{205B190D-A391-08DE-555D-5F1776346F2F}"/>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Fastball Distribution</a:t>
            </a:r>
          </a:p>
        </p:txBody>
      </p:sp>
    </p:spTree>
    <p:extLst>
      <p:ext uri="{BB962C8B-B14F-4D97-AF65-F5344CB8AC3E}">
        <p14:creationId xmlns:p14="http://schemas.microsoft.com/office/powerpoint/2010/main" val="147289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C38F0-CD44-27EE-3C51-8E9DB677738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780009E-74D8-FB26-6598-397B0259BC92}"/>
              </a:ext>
            </a:extLst>
          </p:cNvPr>
          <p:cNvSpPr txBox="1"/>
          <p:nvPr/>
        </p:nvSpPr>
        <p:spPr>
          <a:xfrm>
            <a:off x="261257" y="291402"/>
            <a:ext cx="11666136" cy="1200329"/>
          </a:xfrm>
          <a:prstGeom prst="rect">
            <a:avLst/>
          </a:prstGeom>
          <a:solidFill>
            <a:srgbClr val="000000">
              <a:alpha val="69804"/>
            </a:srgbClr>
          </a:solidFill>
          <a:ln>
            <a:noFill/>
          </a:ln>
        </p:spPr>
        <p:txBody>
          <a:bodyPr wrap="square">
            <a:spAutoFit/>
          </a:bodyPr>
          <a:lstStyle/>
          <a:p>
            <a:r>
              <a:rPr lang="en-US" sz="2400" b="1" dirty="0">
                <a:solidFill>
                  <a:schemeClr val="bg1"/>
                </a:solidFill>
              </a:rPr>
              <a:t>Feature correlation with the target class</a:t>
            </a:r>
          </a:p>
          <a:p>
            <a:r>
              <a:rPr lang="en-US" sz="2400" b="1" dirty="0">
                <a:solidFill>
                  <a:schemeClr val="bg1"/>
                </a:solidFill>
              </a:rPr>
              <a:t>	None of the features show any significant correlation</a:t>
            </a:r>
          </a:p>
          <a:p>
            <a:r>
              <a:rPr lang="en-US" sz="2400" b="1" dirty="0">
                <a:solidFill>
                  <a:schemeClr val="bg1"/>
                </a:solidFill>
              </a:rPr>
              <a:t>	The chosen features appear unlikely to offer any predictive value</a:t>
            </a:r>
          </a:p>
        </p:txBody>
      </p:sp>
      <p:sp>
        <p:nvSpPr>
          <p:cNvPr id="9" name="TextBox 8">
            <a:extLst>
              <a:ext uri="{FF2B5EF4-FFF2-40B4-BE49-F238E27FC236}">
                <a16:creationId xmlns:a16="http://schemas.microsoft.com/office/drawing/2014/main" id="{59931A9C-2534-7B4D-DA68-88D735ECE249}"/>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Correlation</a:t>
            </a:r>
          </a:p>
        </p:txBody>
      </p:sp>
      <p:pic>
        <p:nvPicPr>
          <p:cNvPr id="4" name="Picture 3">
            <a:extLst>
              <a:ext uri="{FF2B5EF4-FFF2-40B4-BE49-F238E27FC236}">
                <a16:creationId xmlns:a16="http://schemas.microsoft.com/office/drawing/2014/main" id="{8580A69E-9112-45BF-89F2-225C2E2A90E6}"/>
              </a:ext>
            </a:extLst>
          </p:cNvPr>
          <p:cNvPicPr>
            <a:picLocks noChangeAspect="1"/>
          </p:cNvPicPr>
          <p:nvPr/>
        </p:nvPicPr>
        <p:blipFill>
          <a:blip r:embed="rId3"/>
          <a:srcRect l="2890" t="697" r="4246"/>
          <a:stretch/>
        </p:blipFill>
        <p:spPr>
          <a:xfrm>
            <a:off x="4579702" y="1763151"/>
            <a:ext cx="3029245" cy="4700528"/>
          </a:xfrm>
          <a:prstGeom prst="rect">
            <a:avLst/>
          </a:prstGeom>
        </p:spPr>
      </p:pic>
    </p:spTree>
    <p:extLst>
      <p:ext uri="{BB962C8B-B14F-4D97-AF65-F5344CB8AC3E}">
        <p14:creationId xmlns:p14="http://schemas.microsoft.com/office/powerpoint/2010/main" val="171356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AEEBA-4DBF-745F-55AD-34A7437EE71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00C7005-523D-3CC2-94EC-E3199A8F0536}"/>
              </a:ext>
            </a:extLst>
          </p:cNvPr>
          <p:cNvSpPr txBox="1"/>
          <p:nvPr/>
        </p:nvSpPr>
        <p:spPr>
          <a:xfrm>
            <a:off x="261257" y="291402"/>
            <a:ext cx="11666136" cy="1938992"/>
          </a:xfrm>
          <a:prstGeom prst="rect">
            <a:avLst/>
          </a:prstGeom>
          <a:solidFill>
            <a:srgbClr val="000000">
              <a:alpha val="69804"/>
            </a:srgbClr>
          </a:solidFill>
          <a:ln>
            <a:noFill/>
          </a:ln>
        </p:spPr>
        <p:txBody>
          <a:bodyPr wrap="square">
            <a:spAutoFit/>
          </a:bodyPr>
          <a:lstStyle/>
          <a:p>
            <a:r>
              <a:rPr lang="en-US" sz="2400" b="1" dirty="0">
                <a:solidFill>
                  <a:schemeClr val="bg1"/>
                </a:solidFill>
              </a:rPr>
              <a:t>The features that I collected and aggregated as part of this project did not provide </a:t>
            </a:r>
          </a:p>
          <a:p>
            <a:r>
              <a:rPr lang="en-US" sz="2400" b="1" dirty="0">
                <a:solidFill>
                  <a:schemeClr val="bg1"/>
                </a:solidFill>
              </a:rPr>
              <a:t>any correlation or predictive value for the target class.</a:t>
            </a:r>
          </a:p>
          <a:p>
            <a:endParaRPr lang="en-US" sz="2400" b="1" dirty="0">
              <a:solidFill>
                <a:schemeClr val="bg1"/>
              </a:solidFill>
            </a:endParaRPr>
          </a:p>
          <a:p>
            <a:r>
              <a:rPr lang="en-US" sz="2400" b="1" dirty="0">
                <a:solidFill>
                  <a:schemeClr val="bg1"/>
                </a:solidFill>
              </a:rPr>
              <a:t>Perhaps setting the limit at 2000-pitch MLB seasons was too restrictive, or perhaps the aggregation of all “fastballs” and “breaking balls” was not granular enough.</a:t>
            </a:r>
          </a:p>
        </p:txBody>
      </p:sp>
      <p:sp>
        <p:nvSpPr>
          <p:cNvPr id="9" name="TextBox 8">
            <a:extLst>
              <a:ext uri="{FF2B5EF4-FFF2-40B4-BE49-F238E27FC236}">
                <a16:creationId xmlns:a16="http://schemas.microsoft.com/office/drawing/2014/main" id="{01709264-16D9-43AE-7739-B49E2962BA89}"/>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Conclusion</a:t>
            </a:r>
          </a:p>
        </p:txBody>
      </p:sp>
    </p:spTree>
    <p:extLst>
      <p:ext uri="{BB962C8B-B14F-4D97-AF65-F5344CB8AC3E}">
        <p14:creationId xmlns:p14="http://schemas.microsoft.com/office/powerpoint/2010/main" val="15036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6734-A06D-2C24-5906-033F250EC70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FF0A8FD-FDC3-1C83-2534-00E3153E75FB}"/>
              </a:ext>
            </a:extLst>
          </p:cNvPr>
          <p:cNvSpPr txBox="1"/>
          <p:nvPr/>
        </p:nvSpPr>
        <p:spPr>
          <a:xfrm>
            <a:off x="261257" y="291402"/>
            <a:ext cx="11666136" cy="2677656"/>
          </a:xfrm>
          <a:prstGeom prst="rect">
            <a:avLst/>
          </a:prstGeom>
          <a:solidFill>
            <a:srgbClr val="000000">
              <a:alpha val="69804"/>
            </a:srgbClr>
          </a:solidFill>
          <a:ln>
            <a:noFill/>
          </a:ln>
        </p:spPr>
        <p:txBody>
          <a:bodyPr wrap="square">
            <a:spAutoFit/>
          </a:bodyPr>
          <a:lstStyle/>
          <a:p>
            <a:r>
              <a:rPr lang="en-US" sz="2400" b="1" dirty="0">
                <a:solidFill>
                  <a:schemeClr val="bg1"/>
                </a:solidFill>
              </a:rPr>
              <a:t>Despite the disappointing lack of conclusion in this project, it seems likely that there is some kind of value to be found in pitch data as a predictor of future reconstructive elbow surgery.</a:t>
            </a:r>
          </a:p>
          <a:p>
            <a:endParaRPr lang="en-US" sz="2400" b="1" dirty="0">
              <a:solidFill>
                <a:schemeClr val="bg1"/>
              </a:solidFill>
            </a:endParaRPr>
          </a:p>
          <a:p>
            <a:r>
              <a:rPr lang="en-US" sz="2400" b="1" dirty="0">
                <a:solidFill>
                  <a:schemeClr val="bg1"/>
                </a:solidFill>
              </a:rPr>
              <a:t>I think the most reasonable recommendation I could make is that teams, organizations, coaches, and pitchers continue to educate themselves on the risk of injury and ways to avoid increased risk and look for data that helps identify the risk.</a:t>
            </a:r>
          </a:p>
        </p:txBody>
      </p:sp>
      <p:sp>
        <p:nvSpPr>
          <p:cNvPr id="9" name="TextBox 8">
            <a:extLst>
              <a:ext uri="{FF2B5EF4-FFF2-40B4-BE49-F238E27FC236}">
                <a16:creationId xmlns:a16="http://schemas.microsoft.com/office/drawing/2014/main" id="{27939CDD-A697-7036-0548-F4D6B29CD5A0}"/>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Recommendation</a:t>
            </a:r>
          </a:p>
        </p:txBody>
      </p:sp>
    </p:spTree>
    <p:extLst>
      <p:ext uri="{BB962C8B-B14F-4D97-AF65-F5344CB8AC3E}">
        <p14:creationId xmlns:p14="http://schemas.microsoft.com/office/powerpoint/2010/main" val="32174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17D4F-826D-5359-8E6D-E3812A4419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DD80309-720E-099B-3B06-C7B776D12A91}"/>
              </a:ext>
            </a:extLst>
          </p:cNvPr>
          <p:cNvSpPr txBox="1"/>
          <p:nvPr/>
        </p:nvSpPr>
        <p:spPr>
          <a:xfrm>
            <a:off x="261257" y="291402"/>
            <a:ext cx="11666136" cy="3539430"/>
          </a:xfrm>
          <a:prstGeom prst="rect">
            <a:avLst/>
          </a:prstGeom>
          <a:solidFill>
            <a:srgbClr val="000000">
              <a:alpha val="69804"/>
            </a:srgbClr>
          </a:solidFill>
          <a:ln>
            <a:noFill/>
          </a:ln>
        </p:spPr>
        <p:txBody>
          <a:bodyPr wrap="square">
            <a:spAutoFit/>
          </a:bodyPr>
          <a:lstStyle/>
          <a:p>
            <a:r>
              <a:rPr lang="en-US" sz="2400" b="1" dirty="0">
                <a:solidFill>
                  <a:schemeClr val="bg1"/>
                </a:solidFill>
              </a:rPr>
              <a:t>References (1 of 2)</a:t>
            </a:r>
          </a:p>
          <a:p>
            <a:endParaRPr lang="en-US" sz="2000" b="1" dirty="0">
              <a:solidFill>
                <a:schemeClr val="bg1"/>
              </a:solidFill>
            </a:endParaRPr>
          </a:p>
          <a:p>
            <a:r>
              <a:rPr lang="en-US" sz="2000" b="1" dirty="0">
                <a:solidFill>
                  <a:schemeClr val="bg1"/>
                </a:solidFill>
              </a:rPr>
              <a:t>Spotrac. (viewed 2025, January 4). Spotrac. MLB Salary Rankings.</a:t>
            </a:r>
          </a:p>
          <a:p>
            <a:r>
              <a:rPr lang="en-US" sz="2000" b="1" i="1" dirty="0">
                <a:solidFill>
                  <a:schemeClr val="tx2">
                    <a:lumMod val="50000"/>
                    <a:lumOff val="50000"/>
                  </a:schemeClr>
                </a:solidFill>
              </a:rPr>
              <a:t>https://www.spotrac.com/mlb/rankings/player/_/year/2025/sort/cap_total</a:t>
            </a:r>
          </a:p>
          <a:p>
            <a:endParaRPr lang="en-US" sz="2000" b="1" dirty="0">
              <a:solidFill>
                <a:schemeClr val="bg1"/>
              </a:solidFill>
            </a:endParaRPr>
          </a:p>
          <a:p>
            <a:r>
              <a:rPr lang="en-US" sz="2000" b="1" dirty="0">
                <a:solidFill>
                  <a:schemeClr val="bg1"/>
                </a:solidFill>
              </a:rPr>
              <a:t>Wikipedia.  (viewed 2025, January 4). Ulnar collateral ligament reconstruction. </a:t>
            </a:r>
            <a:r>
              <a:rPr lang="en-US" sz="2000" b="1" i="1" dirty="0">
                <a:solidFill>
                  <a:schemeClr val="tx2">
                    <a:lumMod val="50000"/>
                    <a:lumOff val="50000"/>
                  </a:schemeClr>
                </a:solidFill>
              </a:rPr>
              <a:t>https://en.wikipedia.org/wiki/Ulnar_collateral_ligament_reconstruction</a:t>
            </a:r>
          </a:p>
          <a:p>
            <a:endParaRPr lang="en-US" sz="2000" b="1" dirty="0">
              <a:solidFill>
                <a:schemeClr val="bg1"/>
              </a:solidFill>
            </a:endParaRPr>
          </a:p>
          <a:p>
            <a:r>
              <a:rPr lang="en-US" sz="2000" b="1" dirty="0">
                <a:solidFill>
                  <a:schemeClr val="bg1"/>
                </a:solidFill>
              </a:rPr>
              <a:t>Berg, S. (2024, July 12). AMA. What doctors wish patients knew about Tommy John surgery.</a:t>
            </a:r>
          </a:p>
          <a:p>
            <a:r>
              <a:rPr lang="en-US" sz="2000" b="1" i="1" dirty="0">
                <a:solidFill>
                  <a:schemeClr val="tx2">
                    <a:lumMod val="50000"/>
                    <a:lumOff val="50000"/>
                  </a:schemeClr>
                </a:solidFill>
              </a:rPr>
              <a:t>https://www.ama-assn.org/delivering-care/public-health/what-doctors-wish-patients-knew-about-tommy-john-surgery</a:t>
            </a:r>
          </a:p>
        </p:txBody>
      </p:sp>
      <p:sp>
        <p:nvSpPr>
          <p:cNvPr id="9" name="TextBox 8">
            <a:extLst>
              <a:ext uri="{FF2B5EF4-FFF2-40B4-BE49-F238E27FC236}">
                <a16:creationId xmlns:a16="http://schemas.microsoft.com/office/drawing/2014/main" id="{8A93DBC5-C7E1-6A7D-FFDE-0AF6004AC0D2}"/>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References</a:t>
            </a:r>
          </a:p>
        </p:txBody>
      </p:sp>
    </p:spTree>
    <p:extLst>
      <p:ext uri="{BB962C8B-B14F-4D97-AF65-F5344CB8AC3E}">
        <p14:creationId xmlns:p14="http://schemas.microsoft.com/office/powerpoint/2010/main" val="170586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1BB7A-6A2C-8B7F-767E-2B41EDA67A9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C15CF3F-6E23-2B34-28F4-E19EF1685AD9}"/>
              </a:ext>
            </a:extLst>
          </p:cNvPr>
          <p:cNvSpPr txBox="1"/>
          <p:nvPr/>
        </p:nvSpPr>
        <p:spPr>
          <a:xfrm>
            <a:off x="261257" y="291402"/>
            <a:ext cx="11666136" cy="4154984"/>
          </a:xfrm>
          <a:prstGeom prst="rect">
            <a:avLst/>
          </a:prstGeom>
          <a:solidFill>
            <a:srgbClr val="000000">
              <a:alpha val="69804"/>
            </a:srgbClr>
          </a:solidFill>
          <a:ln>
            <a:noFill/>
          </a:ln>
        </p:spPr>
        <p:txBody>
          <a:bodyPr wrap="square">
            <a:spAutoFit/>
          </a:bodyPr>
          <a:lstStyle/>
          <a:p>
            <a:r>
              <a:rPr lang="en-US" sz="2400" b="1" dirty="0">
                <a:solidFill>
                  <a:schemeClr val="bg1"/>
                </a:solidFill>
              </a:rPr>
              <a:t>References (2 of 2)</a:t>
            </a:r>
          </a:p>
          <a:p>
            <a:endParaRPr lang="en-US" sz="2000" b="1" dirty="0">
              <a:solidFill>
                <a:schemeClr val="bg1"/>
              </a:solidFill>
            </a:endParaRPr>
          </a:p>
          <a:p>
            <a:r>
              <a:rPr lang="en-US" sz="2000" b="1" dirty="0">
                <a:solidFill>
                  <a:schemeClr val="bg1"/>
                </a:solidFill>
              </a:rPr>
              <a:t>Johns Hopkins Medicine. (viewed 2025, January 4). Tommy John Surgery (Ulnar Collateral Ligament Reconstruction).</a:t>
            </a:r>
          </a:p>
          <a:p>
            <a:r>
              <a:rPr lang="en-US" sz="2000" b="1" i="1" dirty="0">
                <a:solidFill>
                  <a:schemeClr val="tx2">
                    <a:lumMod val="50000"/>
                    <a:lumOff val="50000"/>
                  </a:schemeClr>
                </a:solidFill>
              </a:rPr>
              <a:t>https://en.wikipedia.org/wiki/Major_League_Baseball_postseason</a:t>
            </a:r>
          </a:p>
          <a:p>
            <a:endParaRPr lang="en-US" sz="2000" b="1" dirty="0">
              <a:solidFill>
                <a:schemeClr val="bg1"/>
              </a:solidFill>
            </a:endParaRPr>
          </a:p>
          <a:p>
            <a:r>
              <a:rPr lang="en-US" sz="2000" b="1" dirty="0">
                <a:solidFill>
                  <a:schemeClr val="bg1"/>
                </a:solidFill>
              </a:rPr>
              <a:t>MLB. (viewed 2025, January 4). Competitive Balance Tax.</a:t>
            </a:r>
          </a:p>
          <a:p>
            <a:r>
              <a:rPr lang="en-US" sz="2000" b="1" i="1" dirty="0">
                <a:solidFill>
                  <a:schemeClr val="tx2">
                    <a:lumMod val="50000"/>
                    <a:lumOff val="50000"/>
                  </a:schemeClr>
                </a:solidFill>
              </a:rPr>
              <a:t>https://www.mlb.com/glossary/transactions/competitive-balance-tax</a:t>
            </a:r>
          </a:p>
          <a:p>
            <a:endParaRPr lang="en-US" sz="2000" b="1" dirty="0">
              <a:solidFill>
                <a:schemeClr val="bg1"/>
              </a:solidFill>
            </a:endParaRPr>
          </a:p>
          <a:p>
            <a:r>
              <a:rPr lang="en-US" sz="2000" b="1" dirty="0">
                <a:solidFill>
                  <a:schemeClr val="bg1"/>
                </a:solidFill>
              </a:rPr>
              <a:t>NBC Sports. (2024, December 17). MLB study: Velocity, max efforts likely causing pitching injuries; rule changes should be considered.</a:t>
            </a:r>
          </a:p>
          <a:p>
            <a:r>
              <a:rPr lang="en-US" sz="2000" b="1" i="1" dirty="0">
                <a:solidFill>
                  <a:schemeClr val="tx2">
                    <a:lumMod val="50000"/>
                    <a:lumOff val="50000"/>
                  </a:schemeClr>
                </a:solidFill>
              </a:rPr>
              <a:t>https://www.nbcsports.com/mlb/news/mlb-study-velocity-max-efforts-likely-causing-pitching-injuries-rule-changes-should-be-considered</a:t>
            </a:r>
          </a:p>
        </p:txBody>
      </p:sp>
      <p:sp>
        <p:nvSpPr>
          <p:cNvPr id="9" name="TextBox 8">
            <a:extLst>
              <a:ext uri="{FF2B5EF4-FFF2-40B4-BE49-F238E27FC236}">
                <a16:creationId xmlns:a16="http://schemas.microsoft.com/office/drawing/2014/main" id="{B7BDAD8A-2E11-719E-DCD1-47721BF740DB}"/>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References</a:t>
            </a:r>
          </a:p>
        </p:txBody>
      </p:sp>
    </p:spTree>
    <p:extLst>
      <p:ext uri="{BB962C8B-B14F-4D97-AF65-F5344CB8AC3E}">
        <p14:creationId xmlns:p14="http://schemas.microsoft.com/office/powerpoint/2010/main" val="232774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94535-5F18-B5CD-D0BC-6B9D54DFF50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C36F202-812D-4422-0966-0622833DE979}"/>
              </a:ext>
            </a:extLst>
          </p:cNvPr>
          <p:cNvSpPr txBox="1"/>
          <p:nvPr/>
        </p:nvSpPr>
        <p:spPr>
          <a:xfrm>
            <a:off x="261257" y="291402"/>
            <a:ext cx="11666136" cy="2677656"/>
          </a:xfrm>
          <a:prstGeom prst="rect">
            <a:avLst/>
          </a:prstGeom>
          <a:solidFill>
            <a:srgbClr val="000000">
              <a:alpha val="69804"/>
            </a:srgbClr>
          </a:solidFill>
          <a:ln>
            <a:noFill/>
          </a:ln>
        </p:spPr>
        <p:txBody>
          <a:bodyPr wrap="square">
            <a:spAutoFit/>
          </a:bodyPr>
          <a:lstStyle/>
          <a:p>
            <a:r>
              <a:rPr lang="en-US" sz="2400" b="1" dirty="0">
                <a:solidFill>
                  <a:schemeClr val="bg1"/>
                </a:solidFill>
              </a:rPr>
              <a:t>MLB teams spend a tremendous amount of money paying players</a:t>
            </a:r>
          </a:p>
          <a:p>
            <a:r>
              <a:rPr lang="en-US" sz="2400" b="1" dirty="0">
                <a:solidFill>
                  <a:schemeClr val="bg1"/>
                </a:solidFill>
              </a:rPr>
              <a:t>	The 10 highest-paid contracts in 2025 will pay players over $420 million</a:t>
            </a:r>
          </a:p>
          <a:p>
            <a:r>
              <a:rPr lang="en-US" sz="2400" b="1" dirty="0">
                <a:solidFill>
                  <a:schemeClr val="bg1"/>
                </a:solidFill>
              </a:rPr>
              <a:t>	Starting pitchers account for about 35% of the top 100 contracts</a:t>
            </a:r>
          </a:p>
          <a:p>
            <a:endParaRPr lang="en-US" sz="2400" b="1" dirty="0">
              <a:solidFill>
                <a:schemeClr val="bg1"/>
              </a:solidFill>
            </a:endParaRPr>
          </a:p>
          <a:p>
            <a:r>
              <a:rPr lang="en-US" sz="2400" b="1" dirty="0">
                <a:solidFill>
                  <a:schemeClr val="bg1"/>
                </a:solidFill>
              </a:rPr>
              <a:t>Most MLB player contracts are guaranteed</a:t>
            </a:r>
          </a:p>
          <a:p>
            <a:r>
              <a:rPr lang="en-US" sz="2400" b="1" dirty="0">
                <a:solidFill>
                  <a:schemeClr val="bg1"/>
                </a:solidFill>
              </a:rPr>
              <a:t>	The team must continue to pay the player if he gets injured</a:t>
            </a:r>
          </a:p>
          <a:p>
            <a:r>
              <a:rPr lang="en-US" sz="2400" b="1" dirty="0">
                <a:solidFill>
                  <a:schemeClr val="bg1"/>
                </a:solidFill>
              </a:rPr>
              <a:t>	The only relief is typically if another team is willing to assume the contract</a:t>
            </a:r>
          </a:p>
        </p:txBody>
      </p:sp>
      <p:sp>
        <p:nvSpPr>
          <p:cNvPr id="9" name="TextBox 8">
            <a:extLst>
              <a:ext uri="{FF2B5EF4-FFF2-40B4-BE49-F238E27FC236}">
                <a16:creationId xmlns:a16="http://schemas.microsoft.com/office/drawing/2014/main" id="{3DDF6B89-D3BB-1512-9F8C-DCA46DC680F0}"/>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Introduction</a:t>
            </a:r>
          </a:p>
        </p:txBody>
      </p:sp>
    </p:spTree>
    <p:extLst>
      <p:ext uri="{BB962C8B-B14F-4D97-AF65-F5344CB8AC3E}">
        <p14:creationId xmlns:p14="http://schemas.microsoft.com/office/powerpoint/2010/main" val="272756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ECCD3-0744-ED70-BDF8-B238028DCE0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B417857-C763-947F-E116-503AAE332215}"/>
              </a:ext>
            </a:extLst>
          </p:cNvPr>
          <p:cNvSpPr txBox="1"/>
          <p:nvPr/>
        </p:nvSpPr>
        <p:spPr>
          <a:xfrm>
            <a:off x="261257" y="291402"/>
            <a:ext cx="11666136" cy="2677656"/>
          </a:xfrm>
          <a:prstGeom prst="rect">
            <a:avLst/>
          </a:prstGeom>
          <a:solidFill>
            <a:srgbClr val="000000">
              <a:alpha val="69804"/>
            </a:srgbClr>
          </a:solidFill>
          <a:ln>
            <a:noFill/>
          </a:ln>
        </p:spPr>
        <p:txBody>
          <a:bodyPr wrap="square">
            <a:spAutoFit/>
          </a:bodyPr>
          <a:lstStyle/>
          <a:p>
            <a:r>
              <a:rPr lang="en-US" sz="2400" b="1" dirty="0">
                <a:solidFill>
                  <a:schemeClr val="bg1"/>
                </a:solidFill>
              </a:rPr>
              <a:t>MLB pitchers are extremely susceptible to injury</a:t>
            </a:r>
          </a:p>
          <a:p>
            <a:r>
              <a:rPr lang="en-US" sz="2400" b="1" dirty="0">
                <a:solidFill>
                  <a:schemeClr val="bg1"/>
                </a:solidFill>
              </a:rPr>
              <a:t>	Repeated high effort overhand throws can damage elbow ligaments</a:t>
            </a:r>
          </a:p>
          <a:p>
            <a:r>
              <a:rPr lang="en-US" sz="2400" b="1" dirty="0">
                <a:solidFill>
                  <a:schemeClr val="bg1"/>
                </a:solidFill>
              </a:rPr>
              <a:t>	Over 35% of active MLB pitchers in 2023 had undergone elbow surgery</a:t>
            </a:r>
          </a:p>
          <a:p>
            <a:endParaRPr lang="en-US" sz="2400" b="1" dirty="0">
              <a:solidFill>
                <a:schemeClr val="bg1"/>
              </a:solidFill>
            </a:endParaRPr>
          </a:p>
          <a:p>
            <a:r>
              <a:rPr lang="en-US" sz="2400" b="1" dirty="0">
                <a:solidFill>
                  <a:schemeClr val="bg1"/>
                </a:solidFill>
              </a:rPr>
              <a:t>MLB teams lose money when their pitchers are injured</a:t>
            </a:r>
          </a:p>
          <a:p>
            <a:r>
              <a:rPr lang="en-US" sz="2400" b="1" dirty="0">
                <a:solidFill>
                  <a:schemeClr val="bg1"/>
                </a:solidFill>
              </a:rPr>
              <a:t>	A surgically repaired elbow ligament can take 9 months to heal</a:t>
            </a:r>
          </a:p>
          <a:p>
            <a:r>
              <a:rPr lang="en-US" sz="2400" b="1" dirty="0">
                <a:solidFill>
                  <a:schemeClr val="bg1"/>
                </a:solidFill>
              </a:rPr>
              <a:t>	MLB pitchers often require over a year to regain enough strength and stamina</a:t>
            </a:r>
          </a:p>
        </p:txBody>
      </p:sp>
      <p:sp>
        <p:nvSpPr>
          <p:cNvPr id="9" name="TextBox 8">
            <a:extLst>
              <a:ext uri="{FF2B5EF4-FFF2-40B4-BE49-F238E27FC236}">
                <a16:creationId xmlns:a16="http://schemas.microsoft.com/office/drawing/2014/main" id="{1209224E-7A1D-BCC5-B111-BFAB89DB9997}"/>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Introduction</a:t>
            </a:r>
          </a:p>
        </p:txBody>
      </p:sp>
    </p:spTree>
    <p:extLst>
      <p:ext uri="{BB962C8B-B14F-4D97-AF65-F5344CB8AC3E}">
        <p14:creationId xmlns:p14="http://schemas.microsoft.com/office/powerpoint/2010/main" val="132911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B2EE0-AFD9-FE56-7481-6FAF215EB93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5CD3765-35BA-862A-37FB-B3591490CC91}"/>
              </a:ext>
            </a:extLst>
          </p:cNvPr>
          <p:cNvSpPr txBox="1"/>
          <p:nvPr/>
        </p:nvSpPr>
        <p:spPr>
          <a:xfrm>
            <a:off x="261257" y="291402"/>
            <a:ext cx="11666136" cy="2308324"/>
          </a:xfrm>
          <a:prstGeom prst="rect">
            <a:avLst/>
          </a:prstGeom>
          <a:solidFill>
            <a:srgbClr val="000000">
              <a:alpha val="69804"/>
            </a:srgbClr>
          </a:solidFill>
          <a:ln>
            <a:noFill/>
          </a:ln>
        </p:spPr>
        <p:txBody>
          <a:bodyPr wrap="square">
            <a:spAutoFit/>
          </a:bodyPr>
          <a:lstStyle/>
          <a:p>
            <a:r>
              <a:rPr lang="en-US" sz="2400" b="1" dirty="0">
                <a:solidFill>
                  <a:schemeClr val="bg1"/>
                </a:solidFill>
              </a:rPr>
              <a:t>Are there patterns in readily available pitch data that indicate that a pitcher might be at a higher risk for elbow injuries?</a:t>
            </a:r>
          </a:p>
          <a:p>
            <a:r>
              <a:rPr lang="en-US" sz="2400" b="1" dirty="0">
                <a:solidFill>
                  <a:schemeClr val="bg1"/>
                </a:solidFill>
              </a:rPr>
              <a:t>	Pitch counts</a:t>
            </a:r>
          </a:p>
          <a:p>
            <a:r>
              <a:rPr lang="en-US" sz="2400" b="1" dirty="0">
                <a:solidFill>
                  <a:schemeClr val="bg1"/>
                </a:solidFill>
              </a:rPr>
              <a:t>	Velocity on fastballs</a:t>
            </a:r>
          </a:p>
          <a:p>
            <a:r>
              <a:rPr lang="en-US" sz="2400" b="1" dirty="0">
                <a:solidFill>
                  <a:schemeClr val="bg1"/>
                </a:solidFill>
              </a:rPr>
              <a:t>	Spin rates on breaking balls</a:t>
            </a:r>
          </a:p>
          <a:p>
            <a:r>
              <a:rPr lang="en-US" sz="2400" b="1" dirty="0">
                <a:solidFill>
                  <a:schemeClr val="bg1"/>
                </a:solidFill>
              </a:rPr>
              <a:t>	Higher effort (average velocity/spin compared to maximums)</a:t>
            </a:r>
          </a:p>
        </p:txBody>
      </p:sp>
      <p:sp>
        <p:nvSpPr>
          <p:cNvPr id="9" name="TextBox 8">
            <a:extLst>
              <a:ext uri="{FF2B5EF4-FFF2-40B4-BE49-F238E27FC236}">
                <a16:creationId xmlns:a16="http://schemas.microsoft.com/office/drawing/2014/main" id="{C8D25281-FCD5-7A76-58D4-8078FA7DC890}"/>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Problem Statement</a:t>
            </a:r>
          </a:p>
        </p:txBody>
      </p:sp>
    </p:spTree>
    <p:extLst>
      <p:ext uri="{BB962C8B-B14F-4D97-AF65-F5344CB8AC3E}">
        <p14:creationId xmlns:p14="http://schemas.microsoft.com/office/powerpoint/2010/main" val="348706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04606-7A45-29D8-503B-CC8CF5A8B46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C0F8A6D-1737-328E-0E9E-B5EC7A7EF26E}"/>
              </a:ext>
            </a:extLst>
          </p:cNvPr>
          <p:cNvSpPr txBox="1"/>
          <p:nvPr/>
        </p:nvSpPr>
        <p:spPr>
          <a:xfrm>
            <a:off x="261257" y="291402"/>
            <a:ext cx="11666136" cy="2677656"/>
          </a:xfrm>
          <a:prstGeom prst="rect">
            <a:avLst/>
          </a:prstGeom>
          <a:solidFill>
            <a:srgbClr val="000000">
              <a:alpha val="69804"/>
            </a:srgbClr>
          </a:solidFill>
          <a:ln>
            <a:noFill/>
          </a:ln>
        </p:spPr>
        <p:txBody>
          <a:bodyPr wrap="square">
            <a:spAutoFit/>
          </a:bodyPr>
          <a:lstStyle/>
          <a:p>
            <a:r>
              <a:rPr lang="en-US" sz="2400" b="1" dirty="0">
                <a:solidFill>
                  <a:schemeClr val="bg1"/>
                </a:solidFill>
              </a:rPr>
              <a:t>Pitch data</a:t>
            </a:r>
          </a:p>
          <a:p>
            <a:r>
              <a:rPr lang="en-US" sz="2400" b="1" dirty="0">
                <a:solidFill>
                  <a:schemeClr val="bg1"/>
                </a:solidFill>
              </a:rPr>
              <a:t>	</a:t>
            </a:r>
            <a:r>
              <a:rPr lang="en-US" sz="2400" b="1" dirty="0" err="1">
                <a:solidFill>
                  <a:schemeClr val="bg1"/>
                </a:solidFill>
              </a:rPr>
              <a:t>pybaseball</a:t>
            </a:r>
            <a:r>
              <a:rPr lang="en-US" sz="2400" b="1" dirty="0">
                <a:solidFill>
                  <a:schemeClr val="bg1"/>
                </a:solidFill>
              </a:rPr>
              <a:t> API for Python</a:t>
            </a:r>
          </a:p>
          <a:p>
            <a:r>
              <a:rPr lang="en-US" sz="2400" b="1" dirty="0">
                <a:solidFill>
                  <a:schemeClr val="bg1"/>
                </a:solidFill>
              </a:rPr>
              <a:t>	</a:t>
            </a:r>
            <a:r>
              <a:rPr lang="pt-BR" b="1" i="1" dirty="0">
                <a:solidFill>
                  <a:schemeClr val="tx2">
                    <a:lumMod val="50000"/>
                    <a:lumOff val="50000"/>
                  </a:schemeClr>
                </a:solidFill>
              </a:rPr>
              <a:t>https://pypi.org/project/pybaseball/2.0.0/</a:t>
            </a:r>
            <a:endParaRPr lang="en-US" b="1" i="1" dirty="0">
              <a:solidFill>
                <a:schemeClr val="tx2">
                  <a:lumMod val="50000"/>
                  <a:lumOff val="50000"/>
                </a:schemeClr>
              </a:solidFill>
            </a:endParaRPr>
          </a:p>
          <a:p>
            <a:endParaRPr lang="en-US" sz="2400" b="1" dirty="0">
              <a:solidFill>
                <a:schemeClr val="bg1"/>
              </a:solidFill>
            </a:endParaRPr>
          </a:p>
          <a:p>
            <a:r>
              <a:rPr lang="en-US" sz="2400" b="1" dirty="0">
                <a:solidFill>
                  <a:schemeClr val="bg1"/>
                </a:solidFill>
              </a:rPr>
              <a:t>Surgery information</a:t>
            </a:r>
          </a:p>
          <a:p>
            <a:r>
              <a:rPr lang="en-US" sz="2400" b="1" dirty="0">
                <a:solidFill>
                  <a:schemeClr val="bg1"/>
                </a:solidFill>
              </a:rPr>
              <a:t>	Tommy John Surgery List (@MLBPlayerAnalys)</a:t>
            </a:r>
          </a:p>
          <a:p>
            <a:r>
              <a:rPr lang="en-US" sz="2400" b="1" dirty="0">
                <a:solidFill>
                  <a:schemeClr val="bg1"/>
                </a:solidFill>
              </a:rPr>
              <a:t>	</a:t>
            </a:r>
            <a:r>
              <a:rPr lang="fr-FR" b="1" i="1" dirty="0">
                <a:solidFill>
                  <a:schemeClr val="tx2">
                    <a:lumMod val="50000"/>
                    <a:lumOff val="50000"/>
                  </a:schemeClr>
                </a:solidFill>
              </a:rPr>
              <a:t>https://docs.google.com/spreadsheets/d/1gQujXQQGOVNaiuwSN680Hq-FDVsCwvN-3AazykOBON0/</a:t>
            </a:r>
            <a:endParaRPr lang="fr-FR" sz="2400" b="1" i="1" dirty="0">
              <a:solidFill>
                <a:schemeClr val="tx2">
                  <a:lumMod val="50000"/>
                  <a:lumOff val="50000"/>
                </a:schemeClr>
              </a:solidFill>
            </a:endParaRPr>
          </a:p>
        </p:txBody>
      </p:sp>
      <p:sp>
        <p:nvSpPr>
          <p:cNvPr id="9" name="TextBox 8">
            <a:extLst>
              <a:ext uri="{FF2B5EF4-FFF2-40B4-BE49-F238E27FC236}">
                <a16:creationId xmlns:a16="http://schemas.microsoft.com/office/drawing/2014/main" id="{231DE160-FFD8-9F9A-ED25-3436897ACBC6}"/>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Data Sources</a:t>
            </a:r>
          </a:p>
        </p:txBody>
      </p:sp>
    </p:spTree>
    <p:extLst>
      <p:ext uri="{BB962C8B-B14F-4D97-AF65-F5344CB8AC3E}">
        <p14:creationId xmlns:p14="http://schemas.microsoft.com/office/powerpoint/2010/main" val="226111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9BFD2-3DF1-CEA6-A76D-5FD6BF23B63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8C5BA59-357A-533C-E259-09B614162739}"/>
              </a:ext>
            </a:extLst>
          </p:cNvPr>
          <p:cNvSpPr txBox="1"/>
          <p:nvPr/>
        </p:nvSpPr>
        <p:spPr>
          <a:xfrm>
            <a:off x="261257" y="291402"/>
            <a:ext cx="11666136" cy="1938992"/>
          </a:xfrm>
          <a:prstGeom prst="rect">
            <a:avLst/>
          </a:prstGeom>
          <a:solidFill>
            <a:srgbClr val="000000">
              <a:alpha val="69804"/>
            </a:srgbClr>
          </a:solidFill>
          <a:ln>
            <a:noFill/>
          </a:ln>
        </p:spPr>
        <p:txBody>
          <a:bodyPr wrap="square">
            <a:spAutoFit/>
          </a:bodyPr>
          <a:lstStyle/>
          <a:p>
            <a:r>
              <a:rPr lang="en-US" sz="2400" b="1" dirty="0">
                <a:solidFill>
                  <a:schemeClr val="bg1"/>
                </a:solidFill>
              </a:rPr>
              <a:t>Aggregated pitch data for count/mean/max/effort calculations</a:t>
            </a:r>
          </a:p>
          <a:p>
            <a:endParaRPr lang="en-US" sz="2400" b="1" dirty="0">
              <a:solidFill>
                <a:schemeClr val="bg1"/>
              </a:solidFill>
            </a:endParaRPr>
          </a:p>
          <a:p>
            <a:r>
              <a:rPr lang="en-US" sz="2400" b="1" dirty="0">
                <a:solidFill>
                  <a:schemeClr val="bg1"/>
                </a:solidFill>
              </a:rPr>
              <a:t>Joined pitch data and surgery info based on MLB Advanced Media ID</a:t>
            </a:r>
          </a:p>
          <a:p>
            <a:endParaRPr lang="en-US" sz="2400" b="1" dirty="0">
              <a:solidFill>
                <a:schemeClr val="bg1"/>
              </a:solidFill>
            </a:endParaRPr>
          </a:p>
          <a:p>
            <a:r>
              <a:rPr lang="en-US" sz="2400" b="1" dirty="0">
                <a:solidFill>
                  <a:schemeClr val="bg1"/>
                </a:solidFill>
              </a:rPr>
              <a:t>Labeled each season with whether UCL reconstruction followed within 12 months</a:t>
            </a:r>
          </a:p>
        </p:txBody>
      </p:sp>
      <p:sp>
        <p:nvSpPr>
          <p:cNvPr id="9" name="TextBox 8">
            <a:extLst>
              <a:ext uri="{FF2B5EF4-FFF2-40B4-BE49-F238E27FC236}">
                <a16:creationId xmlns:a16="http://schemas.microsoft.com/office/drawing/2014/main" id="{93E8730D-436A-51D7-C626-E8CC5D2CB933}"/>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Data Preparation</a:t>
            </a:r>
          </a:p>
        </p:txBody>
      </p:sp>
    </p:spTree>
    <p:extLst>
      <p:ext uri="{BB962C8B-B14F-4D97-AF65-F5344CB8AC3E}">
        <p14:creationId xmlns:p14="http://schemas.microsoft.com/office/powerpoint/2010/main" val="129855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8BFFA-C56C-92DB-9CB8-958C36774CE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572BE1B-3C8E-4435-138D-66B2C5AD9699}"/>
              </a:ext>
            </a:extLst>
          </p:cNvPr>
          <p:cNvSpPr txBox="1"/>
          <p:nvPr/>
        </p:nvSpPr>
        <p:spPr>
          <a:xfrm>
            <a:off x="261257" y="291402"/>
            <a:ext cx="11666136" cy="1200329"/>
          </a:xfrm>
          <a:prstGeom prst="rect">
            <a:avLst/>
          </a:prstGeom>
          <a:solidFill>
            <a:srgbClr val="000000">
              <a:alpha val="69804"/>
            </a:srgbClr>
          </a:solidFill>
          <a:ln>
            <a:noFill/>
          </a:ln>
        </p:spPr>
        <p:txBody>
          <a:bodyPr wrap="square">
            <a:spAutoFit/>
          </a:bodyPr>
          <a:lstStyle/>
          <a:p>
            <a:r>
              <a:rPr lang="en-US" sz="2400" b="1" dirty="0">
                <a:solidFill>
                  <a:schemeClr val="bg1"/>
                </a:solidFill>
              </a:rPr>
              <a:t>Planned to use logistic regression model to classify seasons</a:t>
            </a:r>
          </a:p>
          <a:p>
            <a:endParaRPr lang="en-US" sz="2400" b="1" dirty="0">
              <a:solidFill>
                <a:schemeClr val="bg1"/>
              </a:solidFill>
            </a:endParaRPr>
          </a:p>
          <a:p>
            <a:r>
              <a:rPr lang="en-US" sz="2400" b="1" dirty="0">
                <a:solidFill>
                  <a:schemeClr val="bg1"/>
                </a:solidFill>
              </a:rPr>
              <a:t>Planned </a:t>
            </a:r>
            <a:r>
              <a:rPr lang="en-US" sz="2400" b="1" dirty="0" err="1">
                <a:solidFill>
                  <a:schemeClr val="bg1"/>
                </a:solidFill>
              </a:rPr>
              <a:t>prelimary</a:t>
            </a:r>
            <a:r>
              <a:rPr lang="en-US" sz="2400" b="1" dirty="0">
                <a:solidFill>
                  <a:schemeClr val="bg1"/>
                </a:solidFill>
              </a:rPr>
              <a:t> evaluation with confusion matrix</a:t>
            </a:r>
          </a:p>
        </p:txBody>
      </p:sp>
      <p:sp>
        <p:nvSpPr>
          <p:cNvPr id="9" name="TextBox 8">
            <a:extLst>
              <a:ext uri="{FF2B5EF4-FFF2-40B4-BE49-F238E27FC236}">
                <a16:creationId xmlns:a16="http://schemas.microsoft.com/office/drawing/2014/main" id="{836E2FAB-0A1C-A619-4679-CF191203720E}"/>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Model and Evaluation Method</a:t>
            </a:r>
          </a:p>
        </p:txBody>
      </p:sp>
    </p:spTree>
    <p:extLst>
      <p:ext uri="{BB962C8B-B14F-4D97-AF65-F5344CB8AC3E}">
        <p14:creationId xmlns:p14="http://schemas.microsoft.com/office/powerpoint/2010/main" val="358945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B86EA-6594-9AD8-B2B7-A005B4A8C2A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0C5FC30-7B10-A0C3-48CA-661F3B6E5D6B}"/>
              </a:ext>
            </a:extLst>
          </p:cNvPr>
          <p:cNvSpPr txBox="1"/>
          <p:nvPr/>
        </p:nvSpPr>
        <p:spPr>
          <a:xfrm>
            <a:off x="261257" y="291402"/>
            <a:ext cx="11666136" cy="1200329"/>
          </a:xfrm>
          <a:prstGeom prst="rect">
            <a:avLst/>
          </a:prstGeom>
          <a:solidFill>
            <a:srgbClr val="000000">
              <a:alpha val="69804"/>
            </a:srgbClr>
          </a:solidFill>
          <a:ln>
            <a:noFill/>
          </a:ln>
        </p:spPr>
        <p:txBody>
          <a:bodyPr wrap="square">
            <a:spAutoFit/>
          </a:bodyPr>
          <a:lstStyle/>
          <a:p>
            <a:r>
              <a:rPr lang="en-US" sz="2400" b="1" dirty="0">
                <a:solidFill>
                  <a:schemeClr val="bg1"/>
                </a:solidFill>
              </a:rPr>
              <a:t>Split the 400 seasons into testing and training subsets</a:t>
            </a:r>
          </a:p>
          <a:p>
            <a:r>
              <a:rPr lang="en-US" sz="2400" b="1" dirty="0">
                <a:solidFill>
                  <a:schemeClr val="bg1"/>
                </a:solidFill>
              </a:rPr>
              <a:t>	Randomly assigned 75% of seasons to the training set</a:t>
            </a:r>
          </a:p>
          <a:p>
            <a:r>
              <a:rPr lang="en-US" sz="2400" b="1" dirty="0">
                <a:solidFill>
                  <a:schemeClr val="bg1"/>
                </a:solidFill>
              </a:rPr>
              <a:t>	The remaining 100 seasons were classified by the regression model</a:t>
            </a:r>
          </a:p>
        </p:txBody>
      </p:sp>
      <p:sp>
        <p:nvSpPr>
          <p:cNvPr id="9" name="TextBox 8">
            <a:extLst>
              <a:ext uri="{FF2B5EF4-FFF2-40B4-BE49-F238E27FC236}">
                <a16:creationId xmlns:a16="http://schemas.microsoft.com/office/drawing/2014/main" id="{0DE75816-FA49-C74D-30DD-96BB2559F7F0}"/>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Logistic Regression</a:t>
            </a:r>
          </a:p>
        </p:txBody>
      </p:sp>
    </p:spTree>
    <p:extLst>
      <p:ext uri="{BB962C8B-B14F-4D97-AF65-F5344CB8AC3E}">
        <p14:creationId xmlns:p14="http://schemas.microsoft.com/office/powerpoint/2010/main" val="248187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552FD-006E-73E2-3AEC-CFD3A737E18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39C849B-EE2E-0806-F4E4-CC112D2364AB}"/>
              </a:ext>
            </a:extLst>
          </p:cNvPr>
          <p:cNvSpPr txBox="1"/>
          <p:nvPr/>
        </p:nvSpPr>
        <p:spPr>
          <a:xfrm>
            <a:off x="261257" y="291402"/>
            <a:ext cx="11666136" cy="1938992"/>
          </a:xfrm>
          <a:prstGeom prst="rect">
            <a:avLst/>
          </a:prstGeom>
          <a:solidFill>
            <a:srgbClr val="000000">
              <a:alpha val="69804"/>
            </a:srgbClr>
          </a:solidFill>
          <a:ln>
            <a:noFill/>
          </a:ln>
        </p:spPr>
        <p:txBody>
          <a:bodyPr wrap="square">
            <a:spAutoFit/>
          </a:bodyPr>
          <a:lstStyle/>
          <a:p>
            <a:r>
              <a:rPr lang="en-US" sz="2400" b="1" dirty="0">
                <a:solidFill>
                  <a:schemeClr val="bg1"/>
                </a:solidFill>
              </a:rPr>
              <a:t>The confusion matrix indicates 92% accuracy, but…</a:t>
            </a:r>
          </a:p>
          <a:p>
            <a:r>
              <a:rPr lang="en-US" sz="2400" b="1" dirty="0">
                <a:solidFill>
                  <a:schemeClr val="bg1"/>
                </a:solidFill>
              </a:rPr>
              <a:t>	All of the correct classifications are True Negatives</a:t>
            </a:r>
          </a:p>
          <a:p>
            <a:r>
              <a:rPr lang="en-US" sz="2400" b="1" dirty="0">
                <a:solidFill>
                  <a:schemeClr val="bg1"/>
                </a:solidFill>
              </a:rPr>
              <a:t>	All of the incorrect classifications are False Negatives</a:t>
            </a:r>
          </a:p>
          <a:p>
            <a:endParaRPr lang="en-US" sz="2400" b="1" dirty="0">
              <a:solidFill>
                <a:schemeClr val="bg1"/>
              </a:solidFill>
            </a:endParaRPr>
          </a:p>
          <a:p>
            <a:r>
              <a:rPr lang="en-US" sz="2400" b="1" dirty="0">
                <a:solidFill>
                  <a:schemeClr val="bg1"/>
                </a:solidFill>
              </a:rPr>
              <a:t>The model ONLY indicated Negative classifications</a:t>
            </a:r>
          </a:p>
        </p:txBody>
      </p:sp>
      <p:sp>
        <p:nvSpPr>
          <p:cNvPr id="9" name="TextBox 8">
            <a:extLst>
              <a:ext uri="{FF2B5EF4-FFF2-40B4-BE49-F238E27FC236}">
                <a16:creationId xmlns:a16="http://schemas.microsoft.com/office/drawing/2014/main" id="{1A2BCA13-144D-0752-E9CE-6295C3B12714}"/>
              </a:ext>
            </a:extLst>
          </p:cNvPr>
          <p:cNvSpPr txBox="1"/>
          <p:nvPr/>
        </p:nvSpPr>
        <p:spPr>
          <a:xfrm>
            <a:off x="75994" y="6474299"/>
            <a:ext cx="2697351" cy="307777"/>
          </a:xfrm>
          <a:prstGeom prst="rect">
            <a:avLst/>
          </a:prstGeom>
          <a:solidFill>
            <a:srgbClr val="000000">
              <a:alpha val="69804"/>
            </a:srgbClr>
          </a:solidFill>
          <a:ln>
            <a:noFill/>
          </a:ln>
        </p:spPr>
        <p:txBody>
          <a:bodyPr wrap="square">
            <a:spAutoFit/>
          </a:bodyPr>
          <a:lstStyle/>
          <a:p>
            <a:pPr algn="ctr"/>
            <a:r>
              <a:rPr lang="en-US" sz="1400" dirty="0">
                <a:solidFill>
                  <a:schemeClr val="bg1"/>
                </a:solidFill>
              </a:rPr>
              <a:t>Confusion Matrix</a:t>
            </a:r>
          </a:p>
        </p:txBody>
      </p:sp>
      <p:pic>
        <p:nvPicPr>
          <p:cNvPr id="4" name="Picture 3">
            <a:extLst>
              <a:ext uri="{FF2B5EF4-FFF2-40B4-BE49-F238E27FC236}">
                <a16:creationId xmlns:a16="http://schemas.microsoft.com/office/drawing/2014/main" id="{0E81099B-3D1C-6FD0-0A60-69AC00629A23}"/>
              </a:ext>
            </a:extLst>
          </p:cNvPr>
          <p:cNvPicPr>
            <a:picLocks noChangeAspect="1"/>
          </p:cNvPicPr>
          <p:nvPr/>
        </p:nvPicPr>
        <p:blipFill>
          <a:blip r:embed="rId3"/>
          <a:srcRect l="3998" t="1061" r="13747" b="3094"/>
          <a:stretch/>
        </p:blipFill>
        <p:spPr>
          <a:xfrm>
            <a:off x="3560849" y="2422730"/>
            <a:ext cx="5066951" cy="4051569"/>
          </a:xfrm>
          <a:prstGeom prst="rect">
            <a:avLst/>
          </a:prstGeom>
        </p:spPr>
      </p:pic>
    </p:spTree>
    <p:extLst>
      <p:ext uri="{BB962C8B-B14F-4D97-AF65-F5344CB8AC3E}">
        <p14:creationId xmlns:p14="http://schemas.microsoft.com/office/powerpoint/2010/main" val="494014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312</TotalTime>
  <Words>890</Words>
  <Application>Microsoft Office PowerPoint</Application>
  <PresentationFormat>Widescreen</PresentationFormat>
  <Paragraphs>131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Kellogg</dc:creator>
  <cp:lastModifiedBy>Chris Kellogg</cp:lastModifiedBy>
  <cp:revision>4</cp:revision>
  <dcterms:created xsi:type="dcterms:W3CDTF">2024-11-15T23:38:03Z</dcterms:created>
  <dcterms:modified xsi:type="dcterms:W3CDTF">2025-01-23T22:10:17Z</dcterms:modified>
</cp:coreProperties>
</file>