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notesMasterIdLst>
    <p:notesMasterId r:id="rId22"/>
  </p:notesMasterIdLst>
  <p:sldIdLst>
    <p:sldId id="256" r:id="rId2"/>
    <p:sldId id="277" r:id="rId3"/>
    <p:sldId id="257" r:id="rId4"/>
    <p:sldId id="258" r:id="rId5"/>
    <p:sldId id="259" r:id="rId6"/>
    <p:sldId id="260" r:id="rId7"/>
    <p:sldId id="261" r:id="rId8"/>
    <p:sldId id="262" r:id="rId9"/>
    <p:sldId id="265" r:id="rId10"/>
    <p:sldId id="263" r:id="rId11"/>
    <p:sldId id="264" r:id="rId12"/>
    <p:sldId id="267" r:id="rId13"/>
    <p:sldId id="268" r:id="rId14"/>
    <p:sldId id="269" r:id="rId15"/>
    <p:sldId id="276"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60"/>
    <p:restoredTop sz="56302"/>
  </p:normalViewPr>
  <p:slideViewPr>
    <p:cSldViewPr snapToGrid="0">
      <p:cViewPr>
        <p:scale>
          <a:sx n="59" d="100"/>
          <a:sy n="59" d="100"/>
        </p:scale>
        <p:origin x="92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211FD-9B93-334D-A256-A469CB4FE99F}" type="datetimeFigureOut">
              <a:rPr lang="en-US" smtClean="0"/>
              <a:t>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F07D7-1F6C-8243-9239-4613B61A80D9}" type="slidenum">
              <a:rPr lang="en-US" smtClean="0"/>
              <a:t>‹#›</a:t>
            </a:fld>
            <a:endParaRPr lang="en-US"/>
          </a:p>
        </p:txBody>
      </p:sp>
    </p:spTree>
    <p:extLst>
      <p:ext uri="{BB962C8B-B14F-4D97-AF65-F5344CB8AC3E}">
        <p14:creationId xmlns:p14="http://schemas.microsoft.com/office/powerpoint/2010/main" val="1321000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5F07D7-1F6C-8243-9239-4613B61A80D9}" type="slidenum">
              <a:rPr lang="en-US" smtClean="0"/>
              <a:t>1</a:t>
            </a:fld>
            <a:endParaRPr lang="en-US"/>
          </a:p>
        </p:txBody>
      </p:sp>
    </p:spTree>
    <p:extLst>
      <p:ext uri="{BB962C8B-B14F-4D97-AF65-F5344CB8AC3E}">
        <p14:creationId xmlns:p14="http://schemas.microsoft.com/office/powerpoint/2010/main" val="1399581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see major disparities in vaccination coverage by insurance status, with less than 1/5</a:t>
            </a:r>
            <a:r>
              <a:rPr lang="en-US" baseline="30000" dirty="0"/>
              <a:t>th</a:t>
            </a:r>
            <a:r>
              <a:rPr lang="en-US" dirty="0"/>
              <a:t> of uninsured persons having received the flu shot, compared to over half among the insured</a:t>
            </a:r>
          </a:p>
        </p:txBody>
      </p:sp>
      <p:sp>
        <p:nvSpPr>
          <p:cNvPr id="4" name="Slide Number Placeholder 3"/>
          <p:cNvSpPr>
            <a:spLocks noGrp="1"/>
          </p:cNvSpPr>
          <p:nvPr>
            <p:ph type="sldNum" sz="quarter" idx="5"/>
          </p:nvPr>
        </p:nvSpPr>
        <p:spPr/>
        <p:txBody>
          <a:bodyPr/>
          <a:lstStyle/>
          <a:p>
            <a:fld id="{915F07D7-1F6C-8243-9239-4613B61A80D9}" type="slidenum">
              <a:rPr lang="en-US" smtClean="0"/>
              <a:t>14</a:t>
            </a:fld>
            <a:endParaRPr lang="en-US"/>
          </a:p>
        </p:txBody>
      </p:sp>
    </p:spTree>
    <p:extLst>
      <p:ext uri="{BB962C8B-B14F-4D97-AF65-F5344CB8AC3E}">
        <p14:creationId xmlns:p14="http://schemas.microsoft.com/office/powerpoint/2010/main" val="69093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Smokers were less likely to have received the flu shot. This is important because smokers are at high risk for development of Chronic Obstructive Pulmonary Disease (or COPD), and the flu is a major cause of COPD exacerbations that can lead to potentially fatal outcomes </a:t>
            </a:r>
          </a:p>
        </p:txBody>
      </p:sp>
      <p:sp>
        <p:nvSpPr>
          <p:cNvPr id="4" name="Slide Number Placeholder 3"/>
          <p:cNvSpPr>
            <a:spLocks noGrp="1"/>
          </p:cNvSpPr>
          <p:nvPr>
            <p:ph type="sldNum" sz="quarter" idx="5"/>
          </p:nvPr>
        </p:nvSpPr>
        <p:spPr/>
        <p:txBody>
          <a:bodyPr/>
          <a:lstStyle/>
          <a:p>
            <a:fld id="{915F07D7-1F6C-8243-9239-4613B61A80D9}" type="slidenum">
              <a:rPr lang="en-US" smtClean="0"/>
              <a:t>15</a:t>
            </a:fld>
            <a:endParaRPr lang="en-US"/>
          </a:p>
        </p:txBody>
      </p:sp>
    </p:spTree>
    <p:extLst>
      <p:ext uri="{BB962C8B-B14F-4D97-AF65-F5344CB8AC3E}">
        <p14:creationId xmlns:p14="http://schemas.microsoft.com/office/powerpoint/2010/main" val="4225964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24292F"/>
                </a:solidFill>
                <a:effectLst/>
                <a:latin typeface="-apple-system"/>
              </a:rPr>
              <a:t>Nearly all covariates demonstrated a statistically significant association with flu immunization status (exceptions: being widowed (relative to being married), making $15,000-$24,999 (relative to making &lt;$15,000), being aged 35-44 years old (relative to being 18-24 years old), and having a high school degree without advanced education (relative to having less than a high school degree)). </a:t>
            </a:r>
            <a:endParaRPr lang="en-US" dirty="0"/>
          </a:p>
        </p:txBody>
      </p:sp>
      <p:sp>
        <p:nvSpPr>
          <p:cNvPr id="4" name="Slide Number Placeholder 3"/>
          <p:cNvSpPr>
            <a:spLocks noGrp="1"/>
          </p:cNvSpPr>
          <p:nvPr>
            <p:ph type="sldNum" sz="quarter" idx="5"/>
          </p:nvPr>
        </p:nvSpPr>
        <p:spPr/>
        <p:txBody>
          <a:bodyPr/>
          <a:lstStyle/>
          <a:p>
            <a:fld id="{915F07D7-1F6C-8243-9239-4613B61A80D9}" type="slidenum">
              <a:rPr lang="en-US" smtClean="0"/>
              <a:t>16</a:t>
            </a:fld>
            <a:endParaRPr lang="en-US"/>
          </a:p>
        </p:txBody>
      </p:sp>
    </p:spTree>
    <p:extLst>
      <p:ext uri="{BB962C8B-B14F-4D97-AF65-F5344CB8AC3E}">
        <p14:creationId xmlns:p14="http://schemas.microsoft.com/office/powerpoint/2010/main" val="1989605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output depicts the stratum specific odds ratios (which were obtained by exponentiating the coefficient) from the logistic regression analysis. Numbers below one indicate decreased odds of being unvaccinated (or increased odds of being vaccinated). We some of the most noteworthy findings in boxes to make it easier to visualize. For example, college graduates had 12.1% greater odds of being vaccinated relative to those with less than a high school degree. People making &gt;$200,000 had 11.5% greater odds of being vaccinated relative to individuals in the lowest income category. People who had never had a medical checkup had 20% greater odds of being unvaccinated relative to those with a checkup in the past 12 months. The elderly population had 22% greater odds of being vaccinated relative to the youngest age cohort (18-24 years old). Notably, odds of vaccination were greater in white individuals relative to racial minorities, and greater in females relative to males. Interestingly, odds of vaccination generally increased with decreasing self-reported health status.</a:t>
            </a:r>
          </a:p>
        </p:txBody>
      </p:sp>
      <p:sp>
        <p:nvSpPr>
          <p:cNvPr id="4" name="Slide Number Placeholder 3"/>
          <p:cNvSpPr>
            <a:spLocks noGrp="1"/>
          </p:cNvSpPr>
          <p:nvPr>
            <p:ph type="sldNum" sz="quarter" idx="5"/>
          </p:nvPr>
        </p:nvSpPr>
        <p:spPr/>
        <p:txBody>
          <a:bodyPr/>
          <a:lstStyle/>
          <a:p>
            <a:fld id="{915F07D7-1F6C-8243-9239-4613B61A80D9}" type="slidenum">
              <a:rPr lang="en-US" smtClean="0"/>
              <a:t>17</a:t>
            </a:fld>
            <a:endParaRPr lang="en-US"/>
          </a:p>
        </p:txBody>
      </p:sp>
    </p:spTree>
    <p:extLst>
      <p:ext uri="{BB962C8B-B14F-4D97-AF65-F5344CB8AC3E}">
        <p14:creationId xmlns:p14="http://schemas.microsoft.com/office/powerpoint/2010/main" val="1586984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Lasso regression was the final component of our project. We performed this to identify the set of variables that best predicts vaccination status. It induces shrinkage on the model that shrinks coefficients toward zero, and selects important covariates associated with the response variable. Without going into too much detail, we performed what is known as k-fold cross-validation to find an optimal lambda value, which is the value that minimizes the mean squared error. From there, we could determine the coefficients for the covariates of interest, which are shown on this slide.</a:t>
            </a:r>
          </a:p>
        </p:txBody>
      </p:sp>
      <p:sp>
        <p:nvSpPr>
          <p:cNvPr id="4" name="Slide Number Placeholder 3"/>
          <p:cNvSpPr>
            <a:spLocks noGrp="1"/>
          </p:cNvSpPr>
          <p:nvPr>
            <p:ph type="sldNum" sz="quarter" idx="5"/>
          </p:nvPr>
        </p:nvSpPr>
        <p:spPr/>
        <p:txBody>
          <a:bodyPr/>
          <a:lstStyle/>
          <a:p>
            <a:fld id="{915F07D7-1F6C-8243-9239-4613B61A80D9}" type="slidenum">
              <a:rPr lang="en-US" smtClean="0"/>
              <a:t>18</a:t>
            </a:fld>
            <a:endParaRPr lang="en-US"/>
          </a:p>
        </p:txBody>
      </p:sp>
    </p:spTree>
    <p:extLst>
      <p:ext uri="{BB962C8B-B14F-4D97-AF65-F5344CB8AC3E}">
        <p14:creationId xmlns:p14="http://schemas.microsoft.com/office/powerpoint/2010/main" val="3508313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5F07D7-1F6C-8243-9239-4613B61A80D9}" type="slidenum">
              <a:rPr lang="en-US" smtClean="0"/>
              <a:t>19</a:t>
            </a:fld>
            <a:endParaRPr lang="en-US"/>
          </a:p>
        </p:txBody>
      </p:sp>
    </p:spTree>
    <p:extLst>
      <p:ext uri="{BB962C8B-B14F-4D97-AF65-F5344CB8AC3E}">
        <p14:creationId xmlns:p14="http://schemas.microsoft.com/office/powerpoint/2010/main" val="173650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-Flu vaccine efficacy varies drastically from year-to-year, but it is arguably the best tool against preventing flu outbreaks, epidemics, and pandemics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-Therapeutics designed to treat flu have been largely unsuccessful to-date, and most people must simply manage symptoms using over-the-counter pharmaceuticals and home-made remedies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15F07D7-1F6C-8243-9239-4613B61A80D9}" type="slidenum">
              <a:rPr lang="en-US" smtClean="0"/>
              <a:t>5</a:t>
            </a:fld>
            <a:endParaRPr lang="en-US"/>
          </a:p>
        </p:txBody>
      </p:sp>
    </p:spTree>
    <p:extLst>
      <p:ext uri="{BB962C8B-B14F-4D97-AF65-F5344CB8AC3E}">
        <p14:creationId xmlns:p14="http://schemas.microsoft.com/office/powerpoint/2010/main" val="1048516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As we learn time and time again, getting people immunized is a major challenge. </a:t>
            </a:r>
          </a:p>
          <a:p>
            <a:pPr marL="171450" indent="-171450">
              <a:buFontTx/>
              <a:buChar char="-"/>
            </a:pPr>
            <a:r>
              <a:rPr lang="en-US" dirty="0"/>
              <a:t>Flu vaccine uptake is low thus far in 2022, due to myriad reasons that would take too long to discuss in detail, but low uptake likely stems from the interplay of various elements, including misinformed beliefs (like vaccines causing autism) and political factors (decreased non-COVID vaccine uptake post-COVID vaccine mandates)</a:t>
            </a:r>
          </a:p>
          <a:p>
            <a:pPr marL="171450" indent="-171450">
              <a:buFontTx/>
              <a:buChar char="-"/>
            </a:pPr>
            <a:r>
              <a:rPr lang="en-US" dirty="0"/>
              <a:t>The last headline notes that uptake is low in white children too. This suggests there may be racial differences in vaccine uptake. What other differences might exist, and factors are most strongly associated with flu vaccine uptake?</a:t>
            </a:r>
          </a:p>
        </p:txBody>
      </p:sp>
      <p:sp>
        <p:nvSpPr>
          <p:cNvPr id="4" name="Slide Number Placeholder 3"/>
          <p:cNvSpPr>
            <a:spLocks noGrp="1"/>
          </p:cNvSpPr>
          <p:nvPr>
            <p:ph type="sldNum" sz="quarter" idx="5"/>
          </p:nvPr>
        </p:nvSpPr>
        <p:spPr/>
        <p:txBody>
          <a:bodyPr/>
          <a:lstStyle/>
          <a:p>
            <a:fld id="{915F07D7-1F6C-8243-9239-4613B61A80D9}" type="slidenum">
              <a:rPr lang="en-US" smtClean="0"/>
              <a:t>6</a:t>
            </a:fld>
            <a:endParaRPr lang="en-US"/>
          </a:p>
        </p:txBody>
      </p:sp>
    </p:spTree>
    <p:extLst>
      <p:ext uri="{BB962C8B-B14F-4D97-AF65-F5344CB8AC3E}">
        <p14:creationId xmlns:p14="http://schemas.microsoft.com/office/powerpoint/2010/main" val="385842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explore this question, that is, what factors are most strongly associated with flu vaccination in the United States, we used the 2021 CDC BRFSS</a:t>
            </a:r>
          </a:p>
          <a:p>
            <a:pPr marL="171450" indent="-171450">
              <a:buFontTx/>
              <a:buChar char="-"/>
            </a:pPr>
            <a:r>
              <a:rPr lang="en-US" dirty="0"/>
              <a:t>*Read text</a:t>
            </a:r>
          </a:p>
        </p:txBody>
      </p:sp>
      <p:sp>
        <p:nvSpPr>
          <p:cNvPr id="4" name="Slide Number Placeholder 3"/>
          <p:cNvSpPr>
            <a:spLocks noGrp="1"/>
          </p:cNvSpPr>
          <p:nvPr>
            <p:ph type="sldNum" sz="quarter" idx="5"/>
          </p:nvPr>
        </p:nvSpPr>
        <p:spPr/>
        <p:txBody>
          <a:bodyPr/>
          <a:lstStyle/>
          <a:p>
            <a:fld id="{915F07D7-1F6C-8243-9239-4613B61A80D9}" type="slidenum">
              <a:rPr lang="en-US" smtClean="0"/>
              <a:t>7</a:t>
            </a:fld>
            <a:endParaRPr lang="en-US"/>
          </a:p>
        </p:txBody>
      </p:sp>
    </p:spTree>
    <p:extLst>
      <p:ext uri="{BB962C8B-B14F-4D97-AF65-F5344CB8AC3E}">
        <p14:creationId xmlns:p14="http://schemas.microsoft.com/office/powerpoint/2010/main" val="370705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5F07D7-1F6C-8243-9239-4613B61A80D9}" type="slidenum">
              <a:rPr lang="en-US" smtClean="0"/>
              <a:t>9</a:t>
            </a:fld>
            <a:endParaRPr lang="en-US"/>
          </a:p>
        </p:txBody>
      </p:sp>
    </p:spTree>
    <p:extLst>
      <p:ext uri="{BB962C8B-B14F-4D97-AF65-F5344CB8AC3E}">
        <p14:creationId xmlns:p14="http://schemas.microsoft.com/office/powerpoint/2010/main" val="1924305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 vaccinated/unvaccinated total</a:t>
            </a:r>
          </a:p>
        </p:txBody>
      </p:sp>
      <p:sp>
        <p:nvSpPr>
          <p:cNvPr id="4" name="Slide Number Placeholder 3"/>
          <p:cNvSpPr>
            <a:spLocks noGrp="1"/>
          </p:cNvSpPr>
          <p:nvPr>
            <p:ph type="sldNum" sz="quarter" idx="5"/>
          </p:nvPr>
        </p:nvSpPr>
        <p:spPr/>
        <p:txBody>
          <a:bodyPr/>
          <a:lstStyle/>
          <a:p>
            <a:fld id="{915F07D7-1F6C-8243-9239-4613B61A80D9}" type="slidenum">
              <a:rPr lang="en-US" smtClean="0"/>
              <a:t>10</a:t>
            </a:fld>
            <a:endParaRPr lang="en-US"/>
          </a:p>
        </p:txBody>
      </p:sp>
    </p:spTree>
    <p:extLst>
      <p:ext uri="{BB962C8B-B14F-4D97-AF65-F5344CB8AC3E}">
        <p14:creationId xmlns:p14="http://schemas.microsoft.com/office/powerpoint/2010/main" val="3962877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created plots looking at proportion vaccinated along the y axis versus predictor of interest on the x axis for all predictors of interest. Some of the plots that appeared to demonstrate sizable raw differences in proportion vaccinated between strata defined by a predictor of interest were included in this presentation.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all plots, the red bars denote vaccinated persons, while the teal plots are unvaccinated individuals</a:t>
            </a:r>
          </a:p>
          <a:p>
            <a:r>
              <a:rPr lang="en-US" dirty="0"/>
              <a:t>- With respect to geographic region, The northeast had the highest proportion of vaccinated individuals with over 56% of the population having received the flu vaccine. Conversely, the West had the poorest vaccine performance, with a roughly 50-50 split of vaccinated versus unvaccinated persons.</a:t>
            </a:r>
          </a:p>
        </p:txBody>
      </p:sp>
      <p:sp>
        <p:nvSpPr>
          <p:cNvPr id="4" name="Slide Number Placeholder 3"/>
          <p:cNvSpPr>
            <a:spLocks noGrp="1"/>
          </p:cNvSpPr>
          <p:nvPr>
            <p:ph type="sldNum" sz="quarter" idx="5"/>
          </p:nvPr>
        </p:nvSpPr>
        <p:spPr/>
        <p:txBody>
          <a:bodyPr/>
          <a:lstStyle/>
          <a:p>
            <a:fld id="{915F07D7-1F6C-8243-9239-4613B61A80D9}" type="slidenum">
              <a:rPr lang="en-US" smtClean="0"/>
              <a:t>11</a:t>
            </a:fld>
            <a:endParaRPr lang="en-US"/>
          </a:p>
        </p:txBody>
      </p:sp>
    </p:spTree>
    <p:extLst>
      <p:ext uri="{BB962C8B-B14F-4D97-AF65-F5344CB8AC3E}">
        <p14:creationId xmlns:p14="http://schemas.microsoft.com/office/powerpoint/2010/main" val="1334556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 respect to sex, females were more likely to be vaccinated, with an absolute difference in the proportion of vaccinated people over 6%</a:t>
            </a:r>
          </a:p>
        </p:txBody>
      </p:sp>
      <p:sp>
        <p:nvSpPr>
          <p:cNvPr id="4" name="Slide Number Placeholder 3"/>
          <p:cNvSpPr>
            <a:spLocks noGrp="1"/>
          </p:cNvSpPr>
          <p:nvPr>
            <p:ph type="sldNum" sz="quarter" idx="5"/>
          </p:nvPr>
        </p:nvSpPr>
        <p:spPr/>
        <p:txBody>
          <a:bodyPr/>
          <a:lstStyle/>
          <a:p>
            <a:fld id="{915F07D7-1F6C-8243-9239-4613B61A80D9}" type="slidenum">
              <a:rPr lang="en-US" smtClean="0"/>
              <a:t>12</a:t>
            </a:fld>
            <a:endParaRPr lang="en-US"/>
          </a:p>
        </p:txBody>
      </p:sp>
    </p:spTree>
    <p:extLst>
      <p:ext uri="{BB962C8B-B14F-4D97-AF65-F5344CB8AC3E}">
        <p14:creationId xmlns:p14="http://schemas.microsoft.com/office/powerpoint/2010/main" val="2616993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-White Americans were the most likely to get vaccinated and may reflect racial disparities with respect to insurance coverage, socioeconomic status, and other confounders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 than 39% of the Hispanic population was vaccinated against flu</a:t>
            </a:r>
          </a:p>
        </p:txBody>
      </p:sp>
      <p:sp>
        <p:nvSpPr>
          <p:cNvPr id="4" name="Slide Number Placeholder 3"/>
          <p:cNvSpPr>
            <a:spLocks noGrp="1"/>
          </p:cNvSpPr>
          <p:nvPr>
            <p:ph type="sldNum" sz="quarter" idx="5"/>
          </p:nvPr>
        </p:nvSpPr>
        <p:spPr/>
        <p:txBody>
          <a:bodyPr/>
          <a:lstStyle/>
          <a:p>
            <a:fld id="{915F07D7-1F6C-8243-9239-4613B61A80D9}" type="slidenum">
              <a:rPr lang="en-US" smtClean="0"/>
              <a:t>13</a:t>
            </a:fld>
            <a:endParaRPr lang="en-US"/>
          </a:p>
        </p:txBody>
      </p:sp>
    </p:spTree>
    <p:extLst>
      <p:ext uri="{BB962C8B-B14F-4D97-AF65-F5344CB8AC3E}">
        <p14:creationId xmlns:p14="http://schemas.microsoft.com/office/powerpoint/2010/main" val="110625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327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864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019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5445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583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928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83174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76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66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38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3193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8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48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618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4747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09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12/8/22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146953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534E-38B5-D46D-6A86-658C78B6D866}"/>
              </a:ext>
            </a:extLst>
          </p:cNvPr>
          <p:cNvSpPr>
            <a:spLocks noGrp="1"/>
          </p:cNvSpPr>
          <p:nvPr>
            <p:ph type="ctrTitle"/>
          </p:nvPr>
        </p:nvSpPr>
        <p:spPr>
          <a:xfrm>
            <a:off x="290287" y="4018531"/>
            <a:ext cx="10923638" cy="1317643"/>
          </a:xfrm>
        </p:spPr>
        <p:txBody>
          <a:bodyPr>
            <a:normAutofit/>
          </a:bodyPr>
          <a:lstStyle/>
          <a:p>
            <a:pPr algn="l">
              <a:lnSpc>
                <a:spcPct val="90000"/>
              </a:lnSpc>
            </a:pPr>
            <a:r>
              <a:rPr lang="en-US" sz="3200" dirty="0"/>
              <a:t>Factors Associated with Influenza Vaccination in </a:t>
            </a:r>
            <a:br>
              <a:rPr lang="en-US" sz="3200" dirty="0"/>
            </a:br>
            <a:r>
              <a:rPr lang="en-US" sz="3200" dirty="0"/>
              <a:t>the United States – Analysis of the 2021 CDC BRFSS  </a:t>
            </a:r>
          </a:p>
        </p:txBody>
      </p:sp>
      <p:sp>
        <p:nvSpPr>
          <p:cNvPr id="3" name="Subtitle 2">
            <a:extLst>
              <a:ext uri="{FF2B5EF4-FFF2-40B4-BE49-F238E27FC236}">
                <a16:creationId xmlns:a16="http://schemas.microsoft.com/office/drawing/2014/main" id="{DA5B5021-A46E-A027-3487-D07E37324B04}"/>
              </a:ext>
            </a:extLst>
          </p:cNvPr>
          <p:cNvSpPr>
            <a:spLocks noGrp="1"/>
          </p:cNvSpPr>
          <p:nvPr>
            <p:ph type="subTitle" idx="1"/>
          </p:nvPr>
        </p:nvSpPr>
        <p:spPr>
          <a:xfrm>
            <a:off x="290287" y="5336174"/>
            <a:ext cx="10923638" cy="521109"/>
          </a:xfrm>
        </p:spPr>
        <p:txBody>
          <a:bodyPr>
            <a:normAutofit fontScale="25000" lnSpcReduction="20000"/>
          </a:bodyPr>
          <a:lstStyle/>
          <a:p>
            <a:pPr algn="l">
              <a:lnSpc>
                <a:spcPct val="90000"/>
              </a:lnSpc>
            </a:pPr>
            <a:r>
              <a:rPr lang="en-US" sz="7200" dirty="0"/>
              <a:t>Huong Chu and Case Keltner</a:t>
            </a:r>
          </a:p>
          <a:p>
            <a:pPr algn="l">
              <a:lnSpc>
                <a:spcPct val="90000"/>
              </a:lnSpc>
            </a:pPr>
            <a:r>
              <a:rPr lang="en-US" sz="7200" dirty="0"/>
              <a:t>HMS 520</a:t>
            </a:r>
          </a:p>
          <a:p>
            <a:pPr algn="l">
              <a:lnSpc>
                <a:spcPct val="90000"/>
              </a:lnSpc>
            </a:pPr>
            <a:r>
              <a:rPr lang="en-US" sz="7200" dirty="0"/>
              <a:t>Fall 2022</a:t>
            </a:r>
          </a:p>
          <a:p>
            <a:pPr algn="l">
              <a:lnSpc>
                <a:spcPct val="90000"/>
              </a:lnSpc>
            </a:pPr>
            <a:endParaRPr lang="en-US" sz="500" dirty="0"/>
          </a:p>
        </p:txBody>
      </p:sp>
      <p:sp>
        <p:nvSpPr>
          <p:cNvPr id="31" name="Rectangle 14">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 name="Picture 3">
            <a:extLst>
              <a:ext uri="{FF2B5EF4-FFF2-40B4-BE49-F238E27FC236}">
                <a16:creationId xmlns:a16="http://schemas.microsoft.com/office/drawing/2014/main" id="{326D2234-E34E-6484-CD46-8E58CAA6D072}"/>
              </a:ext>
            </a:extLst>
          </p:cNvPr>
          <p:cNvPicPr>
            <a:picLocks noChangeAspect="1"/>
          </p:cNvPicPr>
          <p:nvPr/>
        </p:nvPicPr>
        <p:blipFill rotWithShape="1">
          <a:blip r:embed="rId3"/>
          <a:srcRect l="9102" r="16963" b="-2"/>
          <a:stretch/>
        </p:blipFill>
        <p:spPr>
          <a:xfrm>
            <a:off x="20" y="3"/>
            <a:ext cx="6050260" cy="4091667"/>
          </a:xfrm>
          <a:prstGeom prst="rect">
            <a:avLst/>
          </a:prstGeom>
        </p:spPr>
      </p:pic>
      <p:pic>
        <p:nvPicPr>
          <p:cNvPr id="6" name="Picture 5" descr="Graphical user interface&#10;&#10;Description automatically generated with low confidence">
            <a:extLst>
              <a:ext uri="{FF2B5EF4-FFF2-40B4-BE49-F238E27FC236}">
                <a16:creationId xmlns:a16="http://schemas.microsoft.com/office/drawing/2014/main" id="{CBB984BB-FA98-7C16-C357-E2E28C9AC6E0}"/>
              </a:ext>
            </a:extLst>
          </p:cNvPr>
          <p:cNvPicPr>
            <a:picLocks noChangeAspect="1"/>
          </p:cNvPicPr>
          <p:nvPr/>
        </p:nvPicPr>
        <p:blipFill rotWithShape="1">
          <a:blip r:embed="rId4"/>
          <a:srcRect r="16837" b="-1"/>
          <a:stretch/>
        </p:blipFill>
        <p:spPr>
          <a:xfrm>
            <a:off x="6141719" y="-683"/>
            <a:ext cx="6050280" cy="4092348"/>
          </a:xfrm>
          <a:prstGeom prst="rect">
            <a:avLst/>
          </a:prstGeom>
        </p:spPr>
      </p:pic>
      <p:sp>
        <p:nvSpPr>
          <p:cNvPr id="5" name="TextBox 4">
            <a:extLst>
              <a:ext uri="{FF2B5EF4-FFF2-40B4-BE49-F238E27FC236}">
                <a16:creationId xmlns:a16="http://schemas.microsoft.com/office/drawing/2014/main" id="{863A05BF-3FB0-86A1-A006-C318F68AC5EF}"/>
              </a:ext>
            </a:extLst>
          </p:cNvPr>
          <p:cNvSpPr txBox="1"/>
          <p:nvPr/>
        </p:nvSpPr>
        <p:spPr>
          <a:xfrm>
            <a:off x="9770290" y="3941587"/>
            <a:ext cx="2711977" cy="153888"/>
          </a:xfrm>
          <a:prstGeom prst="rect">
            <a:avLst/>
          </a:prstGeom>
          <a:noFill/>
        </p:spPr>
        <p:txBody>
          <a:bodyPr wrap="square" rtlCol="0">
            <a:spAutoFit/>
          </a:bodyPr>
          <a:lstStyle/>
          <a:p>
            <a:r>
              <a:rPr lang="en-US" sz="400" dirty="0"/>
              <a:t>https://</a:t>
            </a:r>
            <a:r>
              <a:rPr lang="en-US" sz="400" dirty="0" err="1"/>
              <a:t>www.kelsey-seybold.com</a:t>
            </a:r>
            <a:r>
              <a:rPr lang="en-US" sz="400" dirty="0"/>
              <a:t>/your-health-resources/blog/why-this-years-flu-season-is-different</a:t>
            </a:r>
          </a:p>
        </p:txBody>
      </p:sp>
      <p:sp>
        <p:nvSpPr>
          <p:cNvPr id="7" name="TextBox 6">
            <a:extLst>
              <a:ext uri="{FF2B5EF4-FFF2-40B4-BE49-F238E27FC236}">
                <a16:creationId xmlns:a16="http://schemas.microsoft.com/office/drawing/2014/main" id="{BBC7A5FF-BA2E-9CDF-0EB1-1059B8E2036A}"/>
              </a:ext>
            </a:extLst>
          </p:cNvPr>
          <p:cNvSpPr txBox="1"/>
          <p:nvPr/>
        </p:nvSpPr>
        <p:spPr>
          <a:xfrm>
            <a:off x="3415558" y="3941587"/>
            <a:ext cx="2924989" cy="153888"/>
          </a:xfrm>
          <a:prstGeom prst="rect">
            <a:avLst/>
          </a:prstGeom>
          <a:noFill/>
        </p:spPr>
        <p:txBody>
          <a:bodyPr wrap="square" rtlCol="0">
            <a:spAutoFit/>
          </a:bodyPr>
          <a:lstStyle/>
          <a:p>
            <a:r>
              <a:rPr lang="en-US" sz="400" dirty="0"/>
              <a:t>https://</a:t>
            </a:r>
            <a:r>
              <a:rPr lang="en-US" sz="400" dirty="0" err="1"/>
              <a:t>www.aoa.org</a:t>
            </a:r>
            <a:r>
              <a:rPr lang="en-US" sz="400" dirty="0"/>
              <a:t>/news/clinical-eye-care/health-and-wellness/</a:t>
            </a:r>
            <a:r>
              <a:rPr lang="en-US" sz="400" dirty="0" err="1"/>
              <a:t>flu-views-should-you-get-a-flu-shot?sso</a:t>
            </a:r>
            <a:r>
              <a:rPr lang="en-US" sz="400" dirty="0"/>
              <a:t>=y</a:t>
            </a:r>
          </a:p>
        </p:txBody>
      </p:sp>
    </p:spTree>
    <p:extLst>
      <p:ext uri="{BB962C8B-B14F-4D97-AF65-F5344CB8AC3E}">
        <p14:creationId xmlns:p14="http://schemas.microsoft.com/office/powerpoint/2010/main" val="37647398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8A6C-AB4B-DDDF-C9E1-1032176CE846}"/>
              </a:ext>
            </a:extLst>
          </p:cNvPr>
          <p:cNvSpPr>
            <a:spLocks noGrp="1"/>
          </p:cNvSpPr>
          <p:nvPr>
            <p:ph type="title"/>
          </p:nvPr>
        </p:nvSpPr>
        <p:spPr/>
        <p:txBody>
          <a:bodyPr/>
          <a:lstStyle/>
          <a:p>
            <a:r>
              <a:rPr lang="en-US" dirty="0"/>
              <a:t>Descriptive Statistics – Broad Overview</a:t>
            </a:r>
          </a:p>
        </p:txBody>
      </p:sp>
      <p:sp>
        <p:nvSpPr>
          <p:cNvPr id="3" name="Content Placeholder 2">
            <a:extLst>
              <a:ext uri="{FF2B5EF4-FFF2-40B4-BE49-F238E27FC236}">
                <a16:creationId xmlns:a16="http://schemas.microsoft.com/office/drawing/2014/main" id="{3D0A1A60-1CDB-823A-586B-602F13AEC659}"/>
              </a:ext>
            </a:extLst>
          </p:cNvPr>
          <p:cNvSpPr>
            <a:spLocks noGrp="1"/>
          </p:cNvSpPr>
          <p:nvPr>
            <p:ph idx="1"/>
          </p:nvPr>
        </p:nvSpPr>
        <p:spPr/>
        <p:txBody>
          <a:bodyPr/>
          <a:lstStyle/>
          <a:p>
            <a:r>
              <a:rPr lang="en-US" dirty="0"/>
              <a:t>53.2% (n = 158,629) vaccinated</a:t>
            </a:r>
          </a:p>
          <a:p>
            <a:r>
              <a:rPr lang="en-US" dirty="0"/>
              <a:t>46.8% (n = 139,312) unvaccinated</a:t>
            </a:r>
          </a:p>
        </p:txBody>
      </p:sp>
    </p:spTree>
    <p:extLst>
      <p:ext uri="{BB962C8B-B14F-4D97-AF65-F5344CB8AC3E}">
        <p14:creationId xmlns:p14="http://schemas.microsoft.com/office/powerpoint/2010/main" val="64447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Rectangle 23">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E88216A-327F-433E-B825-4CF6D4C6B077}"/>
              </a:ext>
            </a:extLst>
          </p:cNvPr>
          <p:cNvPicPr>
            <a:picLocks noChangeAspect="1"/>
          </p:cNvPicPr>
          <p:nvPr/>
        </p:nvPicPr>
        <p:blipFill>
          <a:blip r:embed="rId3"/>
          <a:stretch>
            <a:fillRect/>
          </a:stretch>
        </p:blipFill>
        <p:spPr>
          <a:xfrm>
            <a:off x="1827691" y="1131994"/>
            <a:ext cx="8538495" cy="4590386"/>
          </a:xfrm>
          <a:prstGeom prst="rect">
            <a:avLst/>
          </a:prstGeom>
        </p:spPr>
      </p:pic>
    </p:spTree>
    <p:extLst>
      <p:ext uri="{BB962C8B-B14F-4D97-AF65-F5344CB8AC3E}">
        <p14:creationId xmlns:p14="http://schemas.microsoft.com/office/powerpoint/2010/main" val="394208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1A54E6E-0605-688D-1A1D-22AD632836A2}"/>
              </a:ext>
            </a:extLst>
          </p:cNvPr>
          <p:cNvPicPr>
            <a:picLocks noChangeAspect="1"/>
          </p:cNvPicPr>
          <p:nvPr/>
        </p:nvPicPr>
        <p:blipFill>
          <a:blip r:embed="rId3"/>
          <a:stretch>
            <a:fillRect/>
          </a:stretch>
        </p:blipFill>
        <p:spPr>
          <a:xfrm>
            <a:off x="1827691" y="1131994"/>
            <a:ext cx="8538495" cy="4590386"/>
          </a:xfrm>
          <a:prstGeom prst="rect">
            <a:avLst/>
          </a:prstGeom>
        </p:spPr>
      </p:pic>
    </p:spTree>
    <p:extLst>
      <p:ext uri="{BB962C8B-B14F-4D97-AF65-F5344CB8AC3E}">
        <p14:creationId xmlns:p14="http://schemas.microsoft.com/office/powerpoint/2010/main" val="55030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D91411-A90C-AEEB-5B5C-01CD3FC652A7}"/>
              </a:ext>
            </a:extLst>
          </p:cNvPr>
          <p:cNvPicPr>
            <a:picLocks noChangeAspect="1"/>
          </p:cNvPicPr>
          <p:nvPr/>
        </p:nvPicPr>
        <p:blipFill>
          <a:blip r:embed="rId3"/>
          <a:stretch>
            <a:fillRect/>
          </a:stretch>
        </p:blipFill>
        <p:spPr>
          <a:xfrm>
            <a:off x="1827691" y="1131994"/>
            <a:ext cx="8538495" cy="4590386"/>
          </a:xfrm>
          <a:prstGeom prst="rect">
            <a:avLst/>
          </a:prstGeom>
        </p:spPr>
      </p:pic>
    </p:spTree>
    <p:extLst>
      <p:ext uri="{BB962C8B-B14F-4D97-AF65-F5344CB8AC3E}">
        <p14:creationId xmlns:p14="http://schemas.microsoft.com/office/powerpoint/2010/main" val="378293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BCE8806-EF19-E683-E950-4256F08AB3B2}"/>
              </a:ext>
            </a:extLst>
          </p:cNvPr>
          <p:cNvPicPr>
            <a:picLocks noChangeAspect="1"/>
          </p:cNvPicPr>
          <p:nvPr/>
        </p:nvPicPr>
        <p:blipFill>
          <a:blip r:embed="rId3"/>
          <a:stretch>
            <a:fillRect/>
          </a:stretch>
        </p:blipFill>
        <p:spPr>
          <a:xfrm>
            <a:off x="1827691" y="1131994"/>
            <a:ext cx="8538495" cy="4590386"/>
          </a:xfrm>
          <a:prstGeom prst="rect">
            <a:avLst/>
          </a:prstGeom>
        </p:spPr>
      </p:pic>
    </p:spTree>
    <p:extLst>
      <p:ext uri="{BB962C8B-B14F-4D97-AF65-F5344CB8AC3E}">
        <p14:creationId xmlns:p14="http://schemas.microsoft.com/office/powerpoint/2010/main" val="415837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5" name="Straight Connector 4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6" name="Rectangle 5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9" name="Straight Connector 5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9" name="Rectangle 6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739548E-CEB5-7610-DD9B-365C2A0B5704}"/>
              </a:ext>
            </a:extLst>
          </p:cNvPr>
          <p:cNvPicPr>
            <a:picLocks noChangeAspect="1"/>
          </p:cNvPicPr>
          <p:nvPr/>
        </p:nvPicPr>
        <p:blipFill>
          <a:blip r:embed="rId3"/>
          <a:stretch>
            <a:fillRect/>
          </a:stretch>
        </p:blipFill>
        <p:spPr>
          <a:xfrm>
            <a:off x="1827691" y="1131994"/>
            <a:ext cx="8538495" cy="4590386"/>
          </a:xfrm>
          <a:prstGeom prst="rect">
            <a:avLst/>
          </a:prstGeom>
        </p:spPr>
      </p:pic>
    </p:spTree>
    <p:extLst>
      <p:ext uri="{BB962C8B-B14F-4D97-AF65-F5344CB8AC3E}">
        <p14:creationId xmlns:p14="http://schemas.microsoft.com/office/powerpoint/2010/main" val="43370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A67A75F5-10E8-A946-93EC-CB9A93A890C6}"/>
              </a:ext>
            </a:extLst>
          </p:cNvPr>
          <p:cNvPicPr>
            <a:picLocks noGrp="1" noChangeAspect="1"/>
          </p:cNvPicPr>
          <p:nvPr>
            <p:ph idx="1"/>
          </p:nvPr>
        </p:nvPicPr>
        <p:blipFill>
          <a:blip r:embed="rId3"/>
          <a:stretch>
            <a:fillRect/>
          </a:stretch>
        </p:blipFill>
        <p:spPr>
          <a:xfrm>
            <a:off x="4002397" y="745798"/>
            <a:ext cx="4165793" cy="5357936"/>
          </a:xfrm>
          <a:prstGeom prst="rect">
            <a:avLst/>
          </a:prstGeom>
        </p:spPr>
      </p:pic>
    </p:spTree>
    <p:extLst>
      <p:ext uri="{BB962C8B-B14F-4D97-AF65-F5344CB8AC3E}">
        <p14:creationId xmlns:p14="http://schemas.microsoft.com/office/powerpoint/2010/main" val="141700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61C8-62E1-759D-7D2E-1CD89D65D0F1}"/>
              </a:ext>
            </a:extLst>
          </p:cNvPr>
          <p:cNvSpPr>
            <a:spLocks noGrp="1"/>
          </p:cNvSpPr>
          <p:nvPr>
            <p:ph type="title"/>
          </p:nvPr>
        </p:nvSpPr>
        <p:spPr/>
        <p:txBody>
          <a:bodyPr/>
          <a:lstStyle/>
          <a:p>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F9B55749-4CA2-0F17-175A-48B3515AE815}"/>
              </a:ext>
            </a:extLst>
          </p:cNvPr>
          <p:cNvPicPr>
            <a:picLocks noGrp="1" noChangeAspect="1"/>
          </p:cNvPicPr>
          <p:nvPr>
            <p:ph idx="1"/>
          </p:nvPr>
        </p:nvPicPr>
        <p:blipFill>
          <a:blip r:embed="rId3"/>
          <a:stretch>
            <a:fillRect/>
          </a:stretch>
        </p:blipFill>
        <p:spPr>
          <a:xfrm>
            <a:off x="282299" y="207034"/>
            <a:ext cx="11673912" cy="6469708"/>
          </a:xfrm>
        </p:spPr>
      </p:pic>
      <p:sp>
        <p:nvSpPr>
          <p:cNvPr id="6" name="Rectangle 5">
            <a:extLst>
              <a:ext uri="{FF2B5EF4-FFF2-40B4-BE49-F238E27FC236}">
                <a16:creationId xmlns:a16="http://schemas.microsoft.com/office/drawing/2014/main" id="{BB96FEAC-24BF-46B3-2509-4FBD9D99B14C}"/>
              </a:ext>
            </a:extLst>
          </p:cNvPr>
          <p:cNvSpPr/>
          <p:nvPr/>
        </p:nvSpPr>
        <p:spPr>
          <a:xfrm>
            <a:off x="1915064" y="5796951"/>
            <a:ext cx="2225615" cy="41406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E60E2BBF-F5AD-9F24-C722-43085EA7EF35}"/>
              </a:ext>
            </a:extLst>
          </p:cNvPr>
          <p:cNvSpPr/>
          <p:nvPr/>
        </p:nvSpPr>
        <p:spPr>
          <a:xfrm>
            <a:off x="721896" y="2388003"/>
            <a:ext cx="3418784" cy="41406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7C8EC1DB-52C7-985C-590E-AC8A2E2A8D5F}"/>
              </a:ext>
            </a:extLst>
          </p:cNvPr>
          <p:cNvSpPr/>
          <p:nvPr/>
        </p:nvSpPr>
        <p:spPr>
          <a:xfrm>
            <a:off x="10204666" y="1106904"/>
            <a:ext cx="1722964" cy="41709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325D317-F972-3241-B7AE-ACD28A49B710}"/>
              </a:ext>
            </a:extLst>
          </p:cNvPr>
          <p:cNvSpPr/>
          <p:nvPr/>
        </p:nvSpPr>
        <p:spPr>
          <a:xfrm>
            <a:off x="0" y="79046"/>
            <a:ext cx="2225615" cy="414068"/>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FCED71-1716-5E9A-0FCA-F0B88F5233EC}"/>
              </a:ext>
            </a:extLst>
          </p:cNvPr>
          <p:cNvSpPr/>
          <p:nvPr/>
        </p:nvSpPr>
        <p:spPr>
          <a:xfrm>
            <a:off x="1631576" y="3234854"/>
            <a:ext cx="2625408" cy="41406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06570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with medium confidence">
            <a:extLst>
              <a:ext uri="{FF2B5EF4-FFF2-40B4-BE49-F238E27FC236}">
                <a16:creationId xmlns:a16="http://schemas.microsoft.com/office/drawing/2014/main" id="{B61576C9-7C08-BA98-7DE4-7F0E375778CD}"/>
              </a:ext>
            </a:extLst>
          </p:cNvPr>
          <p:cNvPicPr>
            <a:picLocks noGrp="1" noChangeAspect="1"/>
          </p:cNvPicPr>
          <p:nvPr>
            <p:ph idx="1"/>
          </p:nvPr>
        </p:nvPicPr>
        <p:blipFill>
          <a:blip r:embed="rId3"/>
          <a:stretch>
            <a:fillRect/>
          </a:stretch>
        </p:blipFill>
        <p:spPr>
          <a:xfrm>
            <a:off x="3916774" y="382899"/>
            <a:ext cx="4358452" cy="6092201"/>
          </a:xfrm>
        </p:spPr>
      </p:pic>
    </p:spTree>
    <p:extLst>
      <p:ext uri="{BB962C8B-B14F-4D97-AF65-F5344CB8AC3E}">
        <p14:creationId xmlns:p14="http://schemas.microsoft.com/office/powerpoint/2010/main" val="121024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1D92-5DE2-0210-6481-F8B25A99F938}"/>
              </a:ext>
            </a:extLst>
          </p:cNvPr>
          <p:cNvSpPr>
            <a:spLocks noGrp="1"/>
          </p:cNvSpPr>
          <p:nvPr>
            <p:ph type="title"/>
          </p:nvPr>
        </p:nvSpPr>
        <p:spPr/>
        <p:txBody>
          <a:bodyPr/>
          <a:lstStyle/>
          <a:p>
            <a:r>
              <a:rPr lang="en-US" dirty="0"/>
              <a:t>Key Project Outputs</a:t>
            </a:r>
          </a:p>
        </p:txBody>
      </p:sp>
      <p:sp>
        <p:nvSpPr>
          <p:cNvPr id="3" name="Content Placeholder 2">
            <a:extLst>
              <a:ext uri="{FF2B5EF4-FFF2-40B4-BE49-F238E27FC236}">
                <a16:creationId xmlns:a16="http://schemas.microsoft.com/office/drawing/2014/main" id="{3C142D52-FF98-BC7E-4E21-B9540166447A}"/>
              </a:ext>
            </a:extLst>
          </p:cNvPr>
          <p:cNvSpPr>
            <a:spLocks noGrp="1"/>
          </p:cNvSpPr>
          <p:nvPr>
            <p:ph idx="1"/>
          </p:nvPr>
        </p:nvSpPr>
        <p:spPr/>
        <p:txBody>
          <a:bodyPr/>
          <a:lstStyle/>
          <a:p>
            <a:r>
              <a:rPr lang="en-US" dirty="0"/>
              <a:t>Descriptive Statistics Tables</a:t>
            </a:r>
          </a:p>
          <a:p>
            <a:r>
              <a:rPr lang="en-US" dirty="0"/>
              <a:t>Descriptive Statistics Plots</a:t>
            </a:r>
          </a:p>
          <a:p>
            <a:r>
              <a:rPr lang="en-US" dirty="0"/>
              <a:t>Linear Regression Analysis</a:t>
            </a:r>
          </a:p>
          <a:p>
            <a:r>
              <a:rPr lang="en-US" dirty="0"/>
              <a:t>Logistic Regression Analysis</a:t>
            </a:r>
          </a:p>
          <a:p>
            <a:r>
              <a:rPr lang="en-US" dirty="0"/>
              <a:t>Lasso Regression Analysis</a:t>
            </a:r>
          </a:p>
          <a:p>
            <a:r>
              <a:rPr lang="en-US" dirty="0"/>
              <a:t>Extensions of this in the future could involve the use of heat maps, use of other non-lasso machine learning tools, and much more!</a:t>
            </a:r>
          </a:p>
        </p:txBody>
      </p:sp>
    </p:spTree>
    <p:extLst>
      <p:ext uri="{BB962C8B-B14F-4D97-AF65-F5344CB8AC3E}">
        <p14:creationId xmlns:p14="http://schemas.microsoft.com/office/powerpoint/2010/main" val="27113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79CD-D964-1857-ACDA-055BEF9C5FB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D7D6328-7415-DEFC-87C0-02F72F233B30}"/>
              </a:ext>
            </a:extLst>
          </p:cNvPr>
          <p:cNvSpPr>
            <a:spLocks noGrp="1"/>
          </p:cNvSpPr>
          <p:nvPr>
            <p:ph idx="1"/>
          </p:nvPr>
        </p:nvSpPr>
        <p:spPr/>
        <p:txBody>
          <a:bodyPr/>
          <a:lstStyle/>
          <a:p>
            <a:r>
              <a:rPr lang="en-US" dirty="0"/>
              <a:t>Flu overview</a:t>
            </a:r>
          </a:p>
          <a:p>
            <a:r>
              <a:rPr lang="en-US" dirty="0"/>
              <a:t>Flu vaccine importance and challenges</a:t>
            </a:r>
          </a:p>
          <a:p>
            <a:r>
              <a:rPr lang="en-US" dirty="0"/>
              <a:t>CDC BRFSS </a:t>
            </a:r>
          </a:p>
          <a:p>
            <a:r>
              <a:rPr lang="en-US" dirty="0"/>
              <a:t>Project outline</a:t>
            </a:r>
          </a:p>
          <a:p>
            <a:r>
              <a:rPr lang="en-US" dirty="0"/>
              <a:t>Project results</a:t>
            </a:r>
          </a:p>
          <a:p>
            <a:r>
              <a:rPr lang="en-US" dirty="0"/>
              <a:t>Summary</a:t>
            </a:r>
          </a:p>
        </p:txBody>
      </p:sp>
    </p:spTree>
    <p:extLst>
      <p:ext uri="{BB962C8B-B14F-4D97-AF65-F5344CB8AC3E}">
        <p14:creationId xmlns:p14="http://schemas.microsoft.com/office/powerpoint/2010/main" val="2100031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800C-DF0E-2DE0-42DA-176FDF3C0578}"/>
              </a:ext>
            </a:extLst>
          </p:cNvPr>
          <p:cNvSpPr>
            <a:spLocks noGrp="1"/>
          </p:cNvSpPr>
          <p:nvPr>
            <p:ph type="title"/>
          </p:nvPr>
        </p:nvSpPr>
        <p:spPr>
          <a:xfrm>
            <a:off x="838200" y="2766218"/>
            <a:ext cx="10515600" cy="1325563"/>
          </a:xfrm>
        </p:spPr>
        <p:txBody>
          <a:bodyPr/>
          <a:lstStyle/>
          <a:p>
            <a:pPr algn="ctr"/>
            <a:r>
              <a:rPr lang="en-US" dirty="0"/>
              <a:t>Questions?</a:t>
            </a:r>
          </a:p>
        </p:txBody>
      </p:sp>
    </p:spTree>
    <p:extLst>
      <p:ext uri="{BB962C8B-B14F-4D97-AF65-F5344CB8AC3E}">
        <p14:creationId xmlns:p14="http://schemas.microsoft.com/office/powerpoint/2010/main" val="216147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9A8B-B309-6632-3B21-5B5F0F4A7195}"/>
              </a:ext>
            </a:extLst>
          </p:cNvPr>
          <p:cNvSpPr>
            <a:spLocks noGrp="1"/>
          </p:cNvSpPr>
          <p:nvPr>
            <p:ph type="title"/>
          </p:nvPr>
        </p:nvSpPr>
        <p:spPr/>
        <p:txBody>
          <a:bodyPr/>
          <a:lstStyle/>
          <a:p>
            <a:r>
              <a:rPr lang="en-US" dirty="0"/>
              <a:t>Background</a:t>
            </a:r>
          </a:p>
        </p:txBody>
      </p:sp>
      <p:sp>
        <p:nvSpPr>
          <p:cNvPr id="8" name="Content Placeholder 7">
            <a:extLst>
              <a:ext uri="{FF2B5EF4-FFF2-40B4-BE49-F238E27FC236}">
                <a16:creationId xmlns:a16="http://schemas.microsoft.com/office/drawing/2014/main" id="{593C6324-26EC-6724-66AB-CCE9E58C65FB}"/>
              </a:ext>
            </a:extLst>
          </p:cNvPr>
          <p:cNvSpPr>
            <a:spLocks noGrp="1"/>
          </p:cNvSpPr>
          <p:nvPr>
            <p:ph idx="1"/>
          </p:nvPr>
        </p:nvSpPr>
        <p:spPr>
          <a:xfrm>
            <a:off x="677334" y="1488613"/>
            <a:ext cx="8596668" cy="3880773"/>
          </a:xfrm>
        </p:spPr>
        <p:txBody>
          <a:bodyPr/>
          <a:lstStyle/>
          <a:p>
            <a:r>
              <a:rPr lang="en-US" dirty="0"/>
              <a:t>Influenza (flu) is an upper respiratory viral infection that causes symptoms such as fever, muscle aches (myalgias), headache, severe malaise, cough, sore throat, and runny nose (rhinitis)</a:t>
            </a:r>
          </a:p>
          <a:p>
            <a:r>
              <a:rPr lang="en-US" dirty="0"/>
              <a:t>Flu contributes to significant morbidity and mortality in the United States</a:t>
            </a:r>
          </a:p>
          <a:p>
            <a:endParaRPr lang="en-US" dirty="0"/>
          </a:p>
        </p:txBody>
      </p:sp>
      <p:pic>
        <p:nvPicPr>
          <p:cNvPr id="9" name="Content Placeholder 5" descr="A picture containing text, businesscard&#10;&#10;Description automatically generated">
            <a:extLst>
              <a:ext uri="{FF2B5EF4-FFF2-40B4-BE49-F238E27FC236}">
                <a16:creationId xmlns:a16="http://schemas.microsoft.com/office/drawing/2014/main" id="{3749D1DA-CEB9-8D75-AFB3-170D0C7434DD}"/>
              </a:ext>
            </a:extLst>
          </p:cNvPr>
          <p:cNvPicPr>
            <a:picLocks noChangeAspect="1"/>
          </p:cNvPicPr>
          <p:nvPr/>
        </p:nvPicPr>
        <p:blipFill>
          <a:blip r:embed="rId2"/>
          <a:stretch>
            <a:fillRect/>
          </a:stretch>
        </p:blipFill>
        <p:spPr>
          <a:xfrm>
            <a:off x="3314525" y="3309791"/>
            <a:ext cx="3683000" cy="3302000"/>
          </a:xfrm>
          <a:prstGeom prst="rect">
            <a:avLst/>
          </a:prstGeom>
        </p:spPr>
      </p:pic>
      <p:sp>
        <p:nvSpPr>
          <p:cNvPr id="10" name="TextBox 9">
            <a:extLst>
              <a:ext uri="{FF2B5EF4-FFF2-40B4-BE49-F238E27FC236}">
                <a16:creationId xmlns:a16="http://schemas.microsoft.com/office/drawing/2014/main" id="{1F9ADA56-951F-03E2-583F-97BCC43A1B1D}"/>
              </a:ext>
            </a:extLst>
          </p:cNvPr>
          <p:cNvSpPr txBox="1"/>
          <p:nvPr/>
        </p:nvSpPr>
        <p:spPr>
          <a:xfrm>
            <a:off x="2268187" y="2940459"/>
            <a:ext cx="5775676" cy="369332"/>
          </a:xfrm>
          <a:prstGeom prst="rect">
            <a:avLst/>
          </a:prstGeom>
          <a:noFill/>
        </p:spPr>
        <p:txBody>
          <a:bodyPr wrap="square" rtlCol="0">
            <a:spAutoFit/>
          </a:bodyPr>
          <a:lstStyle/>
          <a:p>
            <a:r>
              <a:rPr lang="en-US" dirty="0"/>
              <a:t>Figure 1. Annual Flu Burden in the US from 2010-2020</a:t>
            </a:r>
          </a:p>
        </p:txBody>
      </p:sp>
      <p:sp>
        <p:nvSpPr>
          <p:cNvPr id="11" name="TextBox 10">
            <a:extLst>
              <a:ext uri="{FF2B5EF4-FFF2-40B4-BE49-F238E27FC236}">
                <a16:creationId xmlns:a16="http://schemas.microsoft.com/office/drawing/2014/main" id="{681958C9-D1CA-4809-DE42-24D31606C4F5}"/>
              </a:ext>
            </a:extLst>
          </p:cNvPr>
          <p:cNvSpPr txBox="1"/>
          <p:nvPr/>
        </p:nvSpPr>
        <p:spPr>
          <a:xfrm>
            <a:off x="4975668" y="6379445"/>
            <a:ext cx="5029324" cy="215444"/>
          </a:xfrm>
          <a:prstGeom prst="rect">
            <a:avLst/>
          </a:prstGeom>
          <a:noFill/>
        </p:spPr>
        <p:txBody>
          <a:bodyPr wrap="square" rtlCol="0">
            <a:spAutoFit/>
          </a:bodyPr>
          <a:lstStyle/>
          <a:p>
            <a:r>
              <a:rPr lang="en-US" sz="800" dirty="0"/>
              <a:t>CDC. </a:t>
            </a:r>
            <a:r>
              <a:rPr lang="en-US" sz="800" b="0" i="0" u="none" strike="noStrike" dirty="0">
                <a:solidFill>
                  <a:srgbClr val="222222"/>
                </a:solidFill>
                <a:effectLst/>
                <a:latin typeface="Open Sans" panose="020B0606030504020204" pitchFamily="34" charset="0"/>
              </a:rPr>
              <a:t>Disease Burden of Flu</a:t>
            </a:r>
            <a:r>
              <a:rPr lang="en-US" sz="800" dirty="0"/>
              <a:t>. 2022.</a:t>
            </a:r>
          </a:p>
        </p:txBody>
      </p:sp>
    </p:spTree>
    <p:extLst>
      <p:ext uri="{BB962C8B-B14F-4D97-AF65-F5344CB8AC3E}">
        <p14:creationId xmlns:p14="http://schemas.microsoft.com/office/powerpoint/2010/main" val="313903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DF74-EE3B-7FE5-93B7-DB67F4921C35}"/>
              </a:ext>
            </a:extLst>
          </p:cNvPr>
          <p:cNvSpPr>
            <a:spLocks noGrp="1"/>
          </p:cNvSpPr>
          <p:nvPr>
            <p:ph type="title"/>
          </p:nvPr>
        </p:nvSpPr>
        <p:spPr/>
        <p:txBody>
          <a:bodyPr/>
          <a:lstStyle/>
          <a:p>
            <a:r>
              <a:rPr lang="en-US" dirty="0"/>
              <a:t>2022-2023 Flu Season</a:t>
            </a:r>
          </a:p>
        </p:txBody>
      </p:sp>
      <p:pic>
        <p:nvPicPr>
          <p:cNvPr id="5" name="Content Placeholder 4" descr="Graphical user interface, text, application&#10;&#10;Description automatically generated with medium confidence">
            <a:extLst>
              <a:ext uri="{FF2B5EF4-FFF2-40B4-BE49-F238E27FC236}">
                <a16:creationId xmlns:a16="http://schemas.microsoft.com/office/drawing/2014/main" id="{5D419C3C-78DE-5CB4-5DC8-6CC6B029F871}"/>
              </a:ext>
            </a:extLst>
          </p:cNvPr>
          <p:cNvPicPr>
            <a:picLocks noGrp="1" noChangeAspect="1"/>
          </p:cNvPicPr>
          <p:nvPr>
            <p:ph idx="1"/>
          </p:nvPr>
        </p:nvPicPr>
        <p:blipFill>
          <a:blip r:embed="rId2"/>
          <a:stretch>
            <a:fillRect/>
          </a:stretch>
        </p:blipFill>
        <p:spPr>
          <a:xfrm>
            <a:off x="832643" y="1270000"/>
            <a:ext cx="5600700" cy="2997200"/>
          </a:xfrm>
        </p:spPr>
      </p:pic>
      <p:pic>
        <p:nvPicPr>
          <p:cNvPr id="7" name="Picture 6" descr="Graphical user interface, text, application, email&#10;&#10;Description automatically generated">
            <a:extLst>
              <a:ext uri="{FF2B5EF4-FFF2-40B4-BE49-F238E27FC236}">
                <a16:creationId xmlns:a16="http://schemas.microsoft.com/office/drawing/2014/main" id="{37201CA8-4123-A944-1FB9-3D1E2A3E54F9}"/>
              </a:ext>
            </a:extLst>
          </p:cNvPr>
          <p:cNvPicPr>
            <a:picLocks noChangeAspect="1"/>
          </p:cNvPicPr>
          <p:nvPr/>
        </p:nvPicPr>
        <p:blipFill>
          <a:blip r:embed="rId3"/>
          <a:stretch>
            <a:fillRect/>
          </a:stretch>
        </p:blipFill>
        <p:spPr>
          <a:xfrm>
            <a:off x="832643" y="4619454"/>
            <a:ext cx="7772400" cy="1628946"/>
          </a:xfrm>
          <a:prstGeom prst="rect">
            <a:avLst/>
          </a:prstGeom>
        </p:spPr>
      </p:pic>
    </p:spTree>
    <p:extLst>
      <p:ext uri="{BB962C8B-B14F-4D97-AF65-F5344CB8AC3E}">
        <p14:creationId xmlns:p14="http://schemas.microsoft.com/office/powerpoint/2010/main" val="412548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66EC-F6F5-8EEC-04A2-3C2FD6CE7E55}"/>
              </a:ext>
            </a:extLst>
          </p:cNvPr>
          <p:cNvSpPr>
            <a:spLocks noGrp="1"/>
          </p:cNvSpPr>
          <p:nvPr>
            <p:ph type="title"/>
          </p:nvPr>
        </p:nvSpPr>
        <p:spPr/>
        <p:txBody>
          <a:bodyPr/>
          <a:lstStyle/>
          <a:p>
            <a:r>
              <a:rPr lang="en-US" dirty="0"/>
              <a:t>Flu Vaccine</a:t>
            </a:r>
          </a:p>
        </p:txBody>
      </p:sp>
      <p:sp>
        <p:nvSpPr>
          <p:cNvPr id="3" name="Content Placeholder 2">
            <a:extLst>
              <a:ext uri="{FF2B5EF4-FFF2-40B4-BE49-F238E27FC236}">
                <a16:creationId xmlns:a16="http://schemas.microsoft.com/office/drawing/2014/main" id="{D16D452F-B92F-91C0-DE0C-ECEAE0A08E91}"/>
              </a:ext>
            </a:extLst>
          </p:cNvPr>
          <p:cNvSpPr>
            <a:spLocks noGrp="1"/>
          </p:cNvSpPr>
          <p:nvPr>
            <p:ph idx="1"/>
          </p:nvPr>
        </p:nvSpPr>
        <p:spPr>
          <a:xfrm>
            <a:off x="677334" y="1803402"/>
            <a:ext cx="8596668" cy="3880773"/>
          </a:xfrm>
        </p:spPr>
        <p:txBody>
          <a:bodyPr/>
          <a:lstStyle/>
          <a:p>
            <a:r>
              <a:rPr lang="en-US" dirty="0"/>
              <a:t>Best “tool” in our toolkit against flu</a:t>
            </a:r>
          </a:p>
          <a:p>
            <a:r>
              <a:rPr lang="en-US" dirty="0"/>
              <a:t>Therapeutics (ex.: Oseltamivir/Tamiflu®) have been largely unsuccessful and have utility limited to select high-risk populations</a:t>
            </a:r>
          </a:p>
          <a:p>
            <a:endParaRPr lang="en-US" dirty="0"/>
          </a:p>
          <a:p>
            <a:pPr marL="0" indent="0">
              <a:buNone/>
            </a:pPr>
            <a:r>
              <a:rPr lang="en-US" b="1" dirty="0"/>
              <a:t>Immunizing the US population against flu is a seemingly simple public health task...right?</a:t>
            </a:r>
          </a:p>
        </p:txBody>
      </p:sp>
    </p:spTree>
    <p:extLst>
      <p:ext uri="{BB962C8B-B14F-4D97-AF65-F5344CB8AC3E}">
        <p14:creationId xmlns:p14="http://schemas.microsoft.com/office/powerpoint/2010/main" val="251734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FD98-43F5-8F7F-0427-22CD1C271699}"/>
              </a:ext>
            </a:extLst>
          </p:cNvPr>
          <p:cNvSpPr>
            <a:spLocks noGrp="1"/>
          </p:cNvSpPr>
          <p:nvPr>
            <p:ph type="title"/>
          </p:nvPr>
        </p:nvSpPr>
        <p:spPr/>
        <p:txBody>
          <a:bodyPr/>
          <a:lstStyle/>
          <a:p>
            <a:r>
              <a:rPr lang="en-US" dirty="0"/>
              <a:t>NOPE!</a:t>
            </a:r>
          </a:p>
        </p:txBody>
      </p:sp>
      <p:pic>
        <p:nvPicPr>
          <p:cNvPr id="5" name="Content Placeholder 4" descr="Graphical user interface, text&#10;&#10;Description automatically generated">
            <a:extLst>
              <a:ext uri="{FF2B5EF4-FFF2-40B4-BE49-F238E27FC236}">
                <a16:creationId xmlns:a16="http://schemas.microsoft.com/office/drawing/2014/main" id="{01EE68AD-2CEF-1E39-8CA5-D202A5409C5E}"/>
              </a:ext>
            </a:extLst>
          </p:cNvPr>
          <p:cNvPicPr>
            <a:picLocks noGrp="1" noChangeAspect="1"/>
          </p:cNvPicPr>
          <p:nvPr>
            <p:ph idx="1"/>
          </p:nvPr>
        </p:nvPicPr>
        <p:blipFill>
          <a:blip r:embed="rId3"/>
          <a:stretch>
            <a:fillRect/>
          </a:stretch>
        </p:blipFill>
        <p:spPr>
          <a:xfrm>
            <a:off x="677334" y="1527969"/>
            <a:ext cx="8470900" cy="1346200"/>
          </a:xfrm>
        </p:spPr>
      </p:pic>
      <p:pic>
        <p:nvPicPr>
          <p:cNvPr id="7" name="Picture 6" descr="Graphical user interface&#10;&#10;Description automatically generated with medium confidence">
            <a:extLst>
              <a:ext uri="{FF2B5EF4-FFF2-40B4-BE49-F238E27FC236}">
                <a16:creationId xmlns:a16="http://schemas.microsoft.com/office/drawing/2014/main" id="{C6B67DD3-6F49-E96D-803F-C23D1F52B4AB}"/>
              </a:ext>
            </a:extLst>
          </p:cNvPr>
          <p:cNvPicPr>
            <a:picLocks noChangeAspect="1"/>
          </p:cNvPicPr>
          <p:nvPr/>
        </p:nvPicPr>
        <p:blipFill>
          <a:blip r:embed="rId4"/>
          <a:stretch>
            <a:fillRect/>
          </a:stretch>
        </p:blipFill>
        <p:spPr>
          <a:xfrm>
            <a:off x="677334" y="3178927"/>
            <a:ext cx="7772400" cy="1227221"/>
          </a:xfrm>
          <a:prstGeom prst="rect">
            <a:avLst/>
          </a:prstGeom>
        </p:spPr>
      </p:pic>
      <p:pic>
        <p:nvPicPr>
          <p:cNvPr id="9" name="Picture 8" descr="Text&#10;&#10;Description automatically generated">
            <a:extLst>
              <a:ext uri="{FF2B5EF4-FFF2-40B4-BE49-F238E27FC236}">
                <a16:creationId xmlns:a16="http://schemas.microsoft.com/office/drawing/2014/main" id="{E9025A8F-6C92-7F24-278B-5A7E4693CF48}"/>
              </a:ext>
            </a:extLst>
          </p:cNvPr>
          <p:cNvPicPr>
            <a:picLocks noChangeAspect="1"/>
          </p:cNvPicPr>
          <p:nvPr/>
        </p:nvPicPr>
        <p:blipFill>
          <a:blip r:embed="rId5"/>
          <a:stretch>
            <a:fillRect/>
          </a:stretch>
        </p:blipFill>
        <p:spPr>
          <a:xfrm>
            <a:off x="720725" y="4721349"/>
            <a:ext cx="7772400" cy="1217363"/>
          </a:xfrm>
          <a:prstGeom prst="rect">
            <a:avLst/>
          </a:prstGeom>
        </p:spPr>
      </p:pic>
    </p:spTree>
    <p:extLst>
      <p:ext uri="{BB962C8B-B14F-4D97-AF65-F5344CB8AC3E}">
        <p14:creationId xmlns:p14="http://schemas.microsoft.com/office/powerpoint/2010/main" val="325590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3D71-4CD0-6B4F-91EF-2A5BA4225FF3}"/>
              </a:ext>
            </a:extLst>
          </p:cNvPr>
          <p:cNvSpPr>
            <a:spLocks noGrp="1"/>
          </p:cNvSpPr>
          <p:nvPr>
            <p:ph type="title"/>
          </p:nvPr>
        </p:nvSpPr>
        <p:spPr/>
        <p:txBody>
          <a:bodyPr/>
          <a:lstStyle/>
          <a:p>
            <a:r>
              <a:rPr lang="en-US" dirty="0"/>
              <a:t>Data Source – 2021 CDC BRFSS</a:t>
            </a:r>
          </a:p>
        </p:txBody>
      </p:sp>
      <p:sp>
        <p:nvSpPr>
          <p:cNvPr id="3" name="Content Placeholder 2">
            <a:extLst>
              <a:ext uri="{FF2B5EF4-FFF2-40B4-BE49-F238E27FC236}">
                <a16:creationId xmlns:a16="http://schemas.microsoft.com/office/drawing/2014/main" id="{DC1205C5-211E-C5EC-E1EE-94ACC3AA60A7}"/>
              </a:ext>
            </a:extLst>
          </p:cNvPr>
          <p:cNvSpPr>
            <a:spLocks noGrp="1"/>
          </p:cNvSpPr>
          <p:nvPr>
            <p:ph idx="1"/>
          </p:nvPr>
        </p:nvSpPr>
        <p:spPr/>
        <p:txBody>
          <a:bodyPr>
            <a:normAutofit/>
          </a:bodyPr>
          <a:lstStyle/>
          <a:p>
            <a:r>
              <a:rPr lang="en-US" b="0" i="0" u="none" strike="noStrike" dirty="0">
                <a:solidFill>
                  <a:srgbClr val="000000"/>
                </a:solidFill>
                <a:effectLst/>
                <a:latin typeface="Open Sans" panose="020B0606030504020204" pitchFamily="34" charset="0"/>
              </a:rPr>
              <a:t>Behavioral Risk Factor Surveillance System </a:t>
            </a:r>
          </a:p>
          <a:p>
            <a:r>
              <a:rPr lang="en-US" dirty="0">
                <a:solidFill>
                  <a:srgbClr val="000000"/>
                </a:solidFill>
                <a:latin typeface="Open Sans" panose="020B0606030504020204" pitchFamily="34" charset="0"/>
              </a:rPr>
              <a:t>Th</a:t>
            </a:r>
            <a:r>
              <a:rPr lang="en-US" b="0" i="0" u="none" strike="noStrike" dirty="0">
                <a:solidFill>
                  <a:srgbClr val="000000"/>
                </a:solidFill>
                <a:effectLst/>
                <a:latin typeface="Open Sans" panose="020B0606030504020204" pitchFamily="34" charset="0"/>
              </a:rPr>
              <a:t>e nation’s premier system of health-related telephone surveys </a:t>
            </a:r>
          </a:p>
          <a:p>
            <a:r>
              <a:rPr lang="en-US" dirty="0">
                <a:solidFill>
                  <a:srgbClr val="000000"/>
                </a:solidFill>
                <a:latin typeface="Open Sans" panose="020B0606030504020204" pitchFamily="34" charset="0"/>
              </a:rPr>
              <a:t>C</a:t>
            </a:r>
            <a:r>
              <a:rPr lang="en-US" b="0" i="0" u="none" strike="noStrike" dirty="0">
                <a:solidFill>
                  <a:srgbClr val="000000"/>
                </a:solidFill>
                <a:effectLst/>
                <a:latin typeface="Open Sans" panose="020B0606030504020204" pitchFamily="34" charset="0"/>
              </a:rPr>
              <a:t>ollect data in all 50 states, DC, and 3 </a:t>
            </a:r>
            <a:r>
              <a:rPr lang="en-US" dirty="0">
                <a:solidFill>
                  <a:srgbClr val="000000"/>
                </a:solidFill>
                <a:latin typeface="Open Sans" panose="020B0606030504020204" pitchFamily="34" charset="0"/>
              </a:rPr>
              <a:t>US territories</a:t>
            </a:r>
          </a:p>
          <a:p>
            <a:r>
              <a:rPr lang="en-US" dirty="0">
                <a:solidFill>
                  <a:srgbClr val="000000"/>
                </a:solidFill>
                <a:latin typeface="Open Sans" panose="020B0606030504020204" pitchFamily="34" charset="0"/>
              </a:rPr>
              <a:t>400K adult interviews annually (largest continuously conducted health survey system globally)</a:t>
            </a:r>
          </a:p>
          <a:p>
            <a:r>
              <a:rPr lang="en-US" b="0" i="0" u="none" strike="noStrike" dirty="0">
                <a:solidFill>
                  <a:srgbClr val="000000"/>
                </a:solidFill>
                <a:effectLst/>
                <a:latin typeface="Open Sans" panose="020B0606030504020204" pitchFamily="34" charset="0"/>
              </a:rPr>
              <a:t>Question US residents regarding their health-related risk behaviors (ex.: smoking, physical inactivity), chronic health conditions (ex.: asthma), and use of preventive services (ex.: immunizations, cancer screening)</a:t>
            </a:r>
          </a:p>
          <a:p>
            <a:r>
              <a:rPr lang="en-US" dirty="0">
                <a:solidFill>
                  <a:srgbClr val="000000"/>
                </a:solidFill>
                <a:latin typeface="Open Sans" panose="020B0606030504020204" pitchFamily="34" charset="0"/>
              </a:rPr>
              <a:t>Nearly three-quarters of the data collected via cellphone</a:t>
            </a:r>
            <a:endParaRPr lang="en-US" b="0" i="0" u="none" strike="noStrike"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413805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3186-259E-A4D3-464F-251768EC7D34}"/>
              </a:ext>
            </a:extLst>
          </p:cNvPr>
          <p:cNvSpPr>
            <a:spLocks noGrp="1"/>
          </p:cNvSpPr>
          <p:nvPr>
            <p:ph type="title"/>
          </p:nvPr>
        </p:nvSpPr>
        <p:spPr/>
        <p:txBody>
          <a:bodyPr/>
          <a:lstStyle/>
          <a:p>
            <a:r>
              <a:rPr lang="en-US" dirty="0"/>
              <a:t>Project Outline </a:t>
            </a:r>
          </a:p>
        </p:txBody>
      </p:sp>
      <p:sp>
        <p:nvSpPr>
          <p:cNvPr id="3" name="Content Placeholder 2">
            <a:extLst>
              <a:ext uri="{FF2B5EF4-FFF2-40B4-BE49-F238E27FC236}">
                <a16:creationId xmlns:a16="http://schemas.microsoft.com/office/drawing/2014/main" id="{C2BBC6D1-4231-B78B-D609-62AD5F2FEBA2}"/>
              </a:ext>
            </a:extLst>
          </p:cNvPr>
          <p:cNvSpPr>
            <a:spLocks noGrp="1"/>
          </p:cNvSpPr>
          <p:nvPr>
            <p:ph idx="1"/>
          </p:nvPr>
        </p:nvSpPr>
        <p:spPr/>
        <p:txBody>
          <a:bodyPr>
            <a:normAutofit/>
          </a:bodyPr>
          <a:lstStyle/>
          <a:p>
            <a:r>
              <a:rPr lang="en-US" dirty="0"/>
              <a:t>Data cleaning and refactoring </a:t>
            </a:r>
          </a:p>
          <a:p>
            <a:r>
              <a:rPr lang="en-US" dirty="0"/>
              <a:t>Data </a:t>
            </a:r>
            <a:r>
              <a:rPr lang="en-US" dirty="0" err="1"/>
              <a:t>subsetting</a:t>
            </a:r>
            <a:endParaRPr lang="en-US" dirty="0"/>
          </a:p>
          <a:p>
            <a:r>
              <a:rPr lang="en-US" dirty="0"/>
              <a:t>Descriptive analysis</a:t>
            </a:r>
          </a:p>
          <a:p>
            <a:pPr lvl="1"/>
            <a:r>
              <a:rPr lang="en-US" dirty="0"/>
              <a:t>Tabulated data</a:t>
            </a:r>
          </a:p>
          <a:p>
            <a:pPr lvl="1"/>
            <a:r>
              <a:rPr lang="en-US" dirty="0"/>
              <a:t>Plots via </a:t>
            </a:r>
            <a:r>
              <a:rPr lang="en-US" dirty="0" err="1"/>
              <a:t>ggplot</a:t>
            </a:r>
            <a:endParaRPr lang="en-US" dirty="0"/>
          </a:p>
          <a:p>
            <a:r>
              <a:rPr lang="en-US" dirty="0"/>
              <a:t>Linear and logistic regression analysis</a:t>
            </a:r>
          </a:p>
          <a:p>
            <a:r>
              <a:rPr lang="en-US" dirty="0"/>
              <a:t>Lasso regression analysis</a:t>
            </a:r>
          </a:p>
          <a:p>
            <a:pPr lvl="1"/>
            <a:r>
              <a:rPr lang="en-US" dirty="0"/>
              <a:t>Provides greater prediction accuracy relative to other regression models</a:t>
            </a:r>
          </a:p>
          <a:p>
            <a:pPr lvl="1"/>
            <a:endParaRPr lang="en-US" dirty="0"/>
          </a:p>
          <a:p>
            <a:pPr marL="457200" lvl="1" indent="0">
              <a:buNone/>
            </a:pPr>
            <a:endParaRPr lang="en-US" dirty="0"/>
          </a:p>
        </p:txBody>
      </p:sp>
    </p:spTree>
    <p:extLst>
      <p:ext uri="{BB962C8B-B14F-4D97-AF65-F5344CB8AC3E}">
        <p14:creationId xmlns:p14="http://schemas.microsoft.com/office/powerpoint/2010/main" val="391978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A2FA6B81-B26C-7F43-5FA6-9B9F82AB2FA1}"/>
              </a:ext>
            </a:extLst>
          </p:cNvPr>
          <p:cNvGraphicFramePr>
            <a:graphicFrameLocks noGrp="1"/>
          </p:cNvGraphicFramePr>
          <p:nvPr>
            <p:extLst>
              <p:ext uri="{D42A27DB-BD31-4B8C-83A1-F6EECF244321}">
                <p14:modId xmlns:p14="http://schemas.microsoft.com/office/powerpoint/2010/main" val="1617712005"/>
              </p:ext>
            </p:extLst>
          </p:nvPr>
        </p:nvGraphicFramePr>
        <p:xfrm>
          <a:off x="2650234" y="12826"/>
          <a:ext cx="6891176" cy="6845513"/>
        </p:xfrm>
        <a:graphic>
          <a:graphicData uri="http://schemas.openxmlformats.org/drawingml/2006/table">
            <a:tbl>
              <a:tblPr firstRow="1" firstCol="1" bandRow="1">
                <a:noFill/>
                <a:tableStyleId>{5C22544A-7EE6-4342-B048-85BDC9FD1C3A}</a:tableStyleId>
              </a:tblPr>
              <a:tblGrid>
                <a:gridCol w="3980419">
                  <a:extLst>
                    <a:ext uri="{9D8B030D-6E8A-4147-A177-3AD203B41FA5}">
                      <a16:colId xmlns:a16="http://schemas.microsoft.com/office/drawing/2014/main" val="2787468975"/>
                    </a:ext>
                  </a:extLst>
                </a:gridCol>
                <a:gridCol w="2910757">
                  <a:extLst>
                    <a:ext uri="{9D8B030D-6E8A-4147-A177-3AD203B41FA5}">
                      <a16:colId xmlns:a16="http://schemas.microsoft.com/office/drawing/2014/main" val="840023843"/>
                    </a:ext>
                  </a:extLst>
                </a:gridCol>
              </a:tblGrid>
              <a:tr h="174890">
                <a:tc>
                  <a:txBody>
                    <a:bodyPr/>
                    <a:lstStyle/>
                    <a:p>
                      <a:pPr marL="0" marR="0" algn="ctr">
                        <a:spcBef>
                          <a:spcPts val="0"/>
                        </a:spcBef>
                        <a:spcAft>
                          <a:spcPts val="0"/>
                        </a:spcAft>
                      </a:pPr>
                      <a:r>
                        <a:rPr lang="en-US" sz="800" b="0" cap="none" spc="60">
                          <a:solidFill>
                            <a:schemeClr val="bg1"/>
                          </a:solidFill>
                          <a:effectLst/>
                        </a:rPr>
                        <a:t>Variable</a:t>
                      </a:r>
                      <a:endParaRPr lang="en-US" sz="800" b="0" cap="none" spc="6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a:spcBef>
                          <a:spcPts val="0"/>
                        </a:spcBef>
                        <a:spcAft>
                          <a:spcPts val="0"/>
                        </a:spcAft>
                      </a:pPr>
                      <a:r>
                        <a:rPr lang="en-US" sz="800" b="0" cap="none" spc="60" dirty="0">
                          <a:solidFill>
                            <a:schemeClr val="bg1"/>
                          </a:solidFill>
                          <a:effectLst/>
                        </a:rPr>
                        <a:t>Strata</a:t>
                      </a:r>
                      <a:endParaRPr lang="en-US" sz="800" b="0" cap="none" spc="6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886513597"/>
                  </a:ext>
                </a:extLst>
              </a:tr>
              <a:tr h="260902">
                <a:tc>
                  <a:txBody>
                    <a:bodyPr/>
                    <a:lstStyle/>
                    <a:p>
                      <a:pPr marL="0" marR="0" algn="ctr">
                        <a:spcBef>
                          <a:spcPts val="0"/>
                        </a:spcBef>
                        <a:spcAft>
                          <a:spcPts val="0"/>
                        </a:spcAft>
                      </a:pPr>
                      <a:r>
                        <a:rPr lang="en-US" sz="800" b="1" cap="none" spc="0" dirty="0">
                          <a:solidFill>
                            <a:schemeClr val="tx1"/>
                          </a:solidFill>
                          <a:effectLst/>
                        </a:rPr>
                        <a:t>Received Flu Shot/Spray in Last 12 Months</a:t>
                      </a:r>
                      <a:endParaRPr lang="en-US" sz="8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38100" cmpd="sng">
                      <a:noFill/>
                    </a:lnT>
                    <a:lnB w="12700" cap="flat" cmpd="sng" algn="ctr">
                      <a:noFill/>
                      <a:prstDash val="solid"/>
                    </a:lnB>
                    <a:noFill/>
                  </a:tcPr>
                </a:tc>
                <a:tc>
                  <a:txBody>
                    <a:bodyPr/>
                    <a:lstStyle/>
                    <a:p>
                      <a:pPr marL="0" marR="0" algn="ctr">
                        <a:spcBef>
                          <a:spcPts val="0"/>
                        </a:spcBef>
                        <a:spcAft>
                          <a:spcPts val="0"/>
                        </a:spcAft>
                      </a:pPr>
                      <a:r>
                        <a:rPr lang="en-US" sz="550" cap="none" spc="0" dirty="0">
                          <a:solidFill>
                            <a:schemeClr val="tx1"/>
                          </a:solidFill>
                          <a:effectLst/>
                        </a:rPr>
                        <a:t>Yes = 1</a:t>
                      </a:r>
                    </a:p>
                    <a:p>
                      <a:pPr marL="0" marR="0" algn="ctr">
                        <a:spcBef>
                          <a:spcPts val="0"/>
                        </a:spcBef>
                        <a:spcAft>
                          <a:spcPts val="0"/>
                        </a:spcAft>
                      </a:pPr>
                      <a:r>
                        <a:rPr lang="en-US" sz="550" cap="none" spc="0" dirty="0">
                          <a:solidFill>
                            <a:schemeClr val="tx1"/>
                          </a:solidFill>
                          <a:effectLst/>
                        </a:rPr>
                        <a:t>No = 2</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499609209"/>
                  </a:ext>
                </a:extLst>
              </a:tr>
              <a:tr h="662290">
                <a:tc>
                  <a:txBody>
                    <a:bodyPr/>
                    <a:lstStyle/>
                    <a:p>
                      <a:pPr marL="0" marR="0" algn="ctr">
                        <a:spcBef>
                          <a:spcPts val="0"/>
                        </a:spcBef>
                        <a:spcAft>
                          <a:spcPts val="0"/>
                        </a:spcAft>
                      </a:pPr>
                      <a:r>
                        <a:rPr lang="en-US" sz="800" b="1" cap="none" spc="0" dirty="0">
                          <a:solidFill>
                            <a:schemeClr val="tx1"/>
                          </a:solidFill>
                          <a:effectLst/>
                        </a:rPr>
                        <a:t> </a:t>
                      </a:r>
                    </a:p>
                    <a:p>
                      <a:pPr marL="0" marR="0" algn="ctr">
                        <a:spcBef>
                          <a:spcPts val="0"/>
                        </a:spcBef>
                        <a:spcAft>
                          <a:spcPts val="0"/>
                        </a:spcAft>
                      </a:pPr>
                      <a:r>
                        <a:rPr lang="en-US" sz="800" b="1" cap="none" spc="0" dirty="0">
                          <a:solidFill>
                            <a:schemeClr val="tx1"/>
                          </a:solidFill>
                          <a:effectLst/>
                        </a:rPr>
                        <a:t> </a:t>
                      </a:r>
                    </a:p>
                    <a:p>
                      <a:pPr marL="0" marR="0" algn="ctr">
                        <a:spcBef>
                          <a:spcPts val="0"/>
                        </a:spcBef>
                        <a:spcAft>
                          <a:spcPts val="0"/>
                        </a:spcAft>
                      </a:pPr>
                      <a:r>
                        <a:rPr lang="en-US" sz="800" b="1" cap="none" spc="0" dirty="0">
                          <a:solidFill>
                            <a:schemeClr val="tx1"/>
                          </a:solidFill>
                          <a:effectLst/>
                        </a:rPr>
                        <a:t>Age years</a:t>
                      </a:r>
                      <a:endParaRPr lang="en-US" sz="8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550" cap="none" spc="0" dirty="0">
                          <a:solidFill>
                            <a:schemeClr val="tx1"/>
                          </a:solidFill>
                          <a:effectLst/>
                        </a:rPr>
                        <a:t>18-24 = 1</a:t>
                      </a:r>
                    </a:p>
                    <a:p>
                      <a:pPr marL="0" marR="0" algn="ctr">
                        <a:spcBef>
                          <a:spcPts val="0"/>
                        </a:spcBef>
                        <a:spcAft>
                          <a:spcPts val="0"/>
                        </a:spcAft>
                      </a:pPr>
                      <a:r>
                        <a:rPr lang="en-US" sz="550" cap="none" spc="0" dirty="0">
                          <a:solidFill>
                            <a:schemeClr val="tx1"/>
                          </a:solidFill>
                          <a:effectLst/>
                        </a:rPr>
                        <a:t>25-34 = 2</a:t>
                      </a:r>
                    </a:p>
                    <a:p>
                      <a:pPr marL="0" marR="0" algn="ctr">
                        <a:spcBef>
                          <a:spcPts val="0"/>
                        </a:spcBef>
                        <a:spcAft>
                          <a:spcPts val="0"/>
                        </a:spcAft>
                      </a:pPr>
                      <a:r>
                        <a:rPr lang="en-US" sz="550" cap="none" spc="0" dirty="0">
                          <a:solidFill>
                            <a:schemeClr val="tx1"/>
                          </a:solidFill>
                          <a:effectLst/>
                        </a:rPr>
                        <a:t>35-44 = 3</a:t>
                      </a:r>
                    </a:p>
                    <a:p>
                      <a:pPr marL="0" marR="0" algn="ctr">
                        <a:spcBef>
                          <a:spcPts val="0"/>
                        </a:spcBef>
                        <a:spcAft>
                          <a:spcPts val="0"/>
                        </a:spcAft>
                      </a:pPr>
                      <a:r>
                        <a:rPr lang="en-US" sz="550" cap="none" spc="0" dirty="0">
                          <a:solidFill>
                            <a:schemeClr val="tx1"/>
                          </a:solidFill>
                          <a:effectLst/>
                        </a:rPr>
                        <a:t>45-54 = 4</a:t>
                      </a:r>
                    </a:p>
                    <a:p>
                      <a:pPr marL="0" marR="0" algn="ctr">
                        <a:spcBef>
                          <a:spcPts val="0"/>
                        </a:spcBef>
                        <a:spcAft>
                          <a:spcPts val="0"/>
                        </a:spcAft>
                      </a:pPr>
                      <a:r>
                        <a:rPr lang="en-US" sz="550" cap="none" spc="0" dirty="0">
                          <a:solidFill>
                            <a:schemeClr val="tx1"/>
                          </a:solidFill>
                          <a:effectLst/>
                        </a:rPr>
                        <a:t>55-64 = 5</a:t>
                      </a:r>
                    </a:p>
                    <a:p>
                      <a:pPr marL="0" marR="0" algn="ctr">
                        <a:spcBef>
                          <a:spcPts val="0"/>
                        </a:spcBef>
                        <a:spcAft>
                          <a:spcPts val="0"/>
                        </a:spcAft>
                      </a:pPr>
                      <a:r>
                        <a:rPr lang="en-US" sz="550" cap="none" spc="0" dirty="0">
                          <a:solidFill>
                            <a:schemeClr val="tx1"/>
                          </a:solidFill>
                          <a:effectLst/>
                        </a:rPr>
                        <a:t>65+ = 6</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46917369"/>
                  </a:ext>
                </a:extLst>
              </a:tr>
              <a:tr h="561943">
                <a:tc>
                  <a:txBody>
                    <a:bodyPr/>
                    <a:lstStyle/>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Race</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550" cap="none" spc="0" dirty="0">
                          <a:solidFill>
                            <a:schemeClr val="tx1"/>
                          </a:solidFill>
                          <a:effectLst/>
                        </a:rPr>
                        <a:t>White American = 1</a:t>
                      </a:r>
                    </a:p>
                    <a:p>
                      <a:pPr marL="0" marR="0" algn="ctr">
                        <a:spcBef>
                          <a:spcPts val="0"/>
                        </a:spcBef>
                        <a:spcAft>
                          <a:spcPts val="0"/>
                        </a:spcAft>
                      </a:pPr>
                      <a:r>
                        <a:rPr lang="en-US" sz="550" cap="none" spc="0" dirty="0">
                          <a:solidFill>
                            <a:schemeClr val="tx1"/>
                          </a:solidFill>
                          <a:effectLst/>
                        </a:rPr>
                        <a:t>Black American= 2</a:t>
                      </a:r>
                    </a:p>
                    <a:p>
                      <a:pPr marL="0" marR="0" algn="ctr">
                        <a:spcBef>
                          <a:spcPts val="0"/>
                        </a:spcBef>
                        <a:spcAft>
                          <a:spcPts val="0"/>
                        </a:spcAft>
                      </a:pPr>
                      <a:r>
                        <a:rPr lang="en-US" sz="550" cap="none" spc="0" dirty="0">
                          <a:solidFill>
                            <a:schemeClr val="tx1"/>
                          </a:solidFill>
                          <a:effectLst/>
                        </a:rPr>
                        <a:t>Other races = 3</a:t>
                      </a:r>
                    </a:p>
                    <a:p>
                      <a:pPr marL="0" marR="0" algn="ctr">
                        <a:spcBef>
                          <a:spcPts val="0"/>
                        </a:spcBef>
                        <a:spcAft>
                          <a:spcPts val="0"/>
                        </a:spcAft>
                      </a:pPr>
                      <a:r>
                        <a:rPr lang="en-US" sz="550" cap="none" spc="0" dirty="0">
                          <a:solidFill>
                            <a:schemeClr val="tx1"/>
                          </a:solidFill>
                          <a:effectLst/>
                        </a:rPr>
                        <a:t>Multiracial = 4</a:t>
                      </a:r>
                    </a:p>
                    <a:p>
                      <a:pPr marL="0" marR="0" algn="ctr">
                        <a:spcBef>
                          <a:spcPts val="0"/>
                        </a:spcBef>
                        <a:spcAft>
                          <a:spcPts val="0"/>
                        </a:spcAft>
                      </a:pPr>
                      <a:r>
                        <a:rPr lang="en-US" sz="550" cap="none" spc="0" dirty="0">
                          <a:solidFill>
                            <a:schemeClr val="tx1"/>
                          </a:solidFill>
                          <a:effectLst/>
                        </a:rPr>
                        <a:t>Hispanic American = 5</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719284368"/>
                  </a:ext>
                </a:extLst>
              </a:tr>
              <a:tr h="461596">
                <a:tc>
                  <a:txBody>
                    <a:bodyPr/>
                    <a:lstStyle/>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Education</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550" cap="none" spc="0" dirty="0">
                          <a:solidFill>
                            <a:schemeClr val="tx1"/>
                          </a:solidFill>
                          <a:effectLst/>
                        </a:rPr>
                        <a:t>Less than high school = 1</a:t>
                      </a:r>
                    </a:p>
                    <a:p>
                      <a:pPr marL="0" marR="0" algn="ctr">
                        <a:spcBef>
                          <a:spcPts val="0"/>
                        </a:spcBef>
                        <a:spcAft>
                          <a:spcPts val="0"/>
                        </a:spcAft>
                      </a:pPr>
                      <a:r>
                        <a:rPr lang="en-US" sz="550" cap="none" spc="0" dirty="0">
                          <a:solidFill>
                            <a:schemeClr val="tx1"/>
                          </a:solidFill>
                          <a:effectLst/>
                        </a:rPr>
                        <a:t>High school = 2</a:t>
                      </a:r>
                    </a:p>
                    <a:p>
                      <a:pPr marL="0" marR="0" algn="ctr">
                        <a:spcBef>
                          <a:spcPts val="0"/>
                        </a:spcBef>
                        <a:spcAft>
                          <a:spcPts val="0"/>
                        </a:spcAft>
                      </a:pPr>
                      <a:r>
                        <a:rPr lang="en-US" sz="550" cap="none" spc="0" dirty="0">
                          <a:solidFill>
                            <a:schemeClr val="tx1"/>
                          </a:solidFill>
                          <a:effectLst/>
                        </a:rPr>
                        <a:t>Some college = 3</a:t>
                      </a:r>
                    </a:p>
                    <a:p>
                      <a:pPr marL="0" marR="0" algn="ctr">
                        <a:spcBef>
                          <a:spcPts val="0"/>
                        </a:spcBef>
                        <a:spcAft>
                          <a:spcPts val="0"/>
                        </a:spcAft>
                      </a:pPr>
                      <a:r>
                        <a:rPr lang="en-US" sz="550" cap="none" spc="0" dirty="0">
                          <a:solidFill>
                            <a:schemeClr val="tx1"/>
                          </a:solidFill>
                          <a:effectLst/>
                        </a:rPr>
                        <a:t>College graduate = 4</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10353917"/>
                  </a:ext>
                </a:extLst>
              </a:tr>
              <a:tr h="561943">
                <a:tc>
                  <a:txBody>
                    <a:bodyPr/>
                    <a:lstStyle/>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Income ($)</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550" cap="none" spc="0" dirty="0">
                          <a:solidFill>
                            <a:schemeClr val="tx1"/>
                          </a:solidFill>
                          <a:effectLst/>
                        </a:rPr>
                        <a:t>&lt;15000 = 1</a:t>
                      </a:r>
                    </a:p>
                    <a:p>
                      <a:pPr marL="0" marR="0" algn="ctr">
                        <a:spcBef>
                          <a:spcPts val="0"/>
                        </a:spcBef>
                        <a:spcAft>
                          <a:spcPts val="0"/>
                        </a:spcAft>
                      </a:pPr>
                      <a:r>
                        <a:rPr lang="en-US" sz="550" cap="none" spc="0" dirty="0">
                          <a:solidFill>
                            <a:schemeClr val="tx1"/>
                          </a:solidFill>
                          <a:effectLst/>
                        </a:rPr>
                        <a:t>15000-24999 = 2</a:t>
                      </a:r>
                    </a:p>
                    <a:p>
                      <a:pPr marL="0" marR="0" algn="ctr">
                        <a:spcBef>
                          <a:spcPts val="0"/>
                        </a:spcBef>
                        <a:spcAft>
                          <a:spcPts val="0"/>
                        </a:spcAft>
                      </a:pPr>
                      <a:r>
                        <a:rPr lang="en-US" sz="550" cap="none" spc="0" dirty="0">
                          <a:solidFill>
                            <a:schemeClr val="tx1"/>
                          </a:solidFill>
                          <a:effectLst/>
                        </a:rPr>
                        <a:t>25000-34999 = 3</a:t>
                      </a:r>
                    </a:p>
                    <a:p>
                      <a:pPr marL="0" marR="0" algn="ctr">
                        <a:spcBef>
                          <a:spcPts val="0"/>
                        </a:spcBef>
                        <a:spcAft>
                          <a:spcPts val="0"/>
                        </a:spcAft>
                      </a:pPr>
                      <a:r>
                        <a:rPr lang="en-US" sz="550" cap="none" spc="0" dirty="0">
                          <a:solidFill>
                            <a:schemeClr val="tx1"/>
                          </a:solidFill>
                          <a:effectLst/>
                        </a:rPr>
                        <a:t>35000-49999 = 4</a:t>
                      </a:r>
                    </a:p>
                    <a:p>
                      <a:pPr marL="0" marR="0" algn="ctr">
                        <a:spcBef>
                          <a:spcPts val="0"/>
                        </a:spcBef>
                        <a:spcAft>
                          <a:spcPts val="0"/>
                        </a:spcAft>
                      </a:pPr>
                      <a:r>
                        <a:rPr lang="en-US" sz="550" cap="none" spc="0" dirty="0">
                          <a:solidFill>
                            <a:schemeClr val="tx1"/>
                          </a:solidFill>
                          <a:effectLst/>
                        </a:rPr>
                        <a:t>50000-99999 = 5</a:t>
                      </a:r>
                    </a:p>
                    <a:p>
                      <a:pPr marL="0" marR="0" algn="ctr">
                        <a:spcBef>
                          <a:spcPts val="0"/>
                        </a:spcBef>
                        <a:spcAft>
                          <a:spcPts val="0"/>
                        </a:spcAft>
                      </a:pPr>
                      <a:r>
                        <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100000-199999 = 6</a:t>
                      </a:r>
                    </a:p>
                    <a:p>
                      <a:pPr marL="0" marR="0" algn="ctr">
                        <a:spcBef>
                          <a:spcPts val="0"/>
                        </a:spcBef>
                        <a:spcAft>
                          <a:spcPts val="0"/>
                        </a:spcAft>
                      </a:pPr>
                      <a:r>
                        <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200000 = 7</a:t>
                      </a: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051793498"/>
                  </a:ext>
                </a:extLst>
              </a:tr>
              <a:tr h="260902">
                <a:tc>
                  <a:txBody>
                    <a:bodyPr/>
                    <a:lstStyle/>
                    <a:p>
                      <a:pPr marL="0" marR="0" algn="ctr">
                        <a:spcBef>
                          <a:spcPts val="0"/>
                        </a:spcBef>
                        <a:spcAft>
                          <a:spcPts val="0"/>
                        </a:spcAft>
                      </a:pPr>
                      <a:r>
                        <a:rPr lang="en-US" sz="750" b="1" cap="none" spc="0">
                          <a:solidFill>
                            <a:schemeClr val="tx1"/>
                          </a:solidFill>
                          <a:effectLst/>
                        </a:rPr>
                        <a:t>Sex</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550" cap="none" spc="0" dirty="0">
                          <a:solidFill>
                            <a:schemeClr val="tx1"/>
                          </a:solidFill>
                          <a:effectLst/>
                        </a:rPr>
                        <a:t>Male = 1</a:t>
                      </a:r>
                    </a:p>
                    <a:p>
                      <a:pPr marL="0" marR="0" algn="ctr">
                        <a:spcBef>
                          <a:spcPts val="0"/>
                        </a:spcBef>
                        <a:spcAft>
                          <a:spcPts val="0"/>
                        </a:spcAft>
                      </a:pPr>
                      <a:r>
                        <a:rPr lang="en-US" sz="550" cap="none" spc="0" dirty="0">
                          <a:solidFill>
                            <a:schemeClr val="tx1"/>
                          </a:solidFill>
                          <a:effectLst/>
                        </a:rPr>
                        <a:t>Female = 2</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66820045"/>
                  </a:ext>
                </a:extLst>
              </a:tr>
              <a:tr h="561943">
                <a:tc>
                  <a:txBody>
                    <a:bodyPr/>
                    <a:lstStyle/>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Self-Reported Health Status</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550" cap="none" spc="0" dirty="0">
                          <a:solidFill>
                            <a:schemeClr val="tx1"/>
                          </a:solidFill>
                          <a:effectLst/>
                        </a:rPr>
                        <a:t>Excellent = 1</a:t>
                      </a:r>
                    </a:p>
                    <a:p>
                      <a:pPr marL="0" marR="0" algn="ctr">
                        <a:spcBef>
                          <a:spcPts val="0"/>
                        </a:spcBef>
                        <a:spcAft>
                          <a:spcPts val="0"/>
                        </a:spcAft>
                      </a:pPr>
                      <a:r>
                        <a:rPr lang="en-US" sz="550" cap="none" spc="0" dirty="0">
                          <a:solidFill>
                            <a:schemeClr val="tx1"/>
                          </a:solidFill>
                          <a:effectLst/>
                        </a:rPr>
                        <a:t>Very good = 2</a:t>
                      </a:r>
                    </a:p>
                    <a:p>
                      <a:pPr marL="0" marR="0" algn="ctr">
                        <a:spcBef>
                          <a:spcPts val="0"/>
                        </a:spcBef>
                        <a:spcAft>
                          <a:spcPts val="0"/>
                        </a:spcAft>
                      </a:pPr>
                      <a:r>
                        <a:rPr lang="en-US" sz="550" cap="none" spc="0" dirty="0">
                          <a:solidFill>
                            <a:schemeClr val="tx1"/>
                          </a:solidFill>
                          <a:effectLst/>
                        </a:rPr>
                        <a:t>Good = 3</a:t>
                      </a:r>
                    </a:p>
                    <a:p>
                      <a:pPr marL="0" marR="0" algn="ctr">
                        <a:spcBef>
                          <a:spcPts val="0"/>
                        </a:spcBef>
                        <a:spcAft>
                          <a:spcPts val="0"/>
                        </a:spcAft>
                      </a:pPr>
                      <a:r>
                        <a:rPr lang="en-US" sz="550" cap="none" spc="0" dirty="0">
                          <a:solidFill>
                            <a:schemeClr val="tx1"/>
                          </a:solidFill>
                          <a:effectLst/>
                        </a:rPr>
                        <a:t>Fair = 4</a:t>
                      </a:r>
                    </a:p>
                    <a:p>
                      <a:pPr marL="0" marR="0" algn="ctr">
                        <a:spcBef>
                          <a:spcPts val="0"/>
                        </a:spcBef>
                        <a:spcAft>
                          <a:spcPts val="0"/>
                        </a:spcAft>
                      </a:pPr>
                      <a:r>
                        <a:rPr lang="en-US" sz="550" cap="none" spc="0" dirty="0">
                          <a:solidFill>
                            <a:schemeClr val="tx1"/>
                          </a:solidFill>
                          <a:effectLst/>
                        </a:rPr>
                        <a:t>Poor = 5</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837974306"/>
                  </a:ext>
                </a:extLst>
              </a:tr>
              <a:tr h="361250">
                <a:tc>
                  <a:txBody>
                    <a:bodyPr/>
                    <a:lstStyle/>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Possess Health Insurance</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550" cap="none" spc="0" dirty="0">
                          <a:solidFill>
                            <a:schemeClr val="tx1"/>
                          </a:solidFill>
                          <a:effectLst/>
                        </a:rPr>
                        <a:t>Yes = 1</a:t>
                      </a:r>
                    </a:p>
                    <a:p>
                      <a:pPr marL="0" marR="0" algn="ctr">
                        <a:spcBef>
                          <a:spcPts val="0"/>
                        </a:spcBef>
                        <a:spcAft>
                          <a:spcPts val="0"/>
                        </a:spcAft>
                      </a:pPr>
                      <a:r>
                        <a:rPr lang="en-US" sz="550" cap="none" spc="0" dirty="0">
                          <a:solidFill>
                            <a:schemeClr val="tx1"/>
                          </a:solidFill>
                          <a:effectLst/>
                        </a:rPr>
                        <a:t>No = 2</a:t>
                      </a:r>
                    </a:p>
                    <a:p>
                      <a:pPr marL="0" marR="0" algn="ctr">
                        <a:spcBef>
                          <a:spcPts val="0"/>
                        </a:spcBef>
                        <a:spcAft>
                          <a:spcPts val="0"/>
                        </a:spcAft>
                      </a:pPr>
                      <a:r>
                        <a:rPr lang="en-US" sz="550" cap="none" spc="0" dirty="0">
                          <a:solidFill>
                            <a:schemeClr val="tx1"/>
                          </a:solidFill>
                          <a:effectLst/>
                        </a:rPr>
                        <a:t> </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90456166"/>
                  </a:ext>
                </a:extLst>
              </a:tr>
              <a:tr h="361250">
                <a:tc>
                  <a:txBody>
                    <a:bodyPr/>
                    <a:lstStyle/>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Has a Healthcare Provider</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550" cap="none" spc="0" dirty="0">
                          <a:solidFill>
                            <a:schemeClr val="tx1"/>
                          </a:solidFill>
                          <a:effectLst/>
                        </a:rPr>
                        <a:t>Only one = 1</a:t>
                      </a:r>
                    </a:p>
                    <a:p>
                      <a:pPr marL="0" marR="0" algn="ctr">
                        <a:spcBef>
                          <a:spcPts val="0"/>
                        </a:spcBef>
                        <a:spcAft>
                          <a:spcPts val="0"/>
                        </a:spcAft>
                      </a:pPr>
                      <a:r>
                        <a:rPr lang="en-US" sz="550" cap="none" spc="0" dirty="0">
                          <a:solidFill>
                            <a:schemeClr val="tx1"/>
                          </a:solidFill>
                          <a:effectLst/>
                        </a:rPr>
                        <a:t>More than one = 2</a:t>
                      </a:r>
                    </a:p>
                    <a:p>
                      <a:pPr marL="0" marR="0" algn="ctr">
                        <a:spcBef>
                          <a:spcPts val="0"/>
                        </a:spcBef>
                        <a:spcAft>
                          <a:spcPts val="0"/>
                        </a:spcAft>
                      </a:pPr>
                      <a:r>
                        <a:rPr lang="en-US" sz="550" cap="none" spc="0" dirty="0">
                          <a:solidFill>
                            <a:schemeClr val="tx1"/>
                          </a:solidFill>
                          <a:effectLst/>
                        </a:rPr>
                        <a:t>No = 3</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67312433"/>
                  </a:ext>
                </a:extLst>
              </a:tr>
              <a:tr h="561943">
                <a:tc>
                  <a:txBody>
                    <a:bodyPr/>
                    <a:lstStyle/>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Last Routine Health Check-Up</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550" cap="none" spc="0" dirty="0">
                          <a:solidFill>
                            <a:schemeClr val="tx1"/>
                          </a:solidFill>
                          <a:effectLst/>
                        </a:rPr>
                        <a:t>Within past year = 1</a:t>
                      </a:r>
                    </a:p>
                    <a:p>
                      <a:pPr marL="0" marR="0" algn="ctr">
                        <a:spcBef>
                          <a:spcPts val="0"/>
                        </a:spcBef>
                        <a:spcAft>
                          <a:spcPts val="0"/>
                        </a:spcAft>
                      </a:pPr>
                      <a:r>
                        <a:rPr lang="en-US" sz="550" cap="none" spc="0" dirty="0">
                          <a:solidFill>
                            <a:schemeClr val="tx1"/>
                          </a:solidFill>
                          <a:effectLst/>
                        </a:rPr>
                        <a:t>Within past 2 years = 2</a:t>
                      </a:r>
                    </a:p>
                    <a:p>
                      <a:pPr marL="0" marR="0" algn="ctr">
                        <a:spcBef>
                          <a:spcPts val="0"/>
                        </a:spcBef>
                        <a:spcAft>
                          <a:spcPts val="0"/>
                        </a:spcAft>
                      </a:pPr>
                      <a:r>
                        <a:rPr lang="en-US" sz="550" cap="none" spc="0" dirty="0">
                          <a:solidFill>
                            <a:schemeClr val="tx1"/>
                          </a:solidFill>
                          <a:effectLst/>
                        </a:rPr>
                        <a:t>Within past 5 years = 3</a:t>
                      </a:r>
                    </a:p>
                    <a:p>
                      <a:pPr marL="0" marR="0" algn="ctr">
                        <a:spcBef>
                          <a:spcPts val="0"/>
                        </a:spcBef>
                        <a:spcAft>
                          <a:spcPts val="0"/>
                        </a:spcAft>
                      </a:pPr>
                      <a:r>
                        <a:rPr lang="en-US" sz="550" cap="none" spc="0" dirty="0">
                          <a:solidFill>
                            <a:schemeClr val="tx1"/>
                          </a:solidFill>
                          <a:effectLst/>
                        </a:rPr>
                        <a:t>5 or more years ago = 4</a:t>
                      </a:r>
                    </a:p>
                    <a:p>
                      <a:pPr marL="0" marR="0" algn="ctr">
                        <a:spcBef>
                          <a:spcPts val="0"/>
                        </a:spcBef>
                        <a:spcAft>
                          <a:spcPts val="0"/>
                        </a:spcAft>
                      </a:pPr>
                      <a:r>
                        <a:rPr lang="en-US" sz="550" cap="none" spc="0" dirty="0">
                          <a:solidFill>
                            <a:schemeClr val="tx1"/>
                          </a:solidFill>
                          <a:effectLst/>
                        </a:rPr>
                        <a:t>Never = 5</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8561474"/>
                  </a:ext>
                </a:extLst>
              </a:tr>
              <a:tr h="662290">
                <a:tc>
                  <a:txBody>
                    <a:bodyPr/>
                    <a:lstStyle/>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 </a:t>
                      </a:r>
                    </a:p>
                    <a:p>
                      <a:pPr marL="0" marR="0" algn="ctr">
                        <a:spcBef>
                          <a:spcPts val="0"/>
                        </a:spcBef>
                        <a:spcAft>
                          <a:spcPts val="0"/>
                        </a:spcAft>
                      </a:pPr>
                      <a:r>
                        <a:rPr lang="en-US" sz="750" b="1" cap="none" spc="0">
                          <a:solidFill>
                            <a:schemeClr val="tx1"/>
                          </a:solidFill>
                          <a:effectLst/>
                        </a:rPr>
                        <a:t>Marital Status</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550" cap="none" spc="0" dirty="0">
                          <a:solidFill>
                            <a:schemeClr val="tx1"/>
                          </a:solidFill>
                          <a:effectLst/>
                        </a:rPr>
                        <a:t>Married = 1</a:t>
                      </a:r>
                    </a:p>
                    <a:p>
                      <a:pPr marL="0" marR="0" algn="ctr">
                        <a:spcBef>
                          <a:spcPts val="0"/>
                        </a:spcBef>
                        <a:spcAft>
                          <a:spcPts val="0"/>
                        </a:spcAft>
                      </a:pPr>
                      <a:r>
                        <a:rPr lang="en-US" sz="550" cap="none" spc="0" dirty="0">
                          <a:solidFill>
                            <a:schemeClr val="tx1"/>
                          </a:solidFill>
                          <a:effectLst/>
                        </a:rPr>
                        <a:t>Divorced = 2</a:t>
                      </a:r>
                    </a:p>
                    <a:p>
                      <a:pPr marL="0" marR="0" algn="ctr">
                        <a:spcBef>
                          <a:spcPts val="0"/>
                        </a:spcBef>
                        <a:spcAft>
                          <a:spcPts val="0"/>
                        </a:spcAft>
                      </a:pPr>
                      <a:r>
                        <a:rPr lang="en-US" sz="550" cap="none" spc="0" dirty="0">
                          <a:solidFill>
                            <a:schemeClr val="tx1"/>
                          </a:solidFill>
                          <a:effectLst/>
                        </a:rPr>
                        <a:t>Widowed = 3</a:t>
                      </a:r>
                    </a:p>
                    <a:p>
                      <a:pPr marL="0" marR="0" algn="ctr">
                        <a:spcBef>
                          <a:spcPts val="0"/>
                        </a:spcBef>
                        <a:spcAft>
                          <a:spcPts val="0"/>
                        </a:spcAft>
                      </a:pPr>
                      <a:r>
                        <a:rPr lang="en-US" sz="550" cap="none" spc="0" dirty="0">
                          <a:solidFill>
                            <a:schemeClr val="tx1"/>
                          </a:solidFill>
                          <a:effectLst/>
                        </a:rPr>
                        <a:t>Separated = 4</a:t>
                      </a:r>
                    </a:p>
                    <a:p>
                      <a:pPr marL="0" marR="0" algn="ctr">
                        <a:spcBef>
                          <a:spcPts val="0"/>
                        </a:spcBef>
                        <a:spcAft>
                          <a:spcPts val="0"/>
                        </a:spcAft>
                      </a:pPr>
                      <a:r>
                        <a:rPr lang="en-US" sz="550" cap="none" spc="0" dirty="0">
                          <a:solidFill>
                            <a:schemeClr val="tx1"/>
                          </a:solidFill>
                          <a:effectLst/>
                        </a:rPr>
                        <a:t>Never married = 5</a:t>
                      </a:r>
                    </a:p>
                    <a:p>
                      <a:pPr marL="0" marR="0" algn="ctr">
                        <a:spcBef>
                          <a:spcPts val="0"/>
                        </a:spcBef>
                        <a:spcAft>
                          <a:spcPts val="0"/>
                        </a:spcAft>
                      </a:pPr>
                      <a:r>
                        <a:rPr lang="en-US" sz="550" cap="none" spc="0" dirty="0">
                          <a:solidFill>
                            <a:schemeClr val="tx1"/>
                          </a:solidFill>
                          <a:effectLst/>
                        </a:rPr>
                        <a:t>Unmarried couple = 6</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239590051"/>
                  </a:ext>
                </a:extLst>
              </a:tr>
              <a:tr h="260902">
                <a:tc>
                  <a:txBody>
                    <a:bodyPr/>
                    <a:lstStyle/>
                    <a:p>
                      <a:pPr marL="0" marR="0" algn="ctr">
                        <a:spcBef>
                          <a:spcPts val="0"/>
                        </a:spcBef>
                        <a:spcAft>
                          <a:spcPts val="0"/>
                        </a:spcAft>
                      </a:pPr>
                      <a:r>
                        <a:rPr lang="en-US" sz="750" b="1" cap="none" spc="0">
                          <a:solidFill>
                            <a:schemeClr val="tx1"/>
                          </a:solidFill>
                          <a:effectLst/>
                        </a:rPr>
                        <a:t>Current Smoker</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550" cap="none" spc="0" dirty="0">
                          <a:solidFill>
                            <a:schemeClr val="tx1"/>
                          </a:solidFill>
                          <a:effectLst/>
                        </a:rPr>
                        <a:t>No = 1</a:t>
                      </a:r>
                    </a:p>
                    <a:p>
                      <a:pPr marL="0" marR="0" algn="ctr">
                        <a:spcBef>
                          <a:spcPts val="0"/>
                        </a:spcBef>
                        <a:spcAft>
                          <a:spcPts val="0"/>
                        </a:spcAft>
                      </a:pPr>
                      <a:r>
                        <a:rPr lang="en-US" sz="550" cap="none" spc="0" dirty="0">
                          <a:solidFill>
                            <a:schemeClr val="tx1"/>
                          </a:solidFill>
                          <a:effectLst/>
                        </a:rPr>
                        <a:t>Yes = 2</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19243440"/>
                  </a:ext>
                </a:extLst>
              </a:tr>
              <a:tr h="260902">
                <a:tc>
                  <a:txBody>
                    <a:bodyPr/>
                    <a:lstStyle/>
                    <a:p>
                      <a:pPr marL="0" marR="0" algn="ctr">
                        <a:spcBef>
                          <a:spcPts val="0"/>
                        </a:spcBef>
                        <a:spcAft>
                          <a:spcPts val="0"/>
                        </a:spcAft>
                      </a:pPr>
                      <a:r>
                        <a:rPr lang="en-US" sz="750" b="1" cap="none" spc="0">
                          <a:solidFill>
                            <a:schemeClr val="tx1"/>
                          </a:solidFill>
                          <a:effectLst/>
                        </a:rPr>
                        <a:t>Current Alcohol Use</a:t>
                      </a:r>
                    </a:p>
                    <a:p>
                      <a:pPr marL="0" marR="0" algn="ctr">
                        <a:spcBef>
                          <a:spcPts val="0"/>
                        </a:spcBef>
                        <a:spcAft>
                          <a:spcPts val="0"/>
                        </a:spcAft>
                      </a:pPr>
                      <a:r>
                        <a:rPr lang="en-US" sz="750" b="1" cap="none" spc="0">
                          <a:solidFill>
                            <a:schemeClr val="tx1"/>
                          </a:solidFill>
                          <a:effectLst/>
                        </a:rPr>
                        <a:t> </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550" cap="none" spc="0" dirty="0">
                          <a:solidFill>
                            <a:schemeClr val="tx1"/>
                          </a:solidFill>
                          <a:effectLst/>
                        </a:rPr>
                        <a:t>No = 1</a:t>
                      </a:r>
                    </a:p>
                    <a:p>
                      <a:pPr marL="0" marR="0" algn="ctr">
                        <a:spcBef>
                          <a:spcPts val="0"/>
                        </a:spcBef>
                        <a:spcAft>
                          <a:spcPts val="0"/>
                        </a:spcAft>
                      </a:pPr>
                      <a:r>
                        <a:rPr lang="en-US" sz="550" cap="none" spc="0" dirty="0">
                          <a:solidFill>
                            <a:schemeClr val="tx1"/>
                          </a:solidFill>
                          <a:effectLst/>
                        </a:rPr>
                        <a:t>Yes = 2</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36373104"/>
                  </a:ext>
                </a:extLst>
              </a:tr>
              <a:tr h="260902">
                <a:tc>
                  <a:txBody>
                    <a:bodyPr/>
                    <a:lstStyle/>
                    <a:p>
                      <a:pPr marL="0" marR="0" algn="ctr">
                        <a:spcBef>
                          <a:spcPts val="0"/>
                        </a:spcBef>
                        <a:spcAft>
                          <a:spcPts val="0"/>
                        </a:spcAft>
                      </a:pPr>
                      <a:r>
                        <a:rPr lang="en-US" sz="750" b="1" cap="none" spc="0">
                          <a:solidFill>
                            <a:schemeClr val="tx1"/>
                          </a:solidFill>
                          <a:effectLst/>
                        </a:rPr>
                        <a:t>Required But Unable to See Physician in Last 12 Months Due to Cost </a:t>
                      </a:r>
                      <a:endParaRPr lang="en-US" sz="7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550" cap="none" spc="0">
                          <a:solidFill>
                            <a:schemeClr val="tx1"/>
                          </a:solidFill>
                          <a:effectLst/>
                        </a:rPr>
                        <a:t>Yes = 1</a:t>
                      </a:r>
                    </a:p>
                    <a:p>
                      <a:pPr marL="0" marR="0" algn="ctr">
                        <a:spcBef>
                          <a:spcPts val="0"/>
                        </a:spcBef>
                        <a:spcAft>
                          <a:spcPts val="0"/>
                        </a:spcAft>
                      </a:pPr>
                      <a:r>
                        <a:rPr lang="en-US" sz="550" cap="none" spc="0">
                          <a:solidFill>
                            <a:schemeClr val="tx1"/>
                          </a:solidFill>
                          <a:effectLst/>
                        </a:rPr>
                        <a:t>No = 2</a:t>
                      </a:r>
                      <a:endParaRPr lang="en-US" sz="5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82104310"/>
                  </a:ext>
                </a:extLst>
              </a:tr>
              <a:tr h="260902">
                <a:tc>
                  <a:txBody>
                    <a:bodyPr/>
                    <a:lstStyle/>
                    <a:p>
                      <a:pPr marL="0" marR="0" algn="ctr">
                        <a:spcBef>
                          <a:spcPts val="0"/>
                        </a:spcBef>
                        <a:spcAft>
                          <a:spcPts val="0"/>
                        </a:spcAft>
                      </a:pPr>
                      <a:r>
                        <a:rPr lang="en-US" sz="750" b="1" cap="none" spc="0" dirty="0">
                          <a:solidFill>
                            <a:schemeClr val="tx1"/>
                          </a:solidFill>
                          <a:effectLst/>
                        </a:rPr>
                        <a:t>Urban or Rural Status</a:t>
                      </a:r>
                      <a:endParaRPr lang="en-US" sz="75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550" cap="none" spc="0" dirty="0">
                          <a:solidFill>
                            <a:schemeClr val="tx1"/>
                          </a:solidFill>
                          <a:effectLst/>
                        </a:rPr>
                        <a:t>Urban counties = 1</a:t>
                      </a:r>
                    </a:p>
                    <a:p>
                      <a:pPr marL="0" marR="0" algn="ctr">
                        <a:spcBef>
                          <a:spcPts val="0"/>
                        </a:spcBef>
                        <a:spcAft>
                          <a:spcPts val="0"/>
                        </a:spcAft>
                      </a:pPr>
                      <a:r>
                        <a:rPr lang="en-US" sz="550" cap="none" spc="0" dirty="0">
                          <a:solidFill>
                            <a:schemeClr val="tx1"/>
                          </a:solidFill>
                          <a:effectLst/>
                        </a:rPr>
                        <a:t>Rural counties = 2</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642443369"/>
                  </a:ext>
                </a:extLst>
              </a:tr>
              <a:tr h="0">
                <a:tc>
                  <a:txBody>
                    <a:bodyPr/>
                    <a:lstStyle/>
                    <a:p>
                      <a:pPr marL="0" marR="0" algn="ctr">
                        <a:spcBef>
                          <a:spcPts val="0"/>
                        </a:spcBef>
                        <a:spcAft>
                          <a:spcPts val="0"/>
                        </a:spcAft>
                      </a:pPr>
                      <a:r>
                        <a:rPr lang="en-US" sz="750" b="1" cap="none" spc="0" dirty="0">
                          <a:solidFill>
                            <a:schemeClr val="tx1"/>
                          </a:solidFill>
                          <a:effectLst/>
                        </a:rPr>
                        <a:t> </a:t>
                      </a:r>
                    </a:p>
                    <a:p>
                      <a:pPr marL="0" marR="0" algn="ctr">
                        <a:spcBef>
                          <a:spcPts val="0"/>
                        </a:spcBef>
                        <a:spcAft>
                          <a:spcPts val="0"/>
                        </a:spcAft>
                      </a:pPr>
                      <a:r>
                        <a:rPr lang="en-US" sz="750" b="1" cap="none" spc="0" dirty="0">
                          <a:solidFill>
                            <a:schemeClr val="tx1"/>
                          </a:solidFill>
                          <a:effectLst/>
                        </a:rPr>
                        <a:t>Asthma Status</a:t>
                      </a:r>
                      <a:endParaRPr lang="en-US" sz="75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550" cap="none" spc="0" dirty="0">
                          <a:solidFill>
                            <a:schemeClr val="tx1"/>
                          </a:solidFill>
                          <a:effectLst/>
                        </a:rPr>
                        <a:t>Current = 1</a:t>
                      </a:r>
                    </a:p>
                    <a:p>
                      <a:pPr marL="0" marR="0" algn="ctr">
                        <a:spcBef>
                          <a:spcPts val="0"/>
                        </a:spcBef>
                        <a:spcAft>
                          <a:spcPts val="0"/>
                        </a:spcAft>
                      </a:pPr>
                      <a:r>
                        <a:rPr lang="en-US" sz="550" cap="none" spc="0" dirty="0">
                          <a:solidFill>
                            <a:schemeClr val="tx1"/>
                          </a:solidFill>
                          <a:effectLst/>
                        </a:rPr>
                        <a:t>Former = 2</a:t>
                      </a:r>
                    </a:p>
                    <a:p>
                      <a:pPr marL="0" marR="0" algn="ctr">
                        <a:spcBef>
                          <a:spcPts val="0"/>
                        </a:spcBef>
                        <a:spcAft>
                          <a:spcPts val="0"/>
                        </a:spcAft>
                      </a:pPr>
                      <a:r>
                        <a:rPr lang="en-US" sz="550" cap="none" spc="0" dirty="0">
                          <a:solidFill>
                            <a:schemeClr val="tx1"/>
                          </a:solidFill>
                          <a:effectLst/>
                        </a:rPr>
                        <a:t>Never = 3</a:t>
                      </a:r>
                      <a:endParaRPr lang="en-US" sz="5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69647310"/>
                  </a:ext>
                </a:extLst>
              </a:tr>
            </a:tbl>
          </a:graphicData>
        </a:graphic>
      </p:graphicFrame>
    </p:spTree>
    <p:extLst>
      <p:ext uri="{BB962C8B-B14F-4D97-AF65-F5344CB8AC3E}">
        <p14:creationId xmlns:p14="http://schemas.microsoft.com/office/powerpoint/2010/main" val="13005604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8878</TotalTime>
  <Words>1507</Words>
  <Application>Microsoft Macintosh PowerPoint</Application>
  <PresentationFormat>Widescreen</PresentationFormat>
  <Paragraphs>181</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Open Sans</vt:lpstr>
      <vt:lpstr>Trebuchet MS</vt:lpstr>
      <vt:lpstr>Wingdings 3</vt:lpstr>
      <vt:lpstr>Facet</vt:lpstr>
      <vt:lpstr>Factors Associated with Influenza Vaccination in  the United States – Analysis of the 2021 CDC BRFSS  </vt:lpstr>
      <vt:lpstr>Outline</vt:lpstr>
      <vt:lpstr>Background</vt:lpstr>
      <vt:lpstr>2022-2023 Flu Season</vt:lpstr>
      <vt:lpstr>Flu Vaccine</vt:lpstr>
      <vt:lpstr>NOPE!</vt:lpstr>
      <vt:lpstr>Data Source – 2021 CDC BRFSS</vt:lpstr>
      <vt:lpstr>Project Outline </vt:lpstr>
      <vt:lpstr>PowerPoint Presentation</vt:lpstr>
      <vt:lpstr>Descriptive Statistics – Broad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Project Outputs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Associated with Influenza Vaccination in the United States – Analysis of the 2021 CDC BRFSS  </dc:title>
  <dc:creator>Case Keltner</dc:creator>
  <cp:lastModifiedBy>Case Keltner</cp:lastModifiedBy>
  <cp:revision>26</cp:revision>
  <dcterms:created xsi:type="dcterms:W3CDTF">2022-12-06T01:38:26Z</dcterms:created>
  <dcterms:modified xsi:type="dcterms:W3CDTF">2022-12-12T19:07:23Z</dcterms:modified>
</cp:coreProperties>
</file>