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1" autoAdjust="0"/>
    <p:restoredTop sz="94660"/>
  </p:normalViewPr>
  <p:slideViewPr>
    <p:cSldViewPr snapToGrid="0">
      <p:cViewPr varScale="1">
        <p:scale>
          <a:sx n="60" d="100"/>
          <a:sy n="60" d="100"/>
        </p:scale>
        <p:origin x="1284"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A847D9-763F-48A3-A8C7-1889D14025F4}" type="datetimeFigureOut">
              <a:rPr lang="en-US" smtClean="0"/>
              <a:t>6/1/2025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AD86CE-8480-4993-A364-E5F55F0F4658}" type="slidenum">
              <a:rPr lang="en-US" smtClean="0"/>
              <a:t>‹#›</a:t>
            </a:fld>
            <a:endParaRPr lang="en-US"/>
          </a:p>
        </p:txBody>
      </p:sp>
    </p:spTree>
    <p:extLst>
      <p:ext uri="{BB962C8B-B14F-4D97-AF65-F5344CB8AC3E}">
        <p14:creationId xmlns:p14="http://schemas.microsoft.com/office/powerpoint/2010/main" val="40675610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AD86CE-8480-4993-A364-E5F55F0F4658}" type="slidenum">
              <a:rPr lang="en-US" smtClean="0"/>
              <a:t>3</a:t>
            </a:fld>
            <a:endParaRPr lang="en-US"/>
          </a:p>
        </p:txBody>
      </p:sp>
    </p:spTree>
    <p:extLst>
      <p:ext uri="{BB962C8B-B14F-4D97-AF65-F5344CB8AC3E}">
        <p14:creationId xmlns:p14="http://schemas.microsoft.com/office/powerpoint/2010/main" val="9823521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557ED-1756-0CD4-D46C-7433E825043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CB66B66-41AE-479A-535B-F09F838E32B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8E30EBD-0987-E697-4371-124029AA1E76}"/>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2C08E1D1-8834-004E-7030-4F4BB6C94A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656BAB5-CB74-1122-7199-CC54B2B69808}"/>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37504578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CE0DA2-F7B9-D88C-588B-A89C97559E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4FDC5E9-2E68-282C-5268-92AD50021A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DB29F9F-BB86-26B0-3E56-FF63D5FD6EF0}"/>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7DC46E54-B419-4105-BDFB-84A3953B2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235346-A2DF-62B2-A19A-B45A0B12FABA}"/>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2641336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95FD18-D2D9-3CDD-FD3D-945444EFAE7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CE44B04-0495-A27A-CB09-2DEE91411EC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F4D98-9F01-6006-B2CB-A20F2FA91AAB}"/>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8F8C98AB-C560-C12F-2E5A-F9D891E0AA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5D5903-00B3-DE36-E19A-93288E1C018B}"/>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43077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885BF-AE3F-38B0-A60F-C24573DBCB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20D559-6493-C0BF-B9A3-3F3FF37D707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98E264-9366-018E-4BE4-A80DF02E284F}"/>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F30C5654-C371-7FF0-C250-09E8733956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8A543-7A62-C89A-D260-430F417A9B97}"/>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2443408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912F2F-F952-4A7F-1366-1236399036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3194029-F024-8849-7ED4-2969B65FD42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834C1FB-291C-C917-F091-EE447927F74A}"/>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8EF5C468-BF4E-E641-496B-7134451AF53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5E0637-589E-B9E5-D9B4-F2155428AFCB}"/>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11114759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0757D-0BC6-A8C0-D53C-261D286D7E9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8C8F46-338A-3E36-0536-C625A4F4BAB5}"/>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5B246ED-A751-5906-CCAD-2F39E4D6EE3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52DEF2AD-CA1F-5FF9-A0B7-86B20FCF5D68}"/>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6" name="Footer Placeholder 5">
            <a:extLst>
              <a:ext uri="{FF2B5EF4-FFF2-40B4-BE49-F238E27FC236}">
                <a16:creationId xmlns:a16="http://schemas.microsoft.com/office/drawing/2014/main" id="{EA36EF33-3AA2-A9EB-DCA3-0E8CBD6D4C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1BBA59C-1381-9F8E-44FA-C098C30C92C1}"/>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10211062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4D995C-8C97-2A57-0549-174FBB57163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7C2BD23-E32A-7949-07E6-CC72CDF916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DF8D411-98FF-9F79-B40E-391363A9C7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2DD117-E48F-E11A-3FC0-8CC57699649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26B06A2-B1D6-384D-3EC8-5F01059AD75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A64293C-4D3D-7772-AAAC-1FCE5FEECADF}"/>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8" name="Footer Placeholder 7">
            <a:extLst>
              <a:ext uri="{FF2B5EF4-FFF2-40B4-BE49-F238E27FC236}">
                <a16:creationId xmlns:a16="http://schemas.microsoft.com/office/drawing/2014/main" id="{559B34F6-50C6-3248-D22D-417F2BBE264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235E4E5-BD2F-4CF1-7EA1-C8E1AC9E985D}"/>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27165258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FFA37-2BFE-E440-4BAA-328540FF0CF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41BE64-8060-B2E7-81BB-30185D5D1CCA}"/>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4" name="Footer Placeholder 3">
            <a:extLst>
              <a:ext uri="{FF2B5EF4-FFF2-40B4-BE49-F238E27FC236}">
                <a16:creationId xmlns:a16="http://schemas.microsoft.com/office/drawing/2014/main" id="{18E47C95-26BC-BB47-DE73-E3EDA91F2A3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FC6C94-C9BD-5697-564D-DB1EE08B68B9}"/>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38158273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F0C15-F188-C10D-3865-7CB621326E42}"/>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3" name="Footer Placeholder 2">
            <a:extLst>
              <a:ext uri="{FF2B5EF4-FFF2-40B4-BE49-F238E27FC236}">
                <a16:creationId xmlns:a16="http://schemas.microsoft.com/office/drawing/2014/main" id="{A832F9D8-FFA7-0857-78C0-588A07822A8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AB045B2-FCA1-3D78-5320-16E372F3222D}"/>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16510101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7F3EBF-02B8-CE21-6726-1E75851D01E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38C3E73-19A2-09D6-3CD8-2C14AD11A7B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F6090EE-7E19-E153-064A-8F8F6A06F9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D72CE5-CE56-735B-A759-515091073208}"/>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6" name="Footer Placeholder 5">
            <a:extLst>
              <a:ext uri="{FF2B5EF4-FFF2-40B4-BE49-F238E27FC236}">
                <a16:creationId xmlns:a16="http://schemas.microsoft.com/office/drawing/2014/main" id="{7ABF3F79-45C0-8F9E-7A1E-34EA6873C7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01BF859-F256-58E8-123F-E260D69DC55B}"/>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875094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3F049D-EC43-6E98-CA37-30D80BF4D7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9750212-010F-E4E0-2761-20BCDB5F61D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1E8EDA6-EE4E-5CBB-6381-CCEDF3719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A375A7-3E39-537E-7294-4A511A8502A6}"/>
              </a:ext>
            </a:extLst>
          </p:cNvPr>
          <p:cNvSpPr>
            <a:spLocks noGrp="1"/>
          </p:cNvSpPr>
          <p:nvPr>
            <p:ph type="dt" sz="half" idx="10"/>
          </p:nvPr>
        </p:nvSpPr>
        <p:spPr/>
        <p:txBody>
          <a:bodyPr/>
          <a:lstStyle/>
          <a:p>
            <a:fld id="{3743C429-A8D2-4FEF-B27D-F2BFBB28CECC}" type="datetimeFigureOut">
              <a:rPr lang="en-US" smtClean="0"/>
              <a:t>6/1/2025</a:t>
            </a:fld>
            <a:endParaRPr lang="en-US"/>
          </a:p>
        </p:txBody>
      </p:sp>
      <p:sp>
        <p:nvSpPr>
          <p:cNvPr id="6" name="Footer Placeholder 5">
            <a:extLst>
              <a:ext uri="{FF2B5EF4-FFF2-40B4-BE49-F238E27FC236}">
                <a16:creationId xmlns:a16="http://schemas.microsoft.com/office/drawing/2014/main" id="{CFA342D9-7933-BC47-42FF-B85A68BE2E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D7F675-635C-1033-F682-282532E19FCB}"/>
              </a:ext>
            </a:extLst>
          </p:cNvPr>
          <p:cNvSpPr>
            <a:spLocks noGrp="1"/>
          </p:cNvSpPr>
          <p:nvPr>
            <p:ph type="sldNum" sz="quarter" idx="12"/>
          </p:nvPr>
        </p:nvSpPr>
        <p:spPr/>
        <p:txBody>
          <a:bodyPr/>
          <a:lstStyle/>
          <a:p>
            <a:fld id="{290D14A7-CD41-4553-9A96-A8126FB51573}" type="slidenum">
              <a:rPr lang="en-US" smtClean="0"/>
              <a:t>‹#›</a:t>
            </a:fld>
            <a:endParaRPr lang="en-US"/>
          </a:p>
        </p:txBody>
      </p:sp>
    </p:spTree>
    <p:extLst>
      <p:ext uri="{BB962C8B-B14F-4D97-AF65-F5344CB8AC3E}">
        <p14:creationId xmlns:p14="http://schemas.microsoft.com/office/powerpoint/2010/main" val="2903332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913DACB-6BB4-1203-9AC5-F7C757B736E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384CF54-449B-6A17-5C75-45A6F8538C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D6153B-A5CA-FF19-B346-76661589A6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43C429-A8D2-4FEF-B27D-F2BFBB28CECC}" type="datetimeFigureOut">
              <a:rPr lang="en-US" smtClean="0"/>
              <a:t>6/1/2025</a:t>
            </a:fld>
            <a:endParaRPr lang="en-US"/>
          </a:p>
        </p:txBody>
      </p:sp>
      <p:sp>
        <p:nvSpPr>
          <p:cNvPr id="5" name="Footer Placeholder 4">
            <a:extLst>
              <a:ext uri="{FF2B5EF4-FFF2-40B4-BE49-F238E27FC236}">
                <a16:creationId xmlns:a16="http://schemas.microsoft.com/office/drawing/2014/main" id="{B5AD0B38-8261-13AF-AA58-0DE9C0A127F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74B9709-3FBC-5A41-6BF0-AAE83EB630D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90D14A7-CD41-4553-9A96-A8126FB51573}" type="slidenum">
              <a:rPr lang="en-US" smtClean="0"/>
              <a:t>‹#›</a:t>
            </a:fld>
            <a:endParaRPr lang="en-US"/>
          </a:p>
        </p:txBody>
      </p:sp>
    </p:spTree>
    <p:extLst>
      <p:ext uri="{BB962C8B-B14F-4D97-AF65-F5344CB8AC3E}">
        <p14:creationId xmlns:p14="http://schemas.microsoft.com/office/powerpoint/2010/main" val="19093621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2BDCAF-52C3-0BCB-0CF2-D50FB2D89C25}"/>
              </a:ext>
            </a:extLst>
          </p:cNvPr>
          <p:cNvSpPr>
            <a:spLocks noGrp="1"/>
          </p:cNvSpPr>
          <p:nvPr>
            <p:ph type="ctrTitle"/>
          </p:nvPr>
        </p:nvSpPr>
        <p:spPr>
          <a:xfrm>
            <a:off x="1524000" y="2999289"/>
            <a:ext cx="9144000" cy="2387600"/>
          </a:xfrm>
        </p:spPr>
        <p:txBody>
          <a:bodyPr>
            <a:normAutofit fontScale="90000"/>
          </a:bodyPr>
          <a:lstStyle/>
          <a:p>
            <a:r>
              <a:rPr lang="en-US" b="0" i="0" dirty="0">
                <a:solidFill>
                  <a:srgbClr val="1E384C"/>
                </a:solidFill>
                <a:effectLst/>
                <a:latin typeface="LatoWeb"/>
              </a:rPr>
              <a:t>Capstone Project</a:t>
            </a:r>
            <a:br>
              <a:rPr lang="en-US" b="0" i="0" dirty="0">
                <a:solidFill>
                  <a:srgbClr val="1E384C"/>
                </a:solidFill>
                <a:effectLst/>
                <a:latin typeface="LatoWeb"/>
              </a:rPr>
            </a:br>
            <a:r>
              <a:rPr lang="en-US" b="0" i="0" dirty="0">
                <a:solidFill>
                  <a:srgbClr val="1E384C"/>
                </a:solidFill>
                <a:effectLst/>
                <a:latin typeface="LatoWeb"/>
              </a:rPr>
              <a:t>CYS6960 EOL 61</a:t>
            </a:r>
            <a:br>
              <a:rPr lang="en-US" b="0" i="0" dirty="0">
                <a:solidFill>
                  <a:srgbClr val="1E384C"/>
                </a:solidFill>
                <a:effectLst/>
                <a:latin typeface="LatoWeb"/>
              </a:rPr>
            </a:br>
            <a:r>
              <a:rPr lang="en-US" b="0" i="0" dirty="0">
                <a:solidFill>
                  <a:srgbClr val="1E384C"/>
                </a:solidFill>
                <a:effectLst/>
                <a:latin typeface="LatoWeb"/>
              </a:rPr>
              <a:t>6/1/2025</a:t>
            </a:r>
            <a:br>
              <a:rPr lang="en-US" b="0" i="0" dirty="0">
                <a:solidFill>
                  <a:srgbClr val="1E384C"/>
                </a:solidFill>
                <a:effectLst/>
                <a:latin typeface="LatoWeb"/>
              </a:rPr>
            </a:br>
            <a:r>
              <a:rPr lang="en-US" b="0" i="0" dirty="0">
                <a:solidFill>
                  <a:srgbClr val="1E384C"/>
                </a:solidFill>
                <a:effectLst/>
                <a:latin typeface="LatoWeb"/>
              </a:rPr>
              <a:t>Charles Kemerley</a:t>
            </a:r>
            <a:br>
              <a:rPr lang="en-US" b="0" i="0" dirty="0">
                <a:solidFill>
                  <a:srgbClr val="1E384C"/>
                </a:solidFill>
                <a:effectLst/>
                <a:latin typeface="LatoWeb"/>
              </a:rPr>
            </a:br>
            <a:r>
              <a:rPr lang="en-US" b="0" i="0" dirty="0">
                <a:solidFill>
                  <a:srgbClr val="1E384C"/>
                </a:solidFill>
                <a:effectLst/>
                <a:latin typeface="LatoWeb"/>
              </a:rPr>
              <a:t>Keylogger Analysis</a:t>
            </a:r>
            <a:endParaRPr lang="en-US" dirty="0"/>
          </a:p>
        </p:txBody>
      </p:sp>
    </p:spTree>
    <p:extLst>
      <p:ext uri="{BB962C8B-B14F-4D97-AF65-F5344CB8AC3E}">
        <p14:creationId xmlns:p14="http://schemas.microsoft.com/office/powerpoint/2010/main" val="3984761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8710D-0DB1-84B1-501E-1EBEB2A199E1}"/>
              </a:ext>
            </a:extLst>
          </p:cNvPr>
          <p:cNvSpPr>
            <a:spLocks noGrp="1"/>
          </p:cNvSpPr>
          <p:nvPr>
            <p:ph type="title"/>
          </p:nvPr>
        </p:nvSpPr>
        <p:spPr/>
        <p:txBody>
          <a:bodyPr/>
          <a:lstStyle/>
          <a:p>
            <a:pPr algn="ctr"/>
            <a:r>
              <a:rPr lang="en-US" b="0" i="0" dirty="0">
                <a:solidFill>
                  <a:srgbClr val="1E384C"/>
                </a:solidFill>
                <a:effectLst/>
                <a:latin typeface="LatoWeb"/>
              </a:rPr>
              <a:t>Project description</a:t>
            </a:r>
            <a:endParaRPr lang="en-US" dirty="0"/>
          </a:p>
        </p:txBody>
      </p:sp>
      <p:sp>
        <p:nvSpPr>
          <p:cNvPr id="3" name="Content Placeholder 2">
            <a:extLst>
              <a:ext uri="{FF2B5EF4-FFF2-40B4-BE49-F238E27FC236}">
                <a16:creationId xmlns:a16="http://schemas.microsoft.com/office/drawing/2014/main" id="{0BCC4B88-A377-0A2D-0C71-57F69E13561D}"/>
              </a:ext>
            </a:extLst>
          </p:cNvPr>
          <p:cNvSpPr>
            <a:spLocks noGrp="1"/>
          </p:cNvSpPr>
          <p:nvPr>
            <p:ph idx="1"/>
          </p:nvPr>
        </p:nvSpPr>
        <p:spPr/>
        <p:txBody>
          <a:bodyPr>
            <a:normAutofit/>
          </a:bodyPr>
          <a:lstStyle/>
          <a:p>
            <a:pPr marL="0" indent="0">
              <a:buNone/>
            </a:pPr>
            <a:r>
              <a:rPr lang="en-US" sz="3200" dirty="0">
                <a:effectLst/>
                <a:latin typeface="Calibri" panose="020F0502020204030204" pitchFamily="34" charset="0"/>
                <a:ea typeface="Aptos" panose="020B0004020202020204" pitchFamily="34" charset="0"/>
              </a:rPr>
              <a:t>Design and implementation of a software-based keylogger intended to study how someone could record and analyze keystrokes and clicks to gather important information about the user. The objective is to understand the operational functions of the keyloggers to capture, store, and exfiltrate keystroke data within modern operating systems. </a:t>
            </a:r>
            <a:endParaRPr lang="en-US" sz="4400" dirty="0"/>
          </a:p>
        </p:txBody>
      </p:sp>
    </p:spTree>
    <p:extLst>
      <p:ext uri="{BB962C8B-B14F-4D97-AF65-F5344CB8AC3E}">
        <p14:creationId xmlns:p14="http://schemas.microsoft.com/office/powerpoint/2010/main" val="40451227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54ADC-B1E5-7BBD-F4B7-3B58C0A9B7B2}"/>
              </a:ext>
            </a:extLst>
          </p:cNvPr>
          <p:cNvSpPr>
            <a:spLocks noGrp="1"/>
          </p:cNvSpPr>
          <p:nvPr>
            <p:ph type="title"/>
          </p:nvPr>
        </p:nvSpPr>
        <p:spPr/>
        <p:txBody>
          <a:bodyPr/>
          <a:lstStyle/>
          <a:p>
            <a:pPr algn="ctr"/>
            <a:r>
              <a:rPr lang="en-US" b="0" i="0" dirty="0">
                <a:solidFill>
                  <a:srgbClr val="1E384C"/>
                </a:solidFill>
                <a:effectLst/>
                <a:latin typeface="LatoWeb"/>
              </a:rPr>
              <a:t>Technologies used</a:t>
            </a:r>
            <a:endParaRPr lang="en-US" dirty="0"/>
          </a:p>
        </p:txBody>
      </p:sp>
      <p:sp>
        <p:nvSpPr>
          <p:cNvPr id="3" name="Content Placeholder 2">
            <a:extLst>
              <a:ext uri="{FF2B5EF4-FFF2-40B4-BE49-F238E27FC236}">
                <a16:creationId xmlns:a16="http://schemas.microsoft.com/office/drawing/2014/main" id="{9E85981A-CDF2-2EA1-43C6-143BC9239366}"/>
              </a:ext>
            </a:extLst>
          </p:cNvPr>
          <p:cNvSpPr>
            <a:spLocks noGrp="1"/>
          </p:cNvSpPr>
          <p:nvPr>
            <p:ph idx="1"/>
          </p:nvPr>
        </p:nvSpPr>
        <p:spPr/>
        <p:txBody>
          <a:bodyPr>
            <a:normAutofit/>
          </a:bodyPr>
          <a:lstStyle/>
          <a:p>
            <a:r>
              <a:rPr lang="en-US" dirty="0"/>
              <a:t>Python programing language </a:t>
            </a:r>
          </a:p>
          <a:p>
            <a:r>
              <a:rPr lang="en-US" dirty="0"/>
              <a:t>Different Python Libraries</a:t>
            </a:r>
          </a:p>
          <a:p>
            <a:pPr marL="0" marR="0">
              <a:lnSpc>
                <a:spcPct val="107000"/>
              </a:lnSpc>
              <a:spcAft>
                <a:spcPts val="800"/>
              </a:spcAft>
              <a:buNone/>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import </a:t>
            </a:r>
            <a:r>
              <a:rPr lang="en-US" sz="1800" b="1" kern="100" dirty="0" err="1">
                <a:effectLst/>
                <a:latin typeface="Calibri" panose="020F0502020204030204" pitchFamily="34" charset="0"/>
                <a:ea typeface="Aptos" panose="020B0004020202020204" pitchFamily="34" charset="0"/>
                <a:cs typeface="Times New Roman" panose="02020603050405020304" pitchFamily="18" charset="0"/>
              </a:rPr>
              <a:t>pynput.keyboard</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Import </a:t>
            </a:r>
            <a:r>
              <a:rPr lang="en-US" sz="1800" b="1" kern="100" dirty="0" err="1">
                <a:effectLst/>
                <a:latin typeface="Calibri" panose="020F0502020204030204" pitchFamily="34" charset="0"/>
                <a:ea typeface="Aptos" panose="020B0004020202020204" pitchFamily="34" charset="0"/>
                <a:cs typeface="Times New Roman" panose="02020603050405020304" pitchFamily="18" charset="0"/>
              </a:rPr>
              <a:t>pynput.mouse</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Import datetime</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import </a:t>
            </a:r>
            <a:r>
              <a:rPr lang="en-US" sz="1800" b="1" kern="100" dirty="0" err="1">
                <a:effectLst/>
                <a:latin typeface="Calibri" panose="020F0502020204030204" pitchFamily="34" charset="0"/>
                <a:ea typeface="Aptos" panose="020B0004020202020204" pitchFamily="34" charset="0"/>
                <a:cs typeface="Times New Roman" panose="02020603050405020304" pitchFamily="18" charset="0"/>
              </a:rPr>
              <a:t>wx</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Aft>
                <a:spcPts val="800"/>
              </a:spcAft>
              <a:buNone/>
            </a:pPr>
            <a:r>
              <a:rPr lang="en-US" sz="1800" b="1" kern="100" dirty="0">
                <a:effectLst/>
                <a:latin typeface="Calibri" panose="020F0502020204030204" pitchFamily="34" charset="0"/>
                <a:ea typeface="Aptos" panose="020B0004020202020204" pitchFamily="34" charset="0"/>
                <a:cs typeface="Times New Roman" panose="02020603050405020304" pitchFamily="18" charset="0"/>
              </a:rPr>
              <a:t>import pandas as pd</a:t>
            </a:r>
            <a:r>
              <a:rPr lang="en-US" sz="1800" kern="100" dirty="0">
                <a:effectLst/>
                <a:latin typeface="Calibri" panose="020F0502020204030204" pitchFamily="34" charset="0"/>
                <a:ea typeface="Aptos" panose="020B0004020202020204" pitchFamily="34" charset="0"/>
                <a:cs typeface="Times New Roman" panose="02020603050405020304" pitchFamily="18" charset="0"/>
              </a:rPr>
              <a:t>:</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6610389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D9572-A958-3D57-22A8-03CC8D978357}"/>
              </a:ext>
            </a:extLst>
          </p:cNvPr>
          <p:cNvSpPr>
            <a:spLocks noGrp="1"/>
          </p:cNvSpPr>
          <p:nvPr>
            <p:ph type="title"/>
          </p:nvPr>
        </p:nvSpPr>
        <p:spPr/>
        <p:txBody>
          <a:bodyPr/>
          <a:lstStyle/>
          <a:p>
            <a:pPr algn="ctr"/>
            <a:r>
              <a:rPr lang="en-US" b="0" i="0" dirty="0">
                <a:solidFill>
                  <a:srgbClr val="1E384C"/>
                </a:solidFill>
                <a:effectLst/>
                <a:latin typeface="LatoWeb"/>
              </a:rPr>
              <a:t>Challenges faced</a:t>
            </a:r>
            <a:endParaRPr lang="en-US" dirty="0"/>
          </a:p>
        </p:txBody>
      </p:sp>
      <p:sp>
        <p:nvSpPr>
          <p:cNvPr id="3" name="Content Placeholder 2">
            <a:extLst>
              <a:ext uri="{FF2B5EF4-FFF2-40B4-BE49-F238E27FC236}">
                <a16:creationId xmlns:a16="http://schemas.microsoft.com/office/drawing/2014/main" id="{4B4B293D-1545-088B-ED8E-C394254B6F30}"/>
              </a:ext>
            </a:extLst>
          </p:cNvPr>
          <p:cNvSpPr>
            <a:spLocks noGrp="1"/>
          </p:cNvSpPr>
          <p:nvPr>
            <p:ph idx="1"/>
          </p:nvPr>
        </p:nvSpPr>
        <p:spPr/>
        <p:txBody>
          <a:bodyPr>
            <a:normAutofit/>
          </a:bodyPr>
          <a:lstStyle/>
          <a:p>
            <a:r>
              <a:rPr lang="en-US" sz="2400" dirty="0">
                <a:effectLst/>
                <a:latin typeface="Calibri" panose="020F0502020204030204" pitchFamily="34" charset="0"/>
                <a:ea typeface="Aptos" panose="020B0004020202020204" pitchFamily="34" charset="0"/>
              </a:rPr>
              <a:t>Improper Key Capture with </a:t>
            </a:r>
            <a:r>
              <a:rPr lang="en-US" sz="2400" dirty="0" err="1">
                <a:effectLst/>
                <a:latin typeface="Calibri" panose="020F0502020204030204" pitchFamily="34" charset="0"/>
                <a:ea typeface="Aptos" panose="020B0004020202020204" pitchFamily="34" charset="0"/>
              </a:rPr>
              <a:t>Pynput</a:t>
            </a:r>
            <a:endParaRPr lang="en-US" sz="2400" dirty="0">
              <a:effectLst/>
              <a:latin typeface="Calibri" panose="020F0502020204030204" pitchFamily="34" charset="0"/>
              <a:ea typeface="Aptos" panose="020B0004020202020204" pitchFamily="34" charset="0"/>
            </a:endParaRPr>
          </a:p>
          <a:p>
            <a:r>
              <a:rPr lang="en-US" sz="2400" dirty="0">
                <a:effectLst/>
                <a:latin typeface="Calibri" panose="020F0502020204030204" pitchFamily="34" charset="0"/>
                <a:ea typeface="Aptos" panose="020B0004020202020204" pitchFamily="34" charset="0"/>
              </a:rPr>
              <a:t>Processing Data</a:t>
            </a:r>
          </a:p>
        </p:txBody>
      </p:sp>
    </p:spTree>
    <p:extLst>
      <p:ext uri="{BB962C8B-B14F-4D97-AF65-F5344CB8AC3E}">
        <p14:creationId xmlns:p14="http://schemas.microsoft.com/office/powerpoint/2010/main" val="29893782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4DF0A-D607-2395-FAB0-9AE244CBD02E}"/>
              </a:ext>
            </a:extLst>
          </p:cNvPr>
          <p:cNvSpPr>
            <a:spLocks noGrp="1"/>
          </p:cNvSpPr>
          <p:nvPr>
            <p:ph type="title"/>
          </p:nvPr>
        </p:nvSpPr>
        <p:spPr/>
        <p:txBody>
          <a:bodyPr/>
          <a:lstStyle/>
          <a:p>
            <a:pPr algn="ctr"/>
            <a:r>
              <a:rPr lang="en-US" b="0" i="0" dirty="0">
                <a:solidFill>
                  <a:srgbClr val="1E384C"/>
                </a:solidFill>
                <a:effectLst/>
                <a:latin typeface="LatoWeb"/>
              </a:rPr>
              <a:t>Future Development</a:t>
            </a:r>
            <a:endParaRPr lang="en-US" dirty="0"/>
          </a:p>
        </p:txBody>
      </p:sp>
      <p:sp>
        <p:nvSpPr>
          <p:cNvPr id="3" name="Content Placeholder 2">
            <a:extLst>
              <a:ext uri="{FF2B5EF4-FFF2-40B4-BE49-F238E27FC236}">
                <a16:creationId xmlns:a16="http://schemas.microsoft.com/office/drawing/2014/main" id="{B0B201B0-264A-E8D3-E2BF-6D73B997B548}"/>
              </a:ext>
            </a:extLst>
          </p:cNvPr>
          <p:cNvSpPr>
            <a:spLocks noGrp="1"/>
          </p:cNvSpPr>
          <p:nvPr>
            <p:ph idx="1"/>
          </p:nvPr>
        </p:nvSpPr>
        <p:spPr/>
        <p:txBody>
          <a:bodyPr>
            <a:normAutofit/>
          </a:bodyPr>
          <a:lstStyle/>
          <a:p>
            <a:r>
              <a:rPr lang="en-US" sz="2400" dirty="0">
                <a:effectLst/>
                <a:latin typeface="Calibri" panose="020F0502020204030204" pitchFamily="34" charset="0"/>
                <a:ea typeface="Aptos" panose="020B0004020202020204" pitchFamily="34" charset="0"/>
              </a:rPr>
              <a:t>Adding the Website</a:t>
            </a:r>
          </a:p>
          <a:p>
            <a:endParaRPr lang="en-US" sz="2400" dirty="0">
              <a:effectLst/>
              <a:latin typeface="Calibri" panose="020F0502020204030204" pitchFamily="34" charset="0"/>
              <a:ea typeface="Aptos" panose="020B0004020202020204" pitchFamily="34" charset="0"/>
            </a:endParaRPr>
          </a:p>
          <a:p>
            <a:r>
              <a:rPr lang="en-US" sz="2400" dirty="0">
                <a:effectLst/>
                <a:latin typeface="Calibri" panose="020F0502020204030204" pitchFamily="34" charset="0"/>
                <a:ea typeface="Aptos" panose="020B0004020202020204" pitchFamily="34" charset="0"/>
              </a:rPr>
              <a:t>Autorun and move Program to the startup folder</a:t>
            </a:r>
          </a:p>
          <a:p>
            <a:endParaRPr lang="en-US" sz="2400" dirty="0">
              <a:latin typeface="Calibri" panose="020F0502020204030204" pitchFamily="34" charset="0"/>
              <a:ea typeface="Aptos" panose="020B0004020202020204" pitchFamily="34" charset="0"/>
            </a:endParaRPr>
          </a:p>
          <a:p>
            <a:r>
              <a:rPr lang="en-US" sz="2400" dirty="0">
                <a:effectLst/>
                <a:latin typeface="Calibri" panose="020F0502020204030204" pitchFamily="34" charset="0"/>
                <a:ea typeface="Aptos" panose="020B0004020202020204" pitchFamily="34" charset="0"/>
              </a:rPr>
              <a:t>Encryption and Data Masking</a:t>
            </a:r>
            <a:endParaRPr lang="en-US" sz="3600" dirty="0"/>
          </a:p>
        </p:txBody>
      </p:sp>
    </p:spTree>
    <p:extLst>
      <p:ext uri="{BB962C8B-B14F-4D97-AF65-F5344CB8AC3E}">
        <p14:creationId xmlns:p14="http://schemas.microsoft.com/office/powerpoint/2010/main" val="3667767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91</TotalTime>
  <Words>124</Words>
  <Application>Microsoft Office PowerPoint</Application>
  <PresentationFormat>Widescreen</PresentationFormat>
  <Paragraphs>21</Paragraphs>
  <Slides>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vt:i4>
      </vt:variant>
    </vt:vector>
  </HeadingPairs>
  <TitlesOfParts>
    <vt:vector size="11" baseType="lpstr">
      <vt:lpstr>Aptos</vt:lpstr>
      <vt:lpstr>Aptos Display</vt:lpstr>
      <vt:lpstr>Arial</vt:lpstr>
      <vt:lpstr>Calibri</vt:lpstr>
      <vt:lpstr>LatoWeb</vt:lpstr>
      <vt:lpstr>Office Theme</vt:lpstr>
      <vt:lpstr>Capstone Project CYS6960 EOL 61 6/1/2025 Charles Kemerley Keylogger Analysis</vt:lpstr>
      <vt:lpstr>Project description</vt:lpstr>
      <vt:lpstr>Technologies used</vt:lpstr>
      <vt:lpstr>Challenges faced</vt:lpstr>
      <vt:lpstr>Future Development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Charles Kemerley</dc:creator>
  <cp:lastModifiedBy>Charles Kemerley</cp:lastModifiedBy>
  <cp:revision>1</cp:revision>
  <dcterms:created xsi:type="dcterms:W3CDTF">2025-06-01T20:43:11Z</dcterms:created>
  <dcterms:modified xsi:type="dcterms:W3CDTF">2025-06-01T22:14:31Z</dcterms:modified>
</cp:coreProperties>
</file>