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19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27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9496-7290-4D49-9304-5C11F9C45EB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-widgets/widget-cookiecut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pywidgets.readthedocs.io/en/latest/examples/Widget%20Low%20Level.html" TargetMode="External"/><Relationship Id="rId2" Type="http://schemas.openxmlformats.org/officeDocument/2006/relationships/hyperlink" Target="http://ipywidgets.readthedocs.io/en/latest/examples/Widget%20Custo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67853"/>
            <a:ext cx="7766936" cy="2582983"/>
          </a:xfrm>
        </p:spPr>
        <p:txBody>
          <a:bodyPr/>
          <a:lstStyle/>
          <a:p>
            <a:r>
              <a:rPr lang="en-US" dirty="0"/>
              <a:t>How to Make a Custom Widget for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Lumsden</a:t>
            </a:r>
          </a:p>
        </p:txBody>
      </p:sp>
    </p:spTree>
    <p:extLst>
      <p:ext uri="{BB962C8B-B14F-4D97-AF65-F5344CB8AC3E}">
        <p14:creationId xmlns:p14="http://schemas.microsoft.com/office/powerpoint/2010/main" val="408636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Events:</a:t>
            </a:r>
          </a:p>
          <a:p>
            <a:pPr lvl="1"/>
            <a:r>
              <a:rPr lang="en-US" dirty="0"/>
              <a:t>Triggered by mouse/keyboard input</a:t>
            </a:r>
          </a:p>
          <a:p>
            <a:pPr lvl="1"/>
            <a:r>
              <a:rPr lang="en-US" dirty="0"/>
              <a:t>Handled by a standard </a:t>
            </a:r>
            <a:r>
              <a:rPr lang="en-US" dirty="0" err="1"/>
              <a:t>Javascript</a:t>
            </a:r>
            <a:r>
              <a:rPr lang="en-US" dirty="0"/>
              <a:t> event handler system (i.e. HTML DOM Event Objects, jQuery, etc.)</a:t>
            </a:r>
          </a:p>
          <a:p>
            <a:r>
              <a:rPr lang="en-US" dirty="0"/>
              <a:t>Model Change Events:</a:t>
            </a:r>
          </a:p>
          <a:p>
            <a:pPr lvl="1"/>
            <a:r>
              <a:rPr lang="en-US" dirty="0"/>
              <a:t>Triggered by changes to the values of synced variables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this.model.on</a:t>
            </a:r>
            <a:r>
              <a:rPr lang="en-US" i="1" dirty="0"/>
              <a:t>(“change: </a:t>
            </a:r>
            <a:r>
              <a:rPr lang="en-US" u="sng" dirty="0"/>
              <a:t>variable to track</a:t>
            </a:r>
            <a:r>
              <a:rPr lang="en-US" i="1" dirty="0"/>
              <a:t>”, </a:t>
            </a:r>
            <a:r>
              <a:rPr lang="en-US" i="1" dirty="0" err="1"/>
              <a:t>this</a:t>
            </a:r>
            <a:r>
              <a:rPr lang="en-US" u="sng" dirty="0" err="1"/>
              <a:t>.function</a:t>
            </a:r>
            <a:r>
              <a:rPr lang="en-US" u="sng" dirty="0"/>
              <a:t> to be triggered</a:t>
            </a:r>
            <a:r>
              <a:rPr lang="en-US" i="1" dirty="0"/>
              <a:t>, this)</a:t>
            </a:r>
            <a:r>
              <a:rPr lang="en-US" dirty="0"/>
              <a:t> function</a:t>
            </a:r>
          </a:p>
          <a:p>
            <a:pPr lvl="2"/>
            <a:r>
              <a:rPr lang="en-US" sz="1600" u="sng" dirty="0"/>
              <a:t>Variable to track</a:t>
            </a:r>
            <a:r>
              <a:rPr lang="en-US" sz="1600" dirty="0"/>
              <a:t>: the name of the variable being tracked by the event.</a:t>
            </a:r>
          </a:p>
          <a:p>
            <a:pPr lvl="2"/>
            <a:r>
              <a:rPr lang="en-US" sz="1600" u="sng" dirty="0"/>
              <a:t>Function to be triggered</a:t>
            </a:r>
            <a:r>
              <a:rPr lang="en-US" sz="1600" dirty="0"/>
              <a:t>: the name of the </a:t>
            </a:r>
            <a:r>
              <a:rPr lang="en-US" sz="1600" dirty="0" err="1"/>
              <a:t>Javascript</a:t>
            </a:r>
            <a:r>
              <a:rPr lang="en-US" sz="1600" dirty="0"/>
              <a:t> function that will be triggered when </a:t>
            </a:r>
            <a:r>
              <a:rPr lang="en-US" sz="1600" u="sng" dirty="0"/>
              <a:t>variable to track</a:t>
            </a:r>
            <a:r>
              <a:rPr lang="en-US" sz="1600" dirty="0"/>
              <a:t> changes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8594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Getting the Value of Synced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 err="1"/>
              <a:t>this.model.get</a:t>
            </a:r>
            <a:r>
              <a:rPr lang="en-US" i="1" dirty="0"/>
              <a:t>()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This function takes one parameter:</a:t>
            </a:r>
          </a:p>
          <a:p>
            <a:pPr lvl="2"/>
            <a:r>
              <a:rPr lang="en-US" dirty="0"/>
              <a:t>A string containing the name of the variable whose value you want to get</a:t>
            </a:r>
          </a:p>
          <a:p>
            <a:pPr lvl="1"/>
            <a:r>
              <a:rPr lang="en-US" dirty="0"/>
              <a:t>This function returns the value of the specified variable.</a:t>
            </a:r>
          </a:p>
        </p:txBody>
      </p:sp>
    </p:spTree>
    <p:extLst>
      <p:ext uri="{BB962C8B-B14F-4D97-AF65-F5344CB8AC3E}">
        <p14:creationId xmlns:p14="http://schemas.microsoft.com/office/powerpoint/2010/main" val="343003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Setting the Value of a Synced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value of a synced variable is a two-step process</a:t>
            </a:r>
          </a:p>
          <a:p>
            <a:pPr lvl="1"/>
            <a:r>
              <a:rPr lang="en-US" dirty="0"/>
              <a:t>First, call the </a:t>
            </a:r>
            <a:r>
              <a:rPr lang="en-US" i="1" dirty="0" err="1"/>
              <a:t>this.model.set</a:t>
            </a:r>
            <a:r>
              <a:rPr lang="en-US" i="1" dirty="0"/>
              <a:t>()</a:t>
            </a:r>
            <a:r>
              <a:rPr lang="en-US" dirty="0"/>
              <a:t> function.</a:t>
            </a:r>
          </a:p>
          <a:p>
            <a:pPr lvl="2"/>
            <a:r>
              <a:rPr lang="en-US" dirty="0"/>
              <a:t>This function takes two parameters:</a:t>
            </a:r>
          </a:p>
          <a:p>
            <a:pPr lvl="3"/>
            <a:r>
              <a:rPr lang="en-US" sz="1400" dirty="0"/>
              <a:t>A string containing the name of the variable whose value you want to change</a:t>
            </a:r>
          </a:p>
          <a:p>
            <a:pPr lvl="3"/>
            <a:r>
              <a:rPr lang="en-US" sz="1400" dirty="0"/>
              <a:t>The value that you want to set the variable to</a:t>
            </a:r>
          </a:p>
          <a:p>
            <a:pPr lvl="4"/>
            <a:r>
              <a:rPr lang="en-US" sz="1400" dirty="0"/>
              <a:t>Note: the data type of the value </a:t>
            </a:r>
            <a:r>
              <a:rPr lang="en-US" sz="1400" b="1" dirty="0"/>
              <a:t>must</a:t>
            </a:r>
            <a:r>
              <a:rPr lang="en-US" sz="1400" dirty="0"/>
              <a:t> match the trait type used to initialize/sync the variable</a:t>
            </a:r>
          </a:p>
          <a:p>
            <a:pPr lvl="1"/>
            <a:r>
              <a:rPr lang="en-US" sz="1800" dirty="0"/>
              <a:t>Then, to actually change the variable’s value on the backend, call the </a:t>
            </a:r>
            <a:r>
              <a:rPr lang="en-US" sz="1800" i="1" dirty="0" err="1"/>
              <a:t>this.touch</a:t>
            </a:r>
            <a:r>
              <a:rPr lang="en-US" sz="1800" i="1" dirty="0"/>
              <a:t>()</a:t>
            </a:r>
            <a:r>
              <a:rPr lang="en-US" sz="1800" dirty="0"/>
              <a:t> function.</a:t>
            </a:r>
          </a:p>
          <a:p>
            <a:pPr lvl="2"/>
            <a:r>
              <a:rPr lang="en-US" sz="1600" dirty="0"/>
              <a:t>This function takes no parameters and returns nothing.</a:t>
            </a:r>
          </a:p>
        </p:txBody>
      </p:sp>
    </p:spTree>
    <p:extLst>
      <p:ext uri="{BB962C8B-B14F-4D97-AF65-F5344CB8AC3E}">
        <p14:creationId xmlns:p14="http://schemas.microsoft.com/office/powerpoint/2010/main" val="253157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The Return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allows the widget to be rendered on-screen</a:t>
            </a:r>
          </a:p>
          <a:p>
            <a:r>
              <a:rPr lang="en-US" b="1" dirty="0"/>
              <a:t>Always</a:t>
            </a:r>
            <a:r>
              <a:rPr lang="en-US" dirty="0"/>
              <a:t> contain two copies of the value of _</a:t>
            </a:r>
            <a:r>
              <a:rPr lang="en-US" dirty="0" err="1"/>
              <a:t>view_name</a:t>
            </a:r>
            <a:r>
              <a:rPr lang="en-US" dirty="0"/>
              <a:t> separated by a comma.</a:t>
            </a:r>
          </a:p>
          <a:p>
            <a:r>
              <a:rPr lang="en-US" dirty="0"/>
              <a:t>It should </a:t>
            </a:r>
            <a:r>
              <a:rPr lang="en-US" b="1" dirty="0"/>
              <a:t>never</a:t>
            </a:r>
            <a:r>
              <a:rPr lang="en-US" dirty="0"/>
              <a:t> contain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32115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Packaging as a Single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738"/>
            <a:ext cx="8596668" cy="5053262"/>
          </a:xfrm>
        </p:spPr>
        <p:txBody>
          <a:bodyPr>
            <a:noAutofit/>
          </a:bodyPr>
          <a:lstStyle/>
          <a:p>
            <a:r>
              <a:rPr lang="en-US" dirty="0"/>
              <a:t>To keep all the widget’s code in a single file, add a new function outside of the widget’s class in the Python code.</a:t>
            </a:r>
          </a:p>
          <a:p>
            <a:pPr lvl="1"/>
            <a:r>
              <a:rPr lang="en-US" dirty="0"/>
              <a:t>This function contains a single call to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 </a:t>
            </a:r>
            <a:r>
              <a:rPr lang="en-US" dirty="0"/>
              <a:t>function.</a:t>
            </a:r>
          </a:p>
          <a:p>
            <a:pPr lvl="2"/>
            <a:r>
              <a:rPr lang="en-US" dirty="0"/>
              <a:t>This function can only be run inside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lvl="2"/>
            <a:r>
              <a:rPr lang="en-US" dirty="0"/>
              <a:t>It accepts three parameters (all strings):</a:t>
            </a:r>
          </a:p>
          <a:p>
            <a:pPr lvl="3"/>
            <a:r>
              <a:rPr lang="en-US" sz="1400" dirty="0"/>
              <a:t>The type of magic that would be used in a </a:t>
            </a:r>
            <a:r>
              <a:rPr lang="en-US" sz="1400" dirty="0" err="1"/>
              <a:t>Jupyter</a:t>
            </a:r>
            <a:r>
              <a:rPr lang="en-US" sz="1400" dirty="0"/>
              <a:t> notebook (for these widgets, this should always be “</a:t>
            </a:r>
            <a:r>
              <a:rPr lang="en-US" sz="1400" i="1" dirty="0" err="1"/>
              <a:t>javascript</a:t>
            </a:r>
            <a:r>
              <a:rPr lang="en-US" sz="1400" dirty="0"/>
              <a:t>”)</a:t>
            </a:r>
          </a:p>
          <a:p>
            <a:pPr lvl="3"/>
            <a:r>
              <a:rPr lang="en-US" sz="1400" dirty="0"/>
              <a:t>The external file that is being used (this should be empty if the magic is not something like “</a:t>
            </a:r>
            <a:r>
              <a:rPr lang="en-US" sz="1400" dirty="0" err="1"/>
              <a:t>writefile</a:t>
            </a:r>
            <a:r>
              <a:rPr lang="en-US" sz="1400" dirty="0"/>
              <a:t>”)</a:t>
            </a:r>
          </a:p>
          <a:p>
            <a:pPr lvl="3"/>
            <a:r>
              <a:rPr lang="en-US" sz="1400" dirty="0"/>
              <a:t>The code to be run (for a widget, this should be the frontend </a:t>
            </a:r>
            <a:r>
              <a:rPr lang="en-US" sz="1400" dirty="0" err="1"/>
              <a:t>javascript</a:t>
            </a:r>
            <a:r>
              <a:rPr lang="en-US" sz="1400" dirty="0"/>
              <a:t> code)</a:t>
            </a:r>
          </a:p>
          <a:p>
            <a:pPr lvl="4"/>
            <a:r>
              <a:rPr lang="en-US" sz="1400" dirty="0"/>
              <a:t>Note: this code </a:t>
            </a:r>
            <a:r>
              <a:rPr lang="en-US" sz="1400" b="1" dirty="0"/>
              <a:t>must</a:t>
            </a:r>
            <a:r>
              <a:rPr lang="en-US" sz="1400" dirty="0"/>
              <a:t> contain appropriate string formatting (i.e. newline characters)</a:t>
            </a:r>
          </a:p>
          <a:p>
            <a:r>
              <a:rPr lang="en-US" sz="2000" dirty="0"/>
              <a:t>This function should either be called in the widget’s constructor (if it was overridden) or in the notebook before the widget constructor is called.</a:t>
            </a:r>
          </a:p>
        </p:txBody>
      </p:sp>
    </p:spTree>
    <p:extLst>
      <p:ext uri="{BB962C8B-B14F-4D97-AF65-F5344CB8AC3E}">
        <p14:creationId xmlns:p14="http://schemas.microsoft.com/office/powerpoint/2010/main" val="38193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Packaging as Two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.</a:t>
            </a:r>
            <a:r>
              <a:rPr lang="en-US" dirty="0" err="1"/>
              <a:t>py</a:t>
            </a:r>
            <a:r>
              <a:rPr lang="en-US" dirty="0"/>
              <a:t> file for the Python code and a .</a:t>
            </a:r>
            <a:r>
              <a:rPr lang="en-US" dirty="0" err="1"/>
              <a:t>js</a:t>
            </a:r>
            <a:r>
              <a:rPr lang="en-US" dirty="0"/>
              <a:t> file for the </a:t>
            </a:r>
            <a:r>
              <a:rPr lang="en-US" dirty="0" err="1"/>
              <a:t>Javascript</a:t>
            </a:r>
            <a:r>
              <a:rPr lang="en-US" dirty="0"/>
              <a:t> code.</a:t>
            </a:r>
          </a:p>
          <a:p>
            <a:r>
              <a:rPr lang="en-US" dirty="0"/>
              <a:t>Inside the .</a:t>
            </a:r>
            <a:r>
              <a:rPr lang="en-US" dirty="0" err="1"/>
              <a:t>py</a:t>
            </a:r>
            <a:r>
              <a:rPr lang="en-US" dirty="0"/>
              <a:t> file, create two new functions outside the widget’s class:</a:t>
            </a:r>
          </a:p>
          <a:p>
            <a:pPr lvl="1"/>
            <a:r>
              <a:rPr lang="en-US" dirty="0"/>
              <a:t>Function 1: Read the </a:t>
            </a:r>
            <a:r>
              <a:rPr lang="en-US" dirty="0" err="1"/>
              <a:t>Javascript</a:t>
            </a:r>
            <a:r>
              <a:rPr lang="en-US" dirty="0"/>
              <a:t> file into a variable (using </a:t>
            </a:r>
            <a:r>
              <a:rPr lang="en-US" i="1" dirty="0"/>
              <a:t>open().read()</a:t>
            </a:r>
            <a:r>
              <a:rPr lang="en-US" dirty="0"/>
              <a:t>) and return that variable</a:t>
            </a:r>
          </a:p>
          <a:p>
            <a:pPr lvl="1"/>
            <a:r>
              <a:rPr lang="en-US" dirty="0"/>
              <a:t>Function 2: Run the </a:t>
            </a:r>
            <a:r>
              <a:rPr lang="en-US" dirty="0" err="1"/>
              <a:t>Javascript</a:t>
            </a:r>
            <a:r>
              <a:rPr lang="en-US" dirty="0"/>
              <a:t> code using one of two methods:</a:t>
            </a:r>
          </a:p>
          <a:p>
            <a:pPr lvl="2"/>
            <a:r>
              <a:rPr lang="en-US" dirty="0"/>
              <a:t>Import </a:t>
            </a:r>
            <a:r>
              <a:rPr lang="en-US" b="1" dirty="0"/>
              <a:t>display</a:t>
            </a:r>
            <a:r>
              <a:rPr lang="en-US" dirty="0"/>
              <a:t> and </a:t>
            </a:r>
            <a:r>
              <a:rPr lang="en-US" b="1" dirty="0"/>
              <a:t>HTML</a:t>
            </a:r>
            <a:r>
              <a:rPr lang="en-US" dirty="0"/>
              <a:t> from </a:t>
            </a:r>
            <a:r>
              <a:rPr lang="en-US" b="1" dirty="0" err="1"/>
              <a:t>IPython.display</a:t>
            </a:r>
            <a:r>
              <a:rPr lang="en-US" dirty="0"/>
              <a:t> and enter </a:t>
            </a:r>
            <a:r>
              <a:rPr lang="en-US" i="1" dirty="0"/>
              <a:t>display(HTML(“&lt;script&gt;”+</a:t>
            </a:r>
            <a:r>
              <a:rPr lang="en-US" u="sng" dirty="0" err="1"/>
              <a:t>javascript</a:t>
            </a:r>
            <a:r>
              <a:rPr lang="en-US" i="1" dirty="0"/>
              <a:t>+”&lt;/script&gt;”))</a:t>
            </a:r>
            <a:endParaRPr lang="en-US" dirty="0"/>
          </a:p>
          <a:p>
            <a:pPr lvl="3"/>
            <a:r>
              <a:rPr lang="en-US" sz="1400" u="sng" dirty="0" err="1"/>
              <a:t>Javascript</a:t>
            </a:r>
            <a:r>
              <a:rPr lang="en-US" sz="1400" dirty="0"/>
              <a:t>: the variable that stores the result that was returned from Function 1</a:t>
            </a:r>
          </a:p>
          <a:p>
            <a:pPr lvl="2"/>
            <a:r>
              <a:rPr lang="en-US" dirty="0"/>
              <a:t>Use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</a:t>
            </a:r>
            <a:r>
              <a:rPr lang="en-US" dirty="0"/>
              <a:t> function from last slide (the third parameter would be the result of Function 1)</a:t>
            </a:r>
          </a:p>
        </p:txBody>
      </p:sp>
    </p:spTree>
    <p:extLst>
      <p:ext uri="{BB962C8B-B14F-4D97-AF65-F5344CB8AC3E}">
        <p14:creationId xmlns:p14="http://schemas.microsoft.com/office/powerpoint/2010/main" val="32635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Full Distribution Packaging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IPyWidgets</a:t>
            </a:r>
            <a:r>
              <a:rPr lang="en-US" dirty="0"/>
              <a:t> </a:t>
            </a:r>
            <a:r>
              <a:rPr lang="en-US" dirty="0" err="1"/>
              <a:t>Cookiecutter</a:t>
            </a:r>
            <a:r>
              <a:rPr lang="en-US" dirty="0"/>
              <a:t> template should be used to make a widget fully distributable through pip and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/>
              <a:t>The template (along with instructions for its installation and use) can be found here: </a:t>
            </a:r>
            <a:r>
              <a:rPr lang="en-US" u="sng" dirty="0">
                <a:hlinkClick r:id="rId2"/>
              </a:rPr>
              <a:t>https://github.com/jupyter-widgets/widget-cookiecutter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7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the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full distribution packaging, ensure the distribution has been downloaded through pip or </a:t>
            </a:r>
            <a:r>
              <a:rPr lang="en-US" dirty="0" err="1"/>
              <a:t>npm</a:t>
            </a:r>
            <a:r>
              <a:rPr lang="en-US" dirty="0"/>
              <a:t> (the widget’s GitHub page will have instructions for download).</a:t>
            </a:r>
          </a:p>
          <a:p>
            <a:r>
              <a:rPr lang="en-US" dirty="0"/>
              <a:t>Import the widget’s (Python) file/distribution as you would any other module</a:t>
            </a:r>
          </a:p>
          <a:p>
            <a:r>
              <a:rPr lang="en-US" dirty="0"/>
              <a:t>Create an instance of the widget using the widget’s constructor</a:t>
            </a:r>
          </a:p>
          <a:p>
            <a:r>
              <a:rPr lang="en-US" dirty="0"/>
              <a:t>Type the name of the widget instance (or just the constructor) and run the code block that this instance is in to display the widget.</a:t>
            </a:r>
          </a:p>
        </p:txBody>
      </p:sp>
    </p:spTree>
    <p:extLst>
      <p:ext uri="{BB962C8B-B14F-4D97-AF65-F5344CB8AC3E}">
        <p14:creationId xmlns:p14="http://schemas.microsoft.com/office/powerpoint/2010/main" val="45834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105"/>
            <a:ext cx="8596668" cy="4969042"/>
          </a:xfrm>
        </p:spPr>
        <p:txBody>
          <a:bodyPr>
            <a:normAutofit/>
          </a:bodyPr>
          <a:lstStyle/>
          <a:p>
            <a:r>
              <a:rPr lang="en-US" dirty="0"/>
              <a:t>Develop the widget in its own </a:t>
            </a:r>
            <a:r>
              <a:rPr lang="en-US" dirty="0" err="1"/>
              <a:t>Jupyter</a:t>
            </a:r>
            <a:r>
              <a:rPr lang="en-US" dirty="0"/>
              <a:t> notebook, especially if you will package the widget in a single file.</a:t>
            </a:r>
          </a:p>
          <a:p>
            <a:pPr lvl="1"/>
            <a:r>
              <a:rPr lang="en-US" dirty="0"/>
              <a:t>Allows you to quickly run both the Python and </a:t>
            </a:r>
            <a:r>
              <a:rPr lang="en-US" dirty="0" err="1"/>
              <a:t>Javascript</a:t>
            </a:r>
            <a:r>
              <a:rPr lang="en-US" dirty="0"/>
              <a:t> without messing around with packaging.</a:t>
            </a:r>
          </a:p>
          <a:p>
            <a:pPr lvl="1"/>
            <a:r>
              <a:rPr lang="en-US" dirty="0"/>
              <a:t>For single-file packaging, you can use </a:t>
            </a:r>
            <a:r>
              <a:rPr lang="en-US" dirty="0" err="1"/>
              <a:t>Jupyter</a:t>
            </a:r>
            <a:r>
              <a:rPr lang="en-US" dirty="0"/>
              <a:t> to convert the notebook into a .</a:t>
            </a:r>
            <a:r>
              <a:rPr lang="en-US" dirty="0" err="1"/>
              <a:t>py</a:t>
            </a:r>
            <a:r>
              <a:rPr lang="en-US" dirty="0"/>
              <a:t> file. This file will contain the correct implementation of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</a:t>
            </a:r>
            <a:r>
              <a:rPr lang="en-US" dirty="0"/>
              <a:t> function (including the correct string formatting for the </a:t>
            </a:r>
            <a:r>
              <a:rPr lang="en-US" dirty="0" err="1"/>
              <a:t>Javascript</a:t>
            </a:r>
            <a:r>
              <a:rPr lang="en-US" dirty="0"/>
              <a:t> code)</a:t>
            </a:r>
          </a:p>
          <a:p>
            <a:r>
              <a:rPr lang="en-US" dirty="0"/>
              <a:t>It is highly recommended that you use jQuery in your </a:t>
            </a:r>
            <a:r>
              <a:rPr lang="en-US" dirty="0" err="1"/>
              <a:t>Javascript</a:t>
            </a:r>
            <a:r>
              <a:rPr lang="en-US" dirty="0"/>
              <a:t> code to simplify looking up DOM elements.</a:t>
            </a:r>
          </a:p>
          <a:p>
            <a:r>
              <a:rPr lang="en-US" dirty="0"/>
              <a:t>In the backend </a:t>
            </a:r>
            <a:r>
              <a:rPr lang="en-US" i="1" dirty="0"/>
              <a:t>observe</a:t>
            </a:r>
            <a:r>
              <a:rPr lang="en-US" dirty="0"/>
              <a:t> statements, you should try to use variables that are used for calculations as much as possible. For very large widgets, having a large number of synced variables that do nothing but trigger functions could slow the widget down.</a:t>
            </a:r>
          </a:p>
        </p:txBody>
      </p:sp>
    </p:spTree>
    <p:extLst>
      <p:ext uri="{BB962C8B-B14F-4D97-AF65-F5344CB8AC3E}">
        <p14:creationId xmlns:p14="http://schemas.microsoft.com/office/powerpoint/2010/main" val="76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general documentation on Custom </a:t>
            </a:r>
            <a:r>
              <a:rPr lang="en-US" dirty="0" err="1"/>
              <a:t>Jupyter</a:t>
            </a:r>
            <a:r>
              <a:rPr lang="en-US" dirty="0"/>
              <a:t> Widgets, visit </a:t>
            </a:r>
            <a:r>
              <a:rPr lang="en-US" dirty="0">
                <a:hlinkClick r:id="rId2"/>
              </a:rPr>
              <a:t>http://ipywidgets.readthedocs.io/en/latest/examples/Widget%20Custom.html</a:t>
            </a:r>
            <a:r>
              <a:rPr lang="en-US" dirty="0"/>
              <a:t> </a:t>
            </a:r>
          </a:p>
          <a:p>
            <a:r>
              <a:rPr lang="en-US" dirty="0"/>
              <a:t>For low-level documentation on Custom Widgets (including a detailed description of how the MVC framework is created by the code</a:t>
            </a:r>
            <a:r>
              <a:rPr lang="en-US"/>
              <a:t>), visit </a:t>
            </a:r>
            <a:r>
              <a:rPr lang="en-US">
                <a:hlinkClick r:id="rId3"/>
              </a:rPr>
              <a:t>http://ipywidgets.readthedocs.io/en/latest/examples/Widget%20Low%20Level.html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5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Custom Widget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 Python (or similar language) backend and a </a:t>
            </a:r>
            <a:r>
              <a:rPr lang="en-US" dirty="0" err="1"/>
              <a:t>Javascript</a:t>
            </a:r>
            <a:r>
              <a:rPr lang="en-US" dirty="0"/>
              <a:t> frontend.</a:t>
            </a:r>
          </a:p>
          <a:p>
            <a:r>
              <a:rPr lang="en-US" dirty="0"/>
              <a:t>This backend-frontend format for the widget allows for the widget to work on an MVC (Model, View, Controller) system.</a:t>
            </a:r>
          </a:p>
          <a:p>
            <a:pPr lvl="1"/>
            <a:r>
              <a:rPr lang="en-US" dirty="0"/>
              <a:t> The Python controls the widget and the widget model (M).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controls the widget view (V and C).</a:t>
            </a:r>
          </a:p>
          <a:p>
            <a:r>
              <a:rPr lang="en-US" dirty="0"/>
              <a:t>By convention, the frontend should contain most of the code.</a:t>
            </a:r>
          </a:p>
          <a:p>
            <a:pPr lvl="1"/>
            <a:r>
              <a:rPr lang="en-US" dirty="0"/>
              <a:t>The only things that the backend </a:t>
            </a:r>
            <a:r>
              <a:rPr lang="en-US" b="1" dirty="0"/>
              <a:t>must</a:t>
            </a:r>
            <a:r>
              <a:rPr lang="en-US" dirty="0"/>
              <a:t> do are:</a:t>
            </a:r>
          </a:p>
          <a:p>
            <a:pPr lvl="2"/>
            <a:r>
              <a:rPr lang="en-US" dirty="0"/>
              <a:t>Be a subclass of the Widgets and </a:t>
            </a:r>
            <a:r>
              <a:rPr lang="en-US" dirty="0" err="1"/>
              <a:t>DOMWidgets</a:t>
            </a:r>
            <a:r>
              <a:rPr lang="en-US" dirty="0"/>
              <a:t> classes (</a:t>
            </a:r>
            <a:r>
              <a:rPr lang="en-US" dirty="0" err="1"/>
              <a:t>DOMWidgets</a:t>
            </a:r>
            <a:r>
              <a:rPr lang="en-US" dirty="0"/>
              <a:t> is a subclass of Widgets)</a:t>
            </a:r>
          </a:p>
          <a:p>
            <a:pPr lvl="2"/>
            <a:r>
              <a:rPr lang="en-US" dirty="0"/>
              <a:t>Contain the variables that will be synced between the front- and back-ends</a:t>
            </a:r>
          </a:p>
        </p:txBody>
      </p:sp>
    </p:spTree>
    <p:extLst>
      <p:ext uri="{BB962C8B-B14F-4D97-AF65-F5344CB8AC3E}">
        <p14:creationId xmlns:p14="http://schemas.microsoft.com/office/powerpoint/2010/main" val="17414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Connecting the Front- and Back-ends – Backend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4432"/>
          </a:xfrm>
        </p:spPr>
        <p:txBody>
          <a:bodyPr/>
          <a:lstStyle/>
          <a:p>
            <a:r>
              <a:rPr lang="en-US" dirty="0"/>
              <a:t>To sync the two ends of the widget, the backend requires two variables to be initialized and synced with the frontend: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view_name</a:t>
            </a:r>
            <a:r>
              <a:rPr lang="en-US" dirty="0"/>
              <a:t>: the name of the view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view_module</a:t>
            </a:r>
            <a:r>
              <a:rPr lang="en-US" dirty="0"/>
              <a:t>: the module name for the view</a:t>
            </a:r>
          </a:p>
          <a:p>
            <a:r>
              <a:rPr lang="en-US" dirty="0"/>
              <a:t>There are also two optional variables that can be initialized and synced to explicitly define the model: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model_name</a:t>
            </a:r>
            <a:r>
              <a:rPr lang="en-US" dirty="0"/>
              <a:t>: the name of the model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model_module</a:t>
            </a:r>
            <a:r>
              <a:rPr lang="en-US" dirty="0"/>
              <a:t>: the module name for the view</a:t>
            </a:r>
          </a:p>
          <a:p>
            <a:r>
              <a:rPr lang="en-US" dirty="0"/>
              <a:t>All of these variables are initialized and synced with the same syntax:</a:t>
            </a:r>
          </a:p>
          <a:p>
            <a:pPr lvl="1"/>
            <a:r>
              <a:rPr lang="en-US" i="1" dirty="0"/>
              <a:t>(_</a:t>
            </a:r>
            <a:r>
              <a:rPr lang="en-US" i="1" dirty="0" err="1"/>
              <a:t>view_name</a:t>
            </a:r>
            <a:r>
              <a:rPr lang="en-US" i="1" dirty="0"/>
              <a:t>, _</a:t>
            </a:r>
            <a:r>
              <a:rPr lang="en-US" i="1" dirty="0" err="1"/>
              <a:t>view_module</a:t>
            </a:r>
            <a:r>
              <a:rPr lang="en-US" i="1" dirty="0"/>
              <a:t>, _</a:t>
            </a:r>
            <a:r>
              <a:rPr lang="en-US" i="1" dirty="0" err="1"/>
              <a:t>model_name</a:t>
            </a:r>
            <a:r>
              <a:rPr lang="en-US" i="1" dirty="0"/>
              <a:t>, or _</a:t>
            </a:r>
            <a:r>
              <a:rPr lang="en-US" i="1" dirty="0" err="1"/>
              <a:t>model_module</a:t>
            </a:r>
            <a:r>
              <a:rPr lang="en-US" i="1" dirty="0"/>
              <a:t>) = Unicode(</a:t>
            </a:r>
            <a:r>
              <a:rPr lang="en-US" u="sng" dirty="0"/>
              <a:t>Name of View or Model Attributes (aka variable value)</a:t>
            </a:r>
            <a:r>
              <a:rPr lang="en-US" i="1" dirty="0"/>
              <a:t>).tag(sync=True)</a:t>
            </a:r>
          </a:p>
          <a:p>
            <a:pPr lvl="1"/>
            <a:r>
              <a:rPr lang="en-US" sz="1100" i="1" dirty="0"/>
              <a:t>Underlined = Content that should be entered by the Programmer, Bold = optional code</a:t>
            </a:r>
          </a:p>
        </p:txBody>
      </p:sp>
    </p:spTree>
    <p:extLst>
      <p:ext uri="{BB962C8B-B14F-4D97-AF65-F5344CB8AC3E}">
        <p14:creationId xmlns:p14="http://schemas.microsoft.com/office/powerpoint/2010/main" val="9673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Syncing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the </a:t>
            </a:r>
            <a:r>
              <a:rPr lang="en-US" b="1" dirty="0" err="1"/>
              <a:t>traitlets</a:t>
            </a:r>
            <a:r>
              <a:rPr lang="en-US" dirty="0"/>
              <a:t> module (or the individual traits from this module) to be imported</a:t>
            </a:r>
          </a:p>
          <a:p>
            <a:r>
              <a:rPr lang="en-US" dirty="0"/>
              <a:t>Syncing variables should be the first thing done in the widget’s Python class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view_name</a:t>
            </a:r>
            <a:r>
              <a:rPr lang="en-US" dirty="0"/>
              <a:t>, _</a:t>
            </a:r>
            <a:r>
              <a:rPr lang="en-US" dirty="0" err="1"/>
              <a:t>view_module</a:t>
            </a:r>
            <a:r>
              <a:rPr lang="en-US" dirty="0"/>
              <a:t>, _</a:t>
            </a:r>
            <a:r>
              <a:rPr lang="en-US" dirty="0" err="1"/>
              <a:t>model_name</a:t>
            </a:r>
            <a:r>
              <a:rPr lang="en-US" dirty="0"/>
              <a:t>, and/or _</a:t>
            </a:r>
            <a:r>
              <a:rPr lang="en-US" dirty="0" err="1"/>
              <a:t>model_module</a:t>
            </a:r>
            <a:r>
              <a:rPr lang="en-US" dirty="0"/>
              <a:t> should be first.</a:t>
            </a:r>
          </a:p>
          <a:p>
            <a:r>
              <a:rPr lang="en-US" dirty="0"/>
              <a:t>Syntax for Syncing Variables:</a:t>
            </a:r>
          </a:p>
          <a:p>
            <a:pPr lvl="1"/>
            <a:r>
              <a:rPr lang="en-US" i="1" dirty="0" err="1"/>
              <a:t>variable_name</a:t>
            </a:r>
            <a:r>
              <a:rPr lang="en-US" i="1" dirty="0"/>
              <a:t> = </a:t>
            </a:r>
            <a:r>
              <a:rPr lang="en-US" b="1" dirty="0" err="1"/>
              <a:t>traitlets.</a:t>
            </a:r>
            <a:r>
              <a:rPr lang="en-US" i="1" dirty="0" err="1"/>
              <a:t>trait_type</a:t>
            </a:r>
            <a:r>
              <a:rPr lang="en-US" i="1" dirty="0"/>
              <a:t>(</a:t>
            </a:r>
            <a:r>
              <a:rPr lang="en-US" u="sng" dirty="0"/>
              <a:t>Initial Trait Value</a:t>
            </a:r>
            <a:r>
              <a:rPr lang="en-US" i="1" dirty="0"/>
              <a:t>).tag(sync=True)</a:t>
            </a:r>
          </a:p>
        </p:txBody>
      </p:sp>
    </p:spTree>
    <p:extLst>
      <p:ext uri="{BB962C8B-B14F-4D97-AF65-F5344CB8AC3E}">
        <p14:creationId xmlns:p14="http://schemas.microsoft.com/office/powerpoint/2010/main" val="11610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Backend:</a:t>
            </a:r>
            <a:br>
              <a:rPr lang="en-US" dirty="0"/>
            </a:br>
            <a:r>
              <a:rPr lang="en-US" sz="2800" dirty="0"/>
              <a:t>Adding a Custom Constructor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__</a:t>
            </a:r>
            <a:r>
              <a:rPr lang="en-US" dirty="0" err="1"/>
              <a:t>init</a:t>
            </a:r>
            <a:r>
              <a:rPr lang="en-US" dirty="0"/>
              <a:t>__ constructor is entirely inherited from the </a:t>
            </a:r>
            <a:r>
              <a:rPr lang="en-US" dirty="0" err="1"/>
              <a:t>DOMWidgets</a:t>
            </a:r>
            <a:r>
              <a:rPr lang="en-US" dirty="0"/>
              <a:t> class.</a:t>
            </a:r>
          </a:p>
          <a:p>
            <a:r>
              <a:rPr lang="en-US" dirty="0"/>
              <a:t>To override the constructor, the following statement must be placed at the end of the custom __</a:t>
            </a:r>
            <a:r>
              <a:rPr lang="en-US" dirty="0" err="1"/>
              <a:t>init</a:t>
            </a:r>
            <a:r>
              <a:rPr lang="en-US" dirty="0"/>
              <a:t>__ function:</a:t>
            </a:r>
          </a:p>
          <a:p>
            <a:pPr lvl="1"/>
            <a:r>
              <a:rPr lang="en-US" i="1" dirty="0"/>
              <a:t>super(</a:t>
            </a:r>
            <a:r>
              <a:rPr lang="en-US" u="sng" dirty="0"/>
              <a:t>Widget Class Name</a:t>
            </a:r>
            <a:r>
              <a:rPr lang="en-US" i="1" dirty="0"/>
              <a:t>, self).__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34502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Backend:</a:t>
            </a:r>
            <a:br>
              <a:rPr lang="en-US" dirty="0"/>
            </a:br>
            <a:r>
              <a:rPr lang="en-US" sz="2800" dirty="0"/>
              <a:t>Other Functions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to the backend in the same way that they would be for any other Python program.</a:t>
            </a:r>
          </a:p>
          <a:p>
            <a:r>
              <a:rPr lang="en-US" dirty="0"/>
              <a:t>Because the controller is in the frontend, actions/events cannot directly call these functions.</a:t>
            </a:r>
          </a:p>
          <a:p>
            <a:pPr lvl="1"/>
            <a:r>
              <a:rPr lang="en-US" dirty="0"/>
              <a:t>To trigger these functions, observe statements should be used to call them when synced variables are changed by the frontend.</a:t>
            </a:r>
          </a:p>
          <a:p>
            <a:pPr lvl="2"/>
            <a:r>
              <a:rPr lang="en-US" dirty="0"/>
              <a:t>The tag-style observe statement should be used.</a:t>
            </a:r>
          </a:p>
          <a:p>
            <a:pPr lvl="3"/>
            <a:r>
              <a:rPr lang="en-US" sz="1400" dirty="0"/>
              <a:t>Requires </a:t>
            </a:r>
            <a:r>
              <a:rPr lang="en-US" sz="1400" b="1" dirty="0" err="1"/>
              <a:t>HasTraits</a:t>
            </a:r>
            <a:r>
              <a:rPr lang="en-US" sz="1400" dirty="0"/>
              <a:t> and </a:t>
            </a:r>
            <a:r>
              <a:rPr lang="en-US" sz="1400" b="1" dirty="0"/>
              <a:t>observe</a:t>
            </a:r>
            <a:r>
              <a:rPr lang="en-US" sz="1400" dirty="0"/>
              <a:t> to be imported from </a:t>
            </a:r>
            <a:r>
              <a:rPr lang="en-US" sz="1400" b="1" dirty="0" err="1"/>
              <a:t>traitlets</a:t>
            </a:r>
            <a:r>
              <a:rPr lang="en-US" sz="1400" dirty="0"/>
              <a:t>.</a:t>
            </a:r>
          </a:p>
          <a:p>
            <a:pPr lvl="3"/>
            <a:r>
              <a:rPr lang="en-US" sz="1400" dirty="0"/>
              <a:t>Decorator Syntax for the observe statement (must be on the line before the function starts):</a:t>
            </a:r>
          </a:p>
          <a:p>
            <a:pPr lvl="4"/>
            <a:r>
              <a:rPr lang="en-US" sz="1400" i="1" dirty="0"/>
              <a:t>@observe(</a:t>
            </a:r>
            <a:r>
              <a:rPr lang="en-US" sz="1400" u="sng" dirty="0"/>
              <a:t>Observed Variable(s)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49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Connecting the Front- and Back-ends – Frontend Requirements: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sync the front- and back-ends, the frontend must be set-up with the following format: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define(</a:t>
            </a:r>
            <a:r>
              <a:rPr lang="en-US" u="sng" dirty="0"/>
              <a:t>_</a:t>
            </a:r>
            <a:r>
              <a:rPr lang="en-US" u="sng" dirty="0" err="1"/>
              <a:t>view_module</a:t>
            </a:r>
            <a:r>
              <a:rPr lang="en-US" u="sng" dirty="0"/>
              <a:t> Value</a:t>
            </a:r>
            <a:r>
              <a:rPr lang="en-US" i="1" dirty="0"/>
              <a:t>, [“</a:t>
            </a:r>
            <a:r>
              <a:rPr lang="en-US" i="1" dirty="0" err="1"/>
              <a:t>jupyter</a:t>
            </a:r>
            <a:r>
              <a:rPr lang="en-US" i="1" dirty="0"/>
              <a:t>-</a:t>
            </a:r>
            <a:r>
              <a:rPr lang="en-US" i="1" dirty="0" err="1"/>
              <a:t>js</a:t>
            </a:r>
            <a:r>
              <a:rPr lang="en-US" i="1" dirty="0"/>
              <a:t>-widgets”], function(widgets)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r>
              <a:rPr lang="en-US" i="1" dirty="0"/>
              <a:t> = </a:t>
            </a:r>
            <a:r>
              <a:rPr lang="en-US" i="1" dirty="0" err="1"/>
              <a:t>widgets.DOMWidgetView.extend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render: function() {</a:t>
            </a:r>
          </a:p>
          <a:p>
            <a:pPr marL="0" indent="0">
              <a:buNone/>
            </a:pPr>
            <a:r>
              <a:rPr lang="en-US" i="1" dirty="0"/>
              <a:t>			</a:t>
            </a:r>
            <a:r>
              <a:rPr lang="en-US" u="sng" dirty="0"/>
              <a:t>Code for the Render Function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},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b="1" dirty="0"/>
              <a:t>Other Functions (optional) (All but last are followed by a comma)</a:t>
            </a:r>
            <a:endParaRPr lang="en-US" i="1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return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 : 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};</a:t>
            </a:r>
          </a:p>
          <a:p>
            <a:pPr marL="0" indent="0">
              <a:buNone/>
            </a:pPr>
            <a:r>
              <a:rPr lang="en-US" i="1" dirty="0"/>
              <a:t>});</a:t>
            </a:r>
            <a:r>
              <a:rPr lang="en-US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38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117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700" dirty="0"/>
              <a:t>Connecting the Front- and Back-ends – Frontend Requirements (Continued):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_</a:t>
            </a:r>
            <a:r>
              <a:rPr lang="en-US" u="sng" dirty="0" err="1"/>
              <a:t>view_module</a:t>
            </a:r>
            <a:r>
              <a:rPr lang="en-US" u="sng" dirty="0"/>
              <a:t> Value</a:t>
            </a:r>
            <a:r>
              <a:rPr lang="en-US" dirty="0"/>
              <a:t>: the value of the _</a:t>
            </a:r>
            <a:r>
              <a:rPr lang="en-US" dirty="0" err="1"/>
              <a:t>view_module</a:t>
            </a:r>
            <a:r>
              <a:rPr lang="en-US" dirty="0"/>
              <a:t> variable (set on the backend)</a:t>
            </a:r>
          </a:p>
          <a:p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r>
              <a:rPr lang="en-US" dirty="0"/>
              <a:t>: the value of the _</a:t>
            </a:r>
            <a:r>
              <a:rPr lang="en-US" dirty="0" err="1"/>
              <a:t>view_name</a:t>
            </a:r>
            <a:r>
              <a:rPr lang="en-US" dirty="0"/>
              <a:t> variable (set on the backend)</a:t>
            </a:r>
          </a:p>
          <a:p>
            <a:r>
              <a:rPr lang="en-US" dirty="0"/>
              <a:t>The only functions that </a:t>
            </a:r>
            <a:r>
              <a:rPr lang="en-US" b="1" dirty="0"/>
              <a:t>must</a:t>
            </a:r>
            <a:r>
              <a:rPr lang="en-US" dirty="0"/>
              <a:t> be included are:</a:t>
            </a:r>
          </a:p>
          <a:p>
            <a:pPr lvl="1"/>
            <a:r>
              <a:rPr lang="en-US" dirty="0"/>
              <a:t>The function that begins in the define statement</a:t>
            </a:r>
          </a:p>
          <a:p>
            <a:pPr lvl="1"/>
            <a:r>
              <a:rPr lang="en-US" dirty="0"/>
              <a:t>The render function</a:t>
            </a:r>
          </a:p>
          <a:p>
            <a:r>
              <a:rPr lang="en-US" dirty="0"/>
              <a:t>All other functions should be used for events.</a:t>
            </a:r>
          </a:p>
        </p:txBody>
      </p:sp>
    </p:spTree>
    <p:extLst>
      <p:ext uri="{BB962C8B-B14F-4D97-AF65-F5344CB8AC3E}">
        <p14:creationId xmlns:p14="http://schemas.microsoft.com/office/powerpoint/2010/main" val="186117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The Render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“main” function of the frontend.</a:t>
            </a:r>
          </a:p>
          <a:p>
            <a:r>
              <a:rPr lang="en-US" dirty="0"/>
              <a:t>Should contain all the code that changes the DOM, including:</a:t>
            </a:r>
          </a:p>
          <a:p>
            <a:pPr lvl="1"/>
            <a:r>
              <a:rPr lang="en-US" dirty="0"/>
              <a:t>Creating DOM Elements (i.e. Images, Sliders, etc.)</a:t>
            </a:r>
          </a:p>
          <a:p>
            <a:pPr lvl="1"/>
            <a:r>
              <a:rPr lang="en-US" dirty="0"/>
              <a:t>Changing element attributes or properties (i.e. class, id, </a:t>
            </a:r>
            <a:r>
              <a:rPr lang="en-US" dirty="0" err="1"/>
              <a:t>src</a:t>
            </a:r>
            <a:r>
              <a:rPr lang="en-US" dirty="0"/>
              <a:t>, style, etc.)</a:t>
            </a:r>
          </a:p>
          <a:p>
            <a:pPr lvl="1"/>
            <a:r>
              <a:rPr lang="en-US" dirty="0"/>
              <a:t>Adding elements to the current DOM element with </a:t>
            </a:r>
            <a:r>
              <a:rPr lang="en-US" i="1" dirty="0" err="1"/>
              <a:t>this.$el</a:t>
            </a:r>
            <a:endParaRPr lang="en-US" dirty="0"/>
          </a:p>
          <a:p>
            <a:r>
              <a:rPr lang="en-US" dirty="0"/>
              <a:t>Where all events should be handled.</a:t>
            </a:r>
          </a:p>
        </p:txBody>
      </p:sp>
    </p:spTree>
    <p:extLst>
      <p:ext uri="{BB962C8B-B14F-4D97-AF65-F5344CB8AC3E}">
        <p14:creationId xmlns:p14="http://schemas.microsoft.com/office/powerpoint/2010/main" val="2635296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2592</TotalTime>
  <Words>1654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How to Make a Custom Widget for the Jupyter Notebook</vt:lpstr>
      <vt:lpstr>Introduction to the Custom Widget Framework</vt:lpstr>
      <vt:lpstr>Backend: Connecting the Front- and Back-ends – Backend Requirements</vt:lpstr>
      <vt:lpstr>Backend: Syncing Variables</vt:lpstr>
      <vt:lpstr>Backend: Adding a Custom Constructor (Optional)</vt:lpstr>
      <vt:lpstr>Backend: Other Functions (Optional)</vt:lpstr>
      <vt:lpstr>Frontend: Connecting the Front- and Back-ends – Frontend Requirements:</vt:lpstr>
      <vt:lpstr>Frontend: Connecting the Front- and Back-ends – Frontend Requirements (Continued):</vt:lpstr>
      <vt:lpstr>Frontend: The Render Function</vt:lpstr>
      <vt:lpstr>Frontend: Events</vt:lpstr>
      <vt:lpstr>Frontend: Getting the Value of Synced Variables</vt:lpstr>
      <vt:lpstr>Frontend: Setting the Value of a Synced Variable</vt:lpstr>
      <vt:lpstr>Frontend: The Return Statement</vt:lpstr>
      <vt:lpstr>Packaging the Widget: Packaging as a Single File</vt:lpstr>
      <vt:lpstr>Packaging the Widget: Packaging as Two Files</vt:lpstr>
      <vt:lpstr>Packaging the Widget: Full Distribution Packaging</vt:lpstr>
      <vt:lpstr>Displaying the Widget</vt:lpstr>
      <vt:lpstr>Tips</vt:lpstr>
      <vt:lpstr>More Information: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custom widget for the jupyter notebook</dc:title>
  <dc:creator>Lumsden, Ian Douglas D.</dc:creator>
  <cp:lastModifiedBy>Lumsden, Ian Douglas D.</cp:lastModifiedBy>
  <cp:revision>20</cp:revision>
  <dcterms:created xsi:type="dcterms:W3CDTF">2017-06-16T13:20:14Z</dcterms:created>
  <dcterms:modified xsi:type="dcterms:W3CDTF">2017-06-29T18:00:46Z</dcterms:modified>
</cp:coreProperties>
</file>