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1E1E"/>
    <a:srgbClr val="001E2B"/>
    <a:srgbClr val="00498F"/>
    <a:srgbClr val="E7B5AB"/>
    <a:srgbClr val="AC073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100" d="100"/>
          <a:sy n="100" d="100"/>
        </p:scale>
        <p:origin x="852" y="2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4E417-88CF-2AED-E19F-C159A5F7AE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1CCDD9A5-F34A-4014-DC54-016273B3EE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0C6D5746-75EB-9DD1-0CE4-8C89017BA36C}"/>
              </a:ext>
            </a:extLst>
          </p:cNvPr>
          <p:cNvSpPr>
            <a:spLocks noGrp="1"/>
          </p:cNvSpPr>
          <p:nvPr>
            <p:ph type="dt" sz="half" idx="10"/>
          </p:nvPr>
        </p:nvSpPr>
        <p:spPr/>
        <p:txBody>
          <a:bodyPr/>
          <a:lstStyle/>
          <a:p>
            <a:fld id="{E8408FFE-35B9-48E3-A26A-2719464EE912}" type="datetimeFigureOut">
              <a:rPr lang="en-SG" smtClean="0"/>
              <a:t>7/5/2023</a:t>
            </a:fld>
            <a:endParaRPr lang="en-SG"/>
          </a:p>
        </p:txBody>
      </p:sp>
      <p:sp>
        <p:nvSpPr>
          <p:cNvPr id="5" name="Footer Placeholder 4">
            <a:extLst>
              <a:ext uri="{FF2B5EF4-FFF2-40B4-BE49-F238E27FC236}">
                <a16:creationId xmlns:a16="http://schemas.microsoft.com/office/drawing/2014/main" id="{4008C790-CAAE-667B-DE9E-45632F548058}"/>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CBE52871-DEF4-016B-43A0-4E2423ACB30E}"/>
              </a:ext>
            </a:extLst>
          </p:cNvPr>
          <p:cNvSpPr>
            <a:spLocks noGrp="1"/>
          </p:cNvSpPr>
          <p:nvPr>
            <p:ph type="sldNum" sz="quarter" idx="12"/>
          </p:nvPr>
        </p:nvSpPr>
        <p:spPr/>
        <p:txBody>
          <a:bodyPr/>
          <a:lstStyle/>
          <a:p>
            <a:fld id="{3C9C9860-7F18-4A7E-8FA5-1E43DA45F65E}" type="slidenum">
              <a:rPr lang="en-SG" smtClean="0"/>
              <a:t>‹#›</a:t>
            </a:fld>
            <a:endParaRPr lang="en-SG"/>
          </a:p>
        </p:txBody>
      </p:sp>
    </p:spTree>
    <p:extLst>
      <p:ext uri="{BB962C8B-B14F-4D97-AF65-F5344CB8AC3E}">
        <p14:creationId xmlns:p14="http://schemas.microsoft.com/office/powerpoint/2010/main" val="1363757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964A7-FE1F-432D-4A92-0A0114401FF6}"/>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DF320FE3-A3A6-5D41-35C1-6B7009A4A7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84A19295-C5D2-C75B-1A98-10C2278E63EB}"/>
              </a:ext>
            </a:extLst>
          </p:cNvPr>
          <p:cNvSpPr>
            <a:spLocks noGrp="1"/>
          </p:cNvSpPr>
          <p:nvPr>
            <p:ph type="dt" sz="half" idx="10"/>
          </p:nvPr>
        </p:nvSpPr>
        <p:spPr/>
        <p:txBody>
          <a:bodyPr/>
          <a:lstStyle/>
          <a:p>
            <a:fld id="{E8408FFE-35B9-48E3-A26A-2719464EE912}" type="datetimeFigureOut">
              <a:rPr lang="en-SG" smtClean="0"/>
              <a:t>7/5/2023</a:t>
            </a:fld>
            <a:endParaRPr lang="en-SG"/>
          </a:p>
        </p:txBody>
      </p:sp>
      <p:sp>
        <p:nvSpPr>
          <p:cNvPr id="5" name="Footer Placeholder 4">
            <a:extLst>
              <a:ext uri="{FF2B5EF4-FFF2-40B4-BE49-F238E27FC236}">
                <a16:creationId xmlns:a16="http://schemas.microsoft.com/office/drawing/2014/main" id="{24E017CA-703C-5458-78CD-4F8065CD6BF9}"/>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77CA53B1-50AD-2FBF-2A81-8F8924876208}"/>
              </a:ext>
            </a:extLst>
          </p:cNvPr>
          <p:cNvSpPr>
            <a:spLocks noGrp="1"/>
          </p:cNvSpPr>
          <p:nvPr>
            <p:ph type="sldNum" sz="quarter" idx="12"/>
          </p:nvPr>
        </p:nvSpPr>
        <p:spPr/>
        <p:txBody>
          <a:bodyPr/>
          <a:lstStyle/>
          <a:p>
            <a:fld id="{3C9C9860-7F18-4A7E-8FA5-1E43DA45F65E}" type="slidenum">
              <a:rPr lang="en-SG" smtClean="0"/>
              <a:t>‹#›</a:t>
            </a:fld>
            <a:endParaRPr lang="en-SG"/>
          </a:p>
        </p:txBody>
      </p:sp>
    </p:spTree>
    <p:extLst>
      <p:ext uri="{BB962C8B-B14F-4D97-AF65-F5344CB8AC3E}">
        <p14:creationId xmlns:p14="http://schemas.microsoft.com/office/powerpoint/2010/main" val="3161596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ACAE39-25BA-8EB5-5B34-5C8EE5A3F43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0136257C-A9E0-C716-81B7-9BE16A4CC9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89D1357F-DA80-911C-EC2A-A58A87A1FA9E}"/>
              </a:ext>
            </a:extLst>
          </p:cNvPr>
          <p:cNvSpPr>
            <a:spLocks noGrp="1"/>
          </p:cNvSpPr>
          <p:nvPr>
            <p:ph type="dt" sz="half" idx="10"/>
          </p:nvPr>
        </p:nvSpPr>
        <p:spPr/>
        <p:txBody>
          <a:bodyPr/>
          <a:lstStyle/>
          <a:p>
            <a:fld id="{E8408FFE-35B9-48E3-A26A-2719464EE912}" type="datetimeFigureOut">
              <a:rPr lang="en-SG" smtClean="0"/>
              <a:t>7/5/2023</a:t>
            </a:fld>
            <a:endParaRPr lang="en-SG"/>
          </a:p>
        </p:txBody>
      </p:sp>
      <p:sp>
        <p:nvSpPr>
          <p:cNvPr id="5" name="Footer Placeholder 4">
            <a:extLst>
              <a:ext uri="{FF2B5EF4-FFF2-40B4-BE49-F238E27FC236}">
                <a16:creationId xmlns:a16="http://schemas.microsoft.com/office/drawing/2014/main" id="{A0498D42-B56B-7B83-CF46-CE1017C4D2DA}"/>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196A9DE1-C48A-C206-9773-A7C9B459F397}"/>
              </a:ext>
            </a:extLst>
          </p:cNvPr>
          <p:cNvSpPr>
            <a:spLocks noGrp="1"/>
          </p:cNvSpPr>
          <p:nvPr>
            <p:ph type="sldNum" sz="quarter" idx="12"/>
          </p:nvPr>
        </p:nvSpPr>
        <p:spPr/>
        <p:txBody>
          <a:bodyPr/>
          <a:lstStyle/>
          <a:p>
            <a:fld id="{3C9C9860-7F18-4A7E-8FA5-1E43DA45F65E}" type="slidenum">
              <a:rPr lang="en-SG" smtClean="0"/>
              <a:t>‹#›</a:t>
            </a:fld>
            <a:endParaRPr lang="en-SG"/>
          </a:p>
        </p:txBody>
      </p:sp>
    </p:spTree>
    <p:extLst>
      <p:ext uri="{BB962C8B-B14F-4D97-AF65-F5344CB8AC3E}">
        <p14:creationId xmlns:p14="http://schemas.microsoft.com/office/powerpoint/2010/main" val="1725243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0286C-321D-C801-1695-376CABB4BF65}"/>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49CD1538-79F8-D4F3-5FBE-5400DBA4B6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DABD6471-46CA-5D09-8DFD-E71E4C69C48C}"/>
              </a:ext>
            </a:extLst>
          </p:cNvPr>
          <p:cNvSpPr>
            <a:spLocks noGrp="1"/>
          </p:cNvSpPr>
          <p:nvPr>
            <p:ph type="dt" sz="half" idx="10"/>
          </p:nvPr>
        </p:nvSpPr>
        <p:spPr/>
        <p:txBody>
          <a:bodyPr/>
          <a:lstStyle/>
          <a:p>
            <a:fld id="{E8408FFE-35B9-48E3-A26A-2719464EE912}" type="datetimeFigureOut">
              <a:rPr lang="en-SG" smtClean="0"/>
              <a:t>7/5/2023</a:t>
            </a:fld>
            <a:endParaRPr lang="en-SG"/>
          </a:p>
        </p:txBody>
      </p:sp>
      <p:sp>
        <p:nvSpPr>
          <p:cNvPr id="5" name="Footer Placeholder 4">
            <a:extLst>
              <a:ext uri="{FF2B5EF4-FFF2-40B4-BE49-F238E27FC236}">
                <a16:creationId xmlns:a16="http://schemas.microsoft.com/office/drawing/2014/main" id="{B50F2406-EF61-69B1-6632-A4F92010E83E}"/>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9EC91E7B-134B-2AC8-1F42-39A51C0EC898}"/>
              </a:ext>
            </a:extLst>
          </p:cNvPr>
          <p:cNvSpPr>
            <a:spLocks noGrp="1"/>
          </p:cNvSpPr>
          <p:nvPr>
            <p:ph type="sldNum" sz="quarter" idx="12"/>
          </p:nvPr>
        </p:nvSpPr>
        <p:spPr/>
        <p:txBody>
          <a:bodyPr/>
          <a:lstStyle/>
          <a:p>
            <a:fld id="{3C9C9860-7F18-4A7E-8FA5-1E43DA45F65E}" type="slidenum">
              <a:rPr lang="en-SG" smtClean="0"/>
              <a:t>‹#›</a:t>
            </a:fld>
            <a:endParaRPr lang="en-SG"/>
          </a:p>
        </p:txBody>
      </p:sp>
    </p:spTree>
    <p:extLst>
      <p:ext uri="{BB962C8B-B14F-4D97-AF65-F5344CB8AC3E}">
        <p14:creationId xmlns:p14="http://schemas.microsoft.com/office/powerpoint/2010/main" val="1195863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0230D-FEBA-442F-E0B6-4A0CB0707D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25FDEA6F-A933-C0B8-0F1C-AC2546717F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AEC855-9F31-DDF2-3BD4-D30CAA5FD786}"/>
              </a:ext>
            </a:extLst>
          </p:cNvPr>
          <p:cNvSpPr>
            <a:spLocks noGrp="1"/>
          </p:cNvSpPr>
          <p:nvPr>
            <p:ph type="dt" sz="half" idx="10"/>
          </p:nvPr>
        </p:nvSpPr>
        <p:spPr/>
        <p:txBody>
          <a:bodyPr/>
          <a:lstStyle/>
          <a:p>
            <a:fld id="{E8408FFE-35B9-48E3-A26A-2719464EE912}" type="datetimeFigureOut">
              <a:rPr lang="en-SG" smtClean="0"/>
              <a:t>7/5/2023</a:t>
            </a:fld>
            <a:endParaRPr lang="en-SG"/>
          </a:p>
        </p:txBody>
      </p:sp>
      <p:sp>
        <p:nvSpPr>
          <p:cNvPr id="5" name="Footer Placeholder 4">
            <a:extLst>
              <a:ext uri="{FF2B5EF4-FFF2-40B4-BE49-F238E27FC236}">
                <a16:creationId xmlns:a16="http://schemas.microsoft.com/office/drawing/2014/main" id="{BBAEA4BD-6021-9F31-235F-552987C0585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A2BE516D-FBC1-6E87-5459-F994B0BE056F}"/>
              </a:ext>
            </a:extLst>
          </p:cNvPr>
          <p:cNvSpPr>
            <a:spLocks noGrp="1"/>
          </p:cNvSpPr>
          <p:nvPr>
            <p:ph type="sldNum" sz="quarter" idx="12"/>
          </p:nvPr>
        </p:nvSpPr>
        <p:spPr/>
        <p:txBody>
          <a:bodyPr/>
          <a:lstStyle/>
          <a:p>
            <a:fld id="{3C9C9860-7F18-4A7E-8FA5-1E43DA45F65E}" type="slidenum">
              <a:rPr lang="en-SG" smtClean="0"/>
              <a:t>‹#›</a:t>
            </a:fld>
            <a:endParaRPr lang="en-SG"/>
          </a:p>
        </p:txBody>
      </p:sp>
    </p:spTree>
    <p:extLst>
      <p:ext uri="{BB962C8B-B14F-4D97-AF65-F5344CB8AC3E}">
        <p14:creationId xmlns:p14="http://schemas.microsoft.com/office/powerpoint/2010/main" val="3172236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C1BA8-6E80-6909-3995-DC779A153C9E}"/>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E216CD57-E739-5D8B-1A04-FA1FFCC6D8B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676CAA68-65E8-EF03-0870-D975A8E9CD4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AC0734D8-5355-F6E0-19CD-E3104CCDD12E}"/>
              </a:ext>
            </a:extLst>
          </p:cNvPr>
          <p:cNvSpPr>
            <a:spLocks noGrp="1"/>
          </p:cNvSpPr>
          <p:nvPr>
            <p:ph type="dt" sz="half" idx="10"/>
          </p:nvPr>
        </p:nvSpPr>
        <p:spPr/>
        <p:txBody>
          <a:bodyPr/>
          <a:lstStyle/>
          <a:p>
            <a:fld id="{E8408FFE-35B9-48E3-A26A-2719464EE912}" type="datetimeFigureOut">
              <a:rPr lang="en-SG" smtClean="0"/>
              <a:t>7/5/2023</a:t>
            </a:fld>
            <a:endParaRPr lang="en-SG"/>
          </a:p>
        </p:txBody>
      </p:sp>
      <p:sp>
        <p:nvSpPr>
          <p:cNvPr id="6" name="Footer Placeholder 5">
            <a:extLst>
              <a:ext uri="{FF2B5EF4-FFF2-40B4-BE49-F238E27FC236}">
                <a16:creationId xmlns:a16="http://schemas.microsoft.com/office/drawing/2014/main" id="{D6F56A6F-CC77-8F55-D50A-D08B67025D48}"/>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6D3D9498-5B09-A42B-B2BF-AF3DE98D6F9A}"/>
              </a:ext>
            </a:extLst>
          </p:cNvPr>
          <p:cNvSpPr>
            <a:spLocks noGrp="1"/>
          </p:cNvSpPr>
          <p:nvPr>
            <p:ph type="sldNum" sz="quarter" idx="12"/>
          </p:nvPr>
        </p:nvSpPr>
        <p:spPr/>
        <p:txBody>
          <a:bodyPr/>
          <a:lstStyle/>
          <a:p>
            <a:fld id="{3C9C9860-7F18-4A7E-8FA5-1E43DA45F65E}" type="slidenum">
              <a:rPr lang="en-SG" smtClean="0"/>
              <a:t>‹#›</a:t>
            </a:fld>
            <a:endParaRPr lang="en-SG"/>
          </a:p>
        </p:txBody>
      </p:sp>
    </p:spTree>
    <p:extLst>
      <p:ext uri="{BB962C8B-B14F-4D97-AF65-F5344CB8AC3E}">
        <p14:creationId xmlns:p14="http://schemas.microsoft.com/office/powerpoint/2010/main" val="3808827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1B81B-0FCE-1588-31E9-8836E7589531}"/>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F483AAC3-8558-87F6-742F-E4498AA1EF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FD0DE6-7186-F68D-0EB2-16042667F7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9AA9CDDB-7FF6-18C0-19EA-B966CB63BA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76FF690-2126-AC3A-1533-290785BB808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D318A14F-88CF-3CED-470F-81EBB2D28FF1}"/>
              </a:ext>
            </a:extLst>
          </p:cNvPr>
          <p:cNvSpPr>
            <a:spLocks noGrp="1"/>
          </p:cNvSpPr>
          <p:nvPr>
            <p:ph type="dt" sz="half" idx="10"/>
          </p:nvPr>
        </p:nvSpPr>
        <p:spPr/>
        <p:txBody>
          <a:bodyPr/>
          <a:lstStyle/>
          <a:p>
            <a:fld id="{E8408FFE-35B9-48E3-A26A-2719464EE912}" type="datetimeFigureOut">
              <a:rPr lang="en-SG" smtClean="0"/>
              <a:t>7/5/2023</a:t>
            </a:fld>
            <a:endParaRPr lang="en-SG"/>
          </a:p>
        </p:txBody>
      </p:sp>
      <p:sp>
        <p:nvSpPr>
          <p:cNvPr id="8" name="Footer Placeholder 7">
            <a:extLst>
              <a:ext uri="{FF2B5EF4-FFF2-40B4-BE49-F238E27FC236}">
                <a16:creationId xmlns:a16="http://schemas.microsoft.com/office/drawing/2014/main" id="{58FE3AF1-19B2-CF59-C529-4AB0145708F0}"/>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3EBB82C6-EE12-3BC2-9064-178ADBDCDB1C}"/>
              </a:ext>
            </a:extLst>
          </p:cNvPr>
          <p:cNvSpPr>
            <a:spLocks noGrp="1"/>
          </p:cNvSpPr>
          <p:nvPr>
            <p:ph type="sldNum" sz="quarter" idx="12"/>
          </p:nvPr>
        </p:nvSpPr>
        <p:spPr/>
        <p:txBody>
          <a:bodyPr/>
          <a:lstStyle/>
          <a:p>
            <a:fld id="{3C9C9860-7F18-4A7E-8FA5-1E43DA45F65E}" type="slidenum">
              <a:rPr lang="en-SG" smtClean="0"/>
              <a:t>‹#›</a:t>
            </a:fld>
            <a:endParaRPr lang="en-SG"/>
          </a:p>
        </p:txBody>
      </p:sp>
    </p:spTree>
    <p:extLst>
      <p:ext uri="{BB962C8B-B14F-4D97-AF65-F5344CB8AC3E}">
        <p14:creationId xmlns:p14="http://schemas.microsoft.com/office/powerpoint/2010/main" val="4079970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BC638-F03A-CD9E-EA1F-D8C9B3A30C2E}"/>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CA925D05-4F59-B7EC-A574-4666F306D56E}"/>
              </a:ext>
            </a:extLst>
          </p:cNvPr>
          <p:cNvSpPr>
            <a:spLocks noGrp="1"/>
          </p:cNvSpPr>
          <p:nvPr>
            <p:ph type="dt" sz="half" idx="10"/>
          </p:nvPr>
        </p:nvSpPr>
        <p:spPr/>
        <p:txBody>
          <a:bodyPr/>
          <a:lstStyle/>
          <a:p>
            <a:fld id="{E8408FFE-35B9-48E3-A26A-2719464EE912}" type="datetimeFigureOut">
              <a:rPr lang="en-SG" smtClean="0"/>
              <a:t>7/5/2023</a:t>
            </a:fld>
            <a:endParaRPr lang="en-SG"/>
          </a:p>
        </p:txBody>
      </p:sp>
      <p:sp>
        <p:nvSpPr>
          <p:cNvPr id="4" name="Footer Placeholder 3">
            <a:extLst>
              <a:ext uri="{FF2B5EF4-FFF2-40B4-BE49-F238E27FC236}">
                <a16:creationId xmlns:a16="http://schemas.microsoft.com/office/drawing/2014/main" id="{40C605DF-F515-6002-E81C-0A5DCDBD31CF}"/>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A44D95A5-8C4A-7F51-4B1D-6305BD385D16}"/>
              </a:ext>
            </a:extLst>
          </p:cNvPr>
          <p:cNvSpPr>
            <a:spLocks noGrp="1"/>
          </p:cNvSpPr>
          <p:nvPr>
            <p:ph type="sldNum" sz="quarter" idx="12"/>
          </p:nvPr>
        </p:nvSpPr>
        <p:spPr/>
        <p:txBody>
          <a:bodyPr/>
          <a:lstStyle/>
          <a:p>
            <a:fld id="{3C9C9860-7F18-4A7E-8FA5-1E43DA45F65E}" type="slidenum">
              <a:rPr lang="en-SG" smtClean="0"/>
              <a:t>‹#›</a:t>
            </a:fld>
            <a:endParaRPr lang="en-SG"/>
          </a:p>
        </p:txBody>
      </p:sp>
    </p:spTree>
    <p:extLst>
      <p:ext uri="{BB962C8B-B14F-4D97-AF65-F5344CB8AC3E}">
        <p14:creationId xmlns:p14="http://schemas.microsoft.com/office/powerpoint/2010/main" val="2428313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D05FFD-A7C8-FD32-E56A-C1284B1FED86}"/>
              </a:ext>
            </a:extLst>
          </p:cNvPr>
          <p:cNvSpPr>
            <a:spLocks noGrp="1"/>
          </p:cNvSpPr>
          <p:nvPr>
            <p:ph type="dt" sz="half" idx="10"/>
          </p:nvPr>
        </p:nvSpPr>
        <p:spPr/>
        <p:txBody>
          <a:bodyPr/>
          <a:lstStyle/>
          <a:p>
            <a:fld id="{E8408FFE-35B9-48E3-A26A-2719464EE912}" type="datetimeFigureOut">
              <a:rPr lang="en-SG" smtClean="0"/>
              <a:t>7/5/2023</a:t>
            </a:fld>
            <a:endParaRPr lang="en-SG"/>
          </a:p>
        </p:txBody>
      </p:sp>
      <p:sp>
        <p:nvSpPr>
          <p:cNvPr id="3" name="Footer Placeholder 2">
            <a:extLst>
              <a:ext uri="{FF2B5EF4-FFF2-40B4-BE49-F238E27FC236}">
                <a16:creationId xmlns:a16="http://schemas.microsoft.com/office/drawing/2014/main" id="{DACA62CD-4789-9F49-A8D6-396DB3707A44}"/>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C91ED8BF-C205-2F4A-BFA0-A3CEF432ACAA}"/>
              </a:ext>
            </a:extLst>
          </p:cNvPr>
          <p:cNvSpPr>
            <a:spLocks noGrp="1"/>
          </p:cNvSpPr>
          <p:nvPr>
            <p:ph type="sldNum" sz="quarter" idx="12"/>
          </p:nvPr>
        </p:nvSpPr>
        <p:spPr/>
        <p:txBody>
          <a:bodyPr/>
          <a:lstStyle/>
          <a:p>
            <a:fld id="{3C9C9860-7F18-4A7E-8FA5-1E43DA45F65E}" type="slidenum">
              <a:rPr lang="en-SG" smtClean="0"/>
              <a:t>‹#›</a:t>
            </a:fld>
            <a:endParaRPr lang="en-SG"/>
          </a:p>
        </p:txBody>
      </p:sp>
    </p:spTree>
    <p:extLst>
      <p:ext uri="{BB962C8B-B14F-4D97-AF65-F5344CB8AC3E}">
        <p14:creationId xmlns:p14="http://schemas.microsoft.com/office/powerpoint/2010/main" val="115317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8348B-19A9-0B0E-28BA-27B29F5231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A2C6D83C-DCEC-21B3-B95F-B62FCAB000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1299C3BD-EE88-EA66-A85A-CA1D15F106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FF85C0-B7A7-A0E3-B5E9-EF0EC30C9359}"/>
              </a:ext>
            </a:extLst>
          </p:cNvPr>
          <p:cNvSpPr>
            <a:spLocks noGrp="1"/>
          </p:cNvSpPr>
          <p:nvPr>
            <p:ph type="dt" sz="half" idx="10"/>
          </p:nvPr>
        </p:nvSpPr>
        <p:spPr/>
        <p:txBody>
          <a:bodyPr/>
          <a:lstStyle/>
          <a:p>
            <a:fld id="{E8408FFE-35B9-48E3-A26A-2719464EE912}" type="datetimeFigureOut">
              <a:rPr lang="en-SG" smtClean="0"/>
              <a:t>7/5/2023</a:t>
            </a:fld>
            <a:endParaRPr lang="en-SG"/>
          </a:p>
        </p:txBody>
      </p:sp>
      <p:sp>
        <p:nvSpPr>
          <p:cNvPr id="6" name="Footer Placeholder 5">
            <a:extLst>
              <a:ext uri="{FF2B5EF4-FFF2-40B4-BE49-F238E27FC236}">
                <a16:creationId xmlns:a16="http://schemas.microsoft.com/office/drawing/2014/main" id="{5F4F8A7D-1763-5F8F-6E2B-089A9B2FF815}"/>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0E330170-68CC-9B90-3FAA-63B7A48C8E36}"/>
              </a:ext>
            </a:extLst>
          </p:cNvPr>
          <p:cNvSpPr>
            <a:spLocks noGrp="1"/>
          </p:cNvSpPr>
          <p:nvPr>
            <p:ph type="sldNum" sz="quarter" idx="12"/>
          </p:nvPr>
        </p:nvSpPr>
        <p:spPr/>
        <p:txBody>
          <a:bodyPr/>
          <a:lstStyle/>
          <a:p>
            <a:fld id="{3C9C9860-7F18-4A7E-8FA5-1E43DA45F65E}" type="slidenum">
              <a:rPr lang="en-SG" smtClean="0"/>
              <a:t>‹#›</a:t>
            </a:fld>
            <a:endParaRPr lang="en-SG"/>
          </a:p>
        </p:txBody>
      </p:sp>
    </p:spTree>
    <p:extLst>
      <p:ext uri="{BB962C8B-B14F-4D97-AF65-F5344CB8AC3E}">
        <p14:creationId xmlns:p14="http://schemas.microsoft.com/office/powerpoint/2010/main" val="2261563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A9C14-BF71-710D-C113-9E12238E3E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7D1B34C5-9A23-E85E-D15C-82A287C251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6F23C2C7-816E-38ED-EDE3-90BDF890A7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451E15-C242-FBA8-7463-347392B002EC}"/>
              </a:ext>
            </a:extLst>
          </p:cNvPr>
          <p:cNvSpPr>
            <a:spLocks noGrp="1"/>
          </p:cNvSpPr>
          <p:nvPr>
            <p:ph type="dt" sz="half" idx="10"/>
          </p:nvPr>
        </p:nvSpPr>
        <p:spPr/>
        <p:txBody>
          <a:bodyPr/>
          <a:lstStyle/>
          <a:p>
            <a:fld id="{E8408FFE-35B9-48E3-A26A-2719464EE912}" type="datetimeFigureOut">
              <a:rPr lang="en-SG" smtClean="0"/>
              <a:t>7/5/2023</a:t>
            </a:fld>
            <a:endParaRPr lang="en-SG"/>
          </a:p>
        </p:txBody>
      </p:sp>
      <p:sp>
        <p:nvSpPr>
          <p:cNvPr id="6" name="Footer Placeholder 5">
            <a:extLst>
              <a:ext uri="{FF2B5EF4-FFF2-40B4-BE49-F238E27FC236}">
                <a16:creationId xmlns:a16="http://schemas.microsoft.com/office/drawing/2014/main" id="{3C5FF745-BBAC-4661-96D3-A0C73F0F55A2}"/>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5AB233AF-A14A-CDF6-FDB5-09C2FCAD572D}"/>
              </a:ext>
            </a:extLst>
          </p:cNvPr>
          <p:cNvSpPr>
            <a:spLocks noGrp="1"/>
          </p:cNvSpPr>
          <p:nvPr>
            <p:ph type="sldNum" sz="quarter" idx="12"/>
          </p:nvPr>
        </p:nvSpPr>
        <p:spPr/>
        <p:txBody>
          <a:bodyPr/>
          <a:lstStyle/>
          <a:p>
            <a:fld id="{3C9C9860-7F18-4A7E-8FA5-1E43DA45F65E}" type="slidenum">
              <a:rPr lang="en-SG" smtClean="0"/>
              <a:t>‹#›</a:t>
            </a:fld>
            <a:endParaRPr lang="en-SG"/>
          </a:p>
        </p:txBody>
      </p:sp>
    </p:spTree>
    <p:extLst>
      <p:ext uri="{BB962C8B-B14F-4D97-AF65-F5344CB8AC3E}">
        <p14:creationId xmlns:p14="http://schemas.microsoft.com/office/powerpoint/2010/main" val="1032165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3ECE7B-4FDA-1212-57EC-1D86C5CC9B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F5525FFE-58AF-9F63-46B2-043E4EFC23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C2873396-4721-AD74-AD3B-D660223593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408FFE-35B9-48E3-A26A-2719464EE912}" type="datetimeFigureOut">
              <a:rPr lang="en-SG" smtClean="0"/>
              <a:t>7/5/2023</a:t>
            </a:fld>
            <a:endParaRPr lang="en-SG"/>
          </a:p>
        </p:txBody>
      </p:sp>
      <p:sp>
        <p:nvSpPr>
          <p:cNvPr id="5" name="Footer Placeholder 4">
            <a:extLst>
              <a:ext uri="{FF2B5EF4-FFF2-40B4-BE49-F238E27FC236}">
                <a16:creationId xmlns:a16="http://schemas.microsoft.com/office/drawing/2014/main" id="{FECE41C7-C5F3-7D3D-E6CE-DB365B6A54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919BDC57-1A80-98BD-4145-BD505DAC30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9C9860-7F18-4A7E-8FA5-1E43DA45F65E}" type="slidenum">
              <a:rPr lang="en-SG" smtClean="0"/>
              <a:t>‹#›</a:t>
            </a:fld>
            <a:endParaRPr lang="en-SG"/>
          </a:p>
        </p:txBody>
      </p:sp>
    </p:spTree>
    <p:extLst>
      <p:ext uri="{BB962C8B-B14F-4D97-AF65-F5344CB8AC3E}">
        <p14:creationId xmlns:p14="http://schemas.microsoft.com/office/powerpoint/2010/main" val="32296024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2" Type="http://schemas.openxmlformats.org/officeDocument/2006/relationships/hyperlink" Target="https://www.mongodb.com/docs/manual/core/schema-validatio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hyperlink" Target="https://docs.greatexpectations.io/docs/terms/validation" TargetMode="External"/><Relationship Id="rId7" Type="http://schemas.openxmlformats.org/officeDocument/2006/relationships/image" Target="../media/image8.png"/><Relationship Id="rId2" Type="http://schemas.openxmlformats.org/officeDocument/2006/relationships/hyperlink" Target="https://docs.greatexpectations.io/docs/" TargetMode="Externa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hyperlink" Target="https://docs.greatexpectations.io/docs/terms/profiler" TargetMode="External"/><Relationship Id="rId4" Type="http://schemas.openxmlformats.org/officeDocument/2006/relationships/hyperlink" Target="https://docs.greatexpectations.io/docs/terms/data_doc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hyperlink" Target="https://www.mongodb.com/docs/manual/core/materialized-views/" TargetMode="Externa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0A82049-8441-8055-B75D-F41C54BF20A1}"/>
              </a:ext>
            </a:extLst>
          </p:cNvPr>
          <p:cNvSpPr/>
          <p:nvPr/>
        </p:nvSpPr>
        <p:spPr>
          <a:xfrm>
            <a:off x="0" y="6047715"/>
            <a:ext cx="12192000" cy="810285"/>
          </a:xfrm>
          <a:prstGeom prst="rect">
            <a:avLst/>
          </a:prstGeom>
          <a:solidFill>
            <a:srgbClr val="AC07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028" name="Picture 4" descr="Harvard Extension School - Wikipedia">
            <a:extLst>
              <a:ext uri="{FF2B5EF4-FFF2-40B4-BE49-F238E27FC236}">
                <a16:creationId xmlns:a16="http://schemas.microsoft.com/office/drawing/2014/main" id="{6587571F-2868-5B96-E106-2F6DF7524C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1553" y="5420762"/>
            <a:ext cx="1007952" cy="1180546"/>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oup 12">
            <a:extLst>
              <a:ext uri="{FF2B5EF4-FFF2-40B4-BE49-F238E27FC236}">
                <a16:creationId xmlns:a16="http://schemas.microsoft.com/office/drawing/2014/main" id="{7B8E011F-179B-9A09-A5AC-7F59E511D235}"/>
              </a:ext>
            </a:extLst>
          </p:cNvPr>
          <p:cNvGrpSpPr/>
          <p:nvPr/>
        </p:nvGrpSpPr>
        <p:grpSpPr>
          <a:xfrm>
            <a:off x="998900" y="1846908"/>
            <a:ext cx="10194201" cy="1315296"/>
            <a:chOff x="1575304" y="1846908"/>
            <a:chExt cx="10194201" cy="1315296"/>
          </a:xfrm>
        </p:grpSpPr>
        <p:sp>
          <p:nvSpPr>
            <p:cNvPr id="4" name="TextBox 3">
              <a:extLst>
                <a:ext uri="{FF2B5EF4-FFF2-40B4-BE49-F238E27FC236}">
                  <a16:creationId xmlns:a16="http://schemas.microsoft.com/office/drawing/2014/main" id="{05F4F833-F346-B191-8A35-5D579693BE92}"/>
                </a:ext>
              </a:extLst>
            </p:cNvPr>
            <p:cNvSpPr txBox="1"/>
            <p:nvPr/>
          </p:nvSpPr>
          <p:spPr>
            <a:xfrm>
              <a:off x="1575304" y="1846908"/>
              <a:ext cx="3429144" cy="1107996"/>
            </a:xfrm>
            <a:prstGeom prst="rect">
              <a:avLst/>
            </a:prstGeom>
            <a:noFill/>
          </p:spPr>
          <p:txBody>
            <a:bodyPr wrap="none" rtlCol="0">
              <a:spAutoFit/>
            </a:bodyPr>
            <a:lstStyle/>
            <a:p>
              <a:r>
                <a:rPr lang="en-US" sz="6600" b="1" dirty="0"/>
                <a:t>CSCI E-59</a:t>
              </a:r>
              <a:endParaRPr lang="en-SG" sz="6600" b="1" dirty="0"/>
            </a:p>
          </p:txBody>
        </p:sp>
        <p:sp>
          <p:nvSpPr>
            <p:cNvPr id="7" name="TextBox 6">
              <a:extLst>
                <a:ext uri="{FF2B5EF4-FFF2-40B4-BE49-F238E27FC236}">
                  <a16:creationId xmlns:a16="http://schemas.microsoft.com/office/drawing/2014/main" id="{5CDAEC16-355B-7521-26B8-9CBAB9C88B26}"/>
                </a:ext>
              </a:extLst>
            </p:cNvPr>
            <p:cNvSpPr txBox="1"/>
            <p:nvPr/>
          </p:nvSpPr>
          <p:spPr>
            <a:xfrm>
              <a:off x="5673054" y="2031574"/>
              <a:ext cx="6096451" cy="646331"/>
            </a:xfrm>
            <a:prstGeom prst="rect">
              <a:avLst/>
            </a:prstGeom>
            <a:noFill/>
          </p:spPr>
          <p:txBody>
            <a:bodyPr wrap="square">
              <a:spAutoFit/>
            </a:bodyPr>
            <a:lstStyle/>
            <a:p>
              <a:r>
                <a:rPr lang="en-US" b="0" i="0" cap="all" dirty="0">
                  <a:solidFill>
                    <a:srgbClr val="6B7780"/>
                  </a:solidFill>
                  <a:effectLst/>
                  <a:latin typeface="LatoWeb"/>
                </a:rPr>
                <a:t>DESIGNING AND DEVELOPING RELATIONAL AND NOSQL DATABASES</a:t>
              </a:r>
              <a:endParaRPr lang="en-SG" dirty="0"/>
            </a:p>
          </p:txBody>
        </p:sp>
        <p:cxnSp>
          <p:nvCxnSpPr>
            <p:cNvPr id="9" name="Straight Connector 8">
              <a:extLst>
                <a:ext uri="{FF2B5EF4-FFF2-40B4-BE49-F238E27FC236}">
                  <a16:creationId xmlns:a16="http://schemas.microsoft.com/office/drawing/2014/main" id="{9F9BDCD7-FEE4-0BF0-44CE-AC358CD5116F}"/>
                </a:ext>
              </a:extLst>
            </p:cNvPr>
            <p:cNvCxnSpPr>
              <a:cxnSpLocks/>
            </p:cNvCxnSpPr>
            <p:nvPr/>
          </p:nvCxnSpPr>
          <p:spPr>
            <a:xfrm>
              <a:off x="5305333" y="1973655"/>
              <a:ext cx="0" cy="11678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CCEC8289-0E89-6B67-1995-29E0C40600FD}"/>
                </a:ext>
              </a:extLst>
            </p:cNvPr>
            <p:cNvSpPr txBox="1"/>
            <p:nvPr/>
          </p:nvSpPr>
          <p:spPr>
            <a:xfrm>
              <a:off x="5673054" y="2700539"/>
              <a:ext cx="1766253" cy="461665"/>
            </a:xfrm>
            <a:prstGeom prst="rect">
              <a:avLst/>
            </a:prstGeom>
            <a:noFill/>
          </p:spPr>
          <p:txBody>
            <a:bodyPr wrap="none" rtlCol="0">
              <a:spAutoFit/>
            </a:bodyPr>
            <a:lstStyle/>
            <a:p>
              <a:r>
                <a:rPr lang="en-US" sz="2400" b="1" dirty="0">
                  <a:solidFill>
                    <a:srgbClr val="AC0737"/>
                  </a:solidFill>
                </a:rPr>
                <a:t>Final Project</a:t>
              </a:r>
              <a:endParaRPr lang="en-SG" sz="2400" b="1" dirty="0">
                <a:solidFill>
                  <a:srgbClr val="AC0737"/>
                </a:solidFill>
              </a:endParaRPr>
            </a:p>
          </p:txBody>
        </p:sp>
      </p:grpSp>
      <p:sp>
        <p:nvSpPr>
          <p:cNvPr id="14" name="TextBox 13">
            <a:extLst>
              <a:ext uri="{FF2B5EF4-FFF2-40B4-BE49-F238E27FC236}">
                <a16:creationId xmlns:a16="http://schemas.microsoft.com/office/drawing/2014/main" id="{9B51A3C8-38C5-A7B2-5E58-359A7E7F8D63}"/>
              </a:ext>
            </a:extLst>
          </p:cNvPr>
          <p:cNvSpPr txBox="1"/>
          <p:nvPr/>
        </p:nvSpPr>
        <p:spPr>
          <a:xfrm>
            <a:off x="217283" y="6191247"/>
            <a:ext cx="1024639" cy="523220"/>
          </a:xfrm>
          <a:prstGeom prst="rect">
            <a:avLst/>
          </a:prstGeom>
          <a:noFill/>
        </p:spPr>
        <p:txBody>
          <a:bodyPr wrap="none" rtlCol="0">
            <a:spAutoFit/>
          </a:bodyPr>
          <a:lstStyle/>
          <a:p>
            <a:r>
              <a:rPr lang="en-US" sz="1400" b="1" dirty="0">
                <a:solidFill>
                  <a:schemeClr val="bg1"/>
                </a:solidFill>
              </a:rPr>
              <a:t>Kevin Hill</a:t>
            </a:r>
          </a:p>
          <a:p>
            <a:r>
              <a:rPr lang="en-US" sz="1400" b="1" dirty="0">
                <a:solidFill>
                  <a:schemeClr val="bg1"/>
                </a:solidFill>
              </a:rPr>
              <a:t>2023-05-07</a:t>
            </a:r>
            <a:endParaRPr lang="en-SG" sz="1400" b="1" dirty="0">
              <a:solidFill>
                <a:schemeClr val="bg1"/>
              </a:solidFill>
            </a:endParaRPr>
          </a:p>
        </p:txBody>
      </p:sp>
    </p:spTree>
    <p:extLst>
      <p:ext uri="{BB962C8B-B14F-4D97-AF65-F5344CB8AC3E}">
        <p14:creationId xmlns:p14="http://schemas.microsoft.com/office/powerpoint/2010/main" val="2927377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2E3F2B9-BD48-22F0-DAD5-EB254DFDCFCD}"/>
              </a:ext>
            </a:extLst>
          </p:cNvPr>
          <p:cNvSpPr/>
          <p:nvPr/>
        </p:nvSpPr>
        <p:spPr>
          <a:xfrm>
            <a:off x="0" y="0"/>
            <a:ext cx="12192000" cy="810285"/>
          </a:xfrm>
          <a:prstGeom prst="rect">
            <a:avLst/>
          </a:prstGeom>
          <a:solidFill>
            <a:srgbClr val="0049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TextBox 4">
            <a:extLst>
              <a:ext uri="{FF2B5EF4-FFF2-40B4-BE49-F238E27FC236}">
                <a16:creationId xmlns:a16="http://schemas.microsoft.com/office/drawing/2014/main" id="{01B3AE0E-34DA-57E5-5664-07622A55FC1D}"/>
              </a:ext>
            </a:extLst>
          </p:cNvPr>
          <p:cNvSpPr txBox="1"/>
          <p:nvPr/>
        </p:nvSpPr>
        <p:spPr>
          <a:xfrm>
            <a:off x="333375" y="174309"/>
            <a:ext cx="10580397" cy="461665"/>
          </a:xfrm>
          <a:prstGeom prst="rect">
            <a:avLst/>
          </a:prstGeom>
          <a:noFill/>
        </p:spPr>
        <p:txBody>
          <a:bodyPr wrap="none" rtlCol="0">
            <a:spAutoFit/>
          </a:bodyPr>
          <a:lstStyle/>
          <a:p>
            <a:r>
              <a:rPr lang="en-US" sz="2400" b="1" dirty="0">
                <a:solidFill>
                  <a:schemeClr val="bg1"/>
                </a:solidFill>
              </a:rPr>
              <a:t>Creating Aggregation Pipelines #3 – Most Common Pipeline / Expectation Failures</a:t>
            </a:r>
            <a:endParaRPr lang="en-SG" sz="2400" b="1" dirty="0">
              <a:solidFill>
                <a:schemeClr val="bg1"/>
              </a:solidFill>
            </a:endParaRPr>
          </a:p>
        </p:txBody>
      </p:sp>
      <p:sp>
        <p:nvSpPr>
          <p:cNvPr id="2" name="TextBox 1">
            <a:extLst>
              <a:ext uri="{FF2B5EF4-FFF2-40B4-BE49-F238E27FC236}">
                <a16:creationId xmlns:a16="http://schemas.microsoft.com/office/drawing/2014/main" id="{EFAA51F8-80F5-1D3A-CF32-2E1FC8766F08}"/>
              </a:ext>
            </a:extLst>
          </p:cNvPr>
          <p:cNvSpPr txBox="1"/>
          <p:nvPr/>
        </p:nvSpPr>
        <p:spPr>
          <a:xfrm>
            <a:off x="333375" y="1057275"/>
            <a:ext cx="2706767" cy="369332"/>
          </a:xfrm>
          <a:prstGeom prst="rect">
            <a:avLst/>
          </a:prstGeom>
          <a:noFill/>
        </p:spPr>
        <p:txBody>
          <a:bodyPr wrap="none" rtlCol="0">
            <a:spAutoFit/>
          </a:bodyPr>
          <a:lstStyle/>
          <a:p>
            <a:r>
              <a:rPr lang="en-US" b="1" dirty="0"/>
              <a:t>Pipeline Failure Reporting:</a:t>
            </a:r>
            <a:endParaRPr lang="en-SG" b="1" dirty="0"/>
          </a:p>
        </p:txBody>
      </p:sp>
      <p:graphicFrame>
        <p:nvGraphicFramePr>
          <p:cNvPr id="10" name="Table 10">
            <a:extLst>
              <a:ext uri="{FF2B5EF4-FFF2-40B4-BE49-F238E27FC236}">
                <a16:creationId xmlns:a16="http://schemas.microsoft.com/office/drawing/2014/main" id="{A778AECC-6741-0665-02B5-A6A4AD9FD4E8}"/>
              </a:ext>
            </a:extLst>
          </p:cNvPr>
          <p:cNvGraphicFramePr>
            <a:graphicFrameLocks noGrp="1"/>
          </p:cNvGraphicFramePr>
          <p:nvPr>
            <p:extLst>
              <p:ext uri="{D42A27DB-BD31-4B8C-83A1-F6EECF244321}">
                <p14:modId xmlns:p14="http://schemas.microsoft.com/office/powerpoint/2010/main" val="749777149"/>
              </p:ext>
            </p:extLst>
          </p:nvPr>
        </p:nvGraphicFramePr>
        <p:xfrm>
          <a:off x="6556375" y="1528562"/>
          <a:ext cx="5216944" cy="1483360"/>
        </p:xfrm>
        <a:graphic>
          <a:graphicData uri="http://schemas.openxmlformats.org/drawingml/2006/table">
            <a:tbl>
              <a:tblPr firstRow="1" bandRow="1">
                <a:tableStyleId>{5C22544A-7EE6-4342-B048-85BDC9FD1C3A}</a:tableStyleId>
              </a:tblPr>
              <a:tblGrid>
                <a:gridCol w="2349500">
                  <a:extLst>
                    <a:ext uri="{9D8B030D-6E8A-4147-A177-3AD203B41FA5}">
                      <a16:colId xmlns:a16="http://schemas.microsoft.com/office/drawing/2014/main" val="621605885"/>
                    </a:ext>
                  </a:extLst>
                </a:gridCol>
                <a:gridCol w="2867444">
                  <a:extLst>
                    <a:ext uri="{9D8B030D-6E8A-4147-A177-3AD203B41FA5}">
                      <a16:colId xmlns:a16="http://schemas.microsoft.com/office/drawing/2014/main" val="478519642"/>
                    </a:ext>
                  </a:extLst>
                </a:gridCol>
              </a:tblGrid>
              <a:tr h="370840">
                <a:tc>
                  <a:txBody>
                    <a:bodyPr/>
                    <a:lstStyle/>
                    <a:p>
                      <a:r>
                        <a:rPr lang="en-US" sz="1400" b="1" dirty="0"/>
                        <a:t>_id</a:t>
                      </a:r>
                      <a:endParaRPr lang="en-SG" sz="1400" b="1" dirty="0"/>
                    </a:p>
                  </a:txBody>
                  <a:tcPr>
                    <a:solidFill>
                      <a:schemeClr val="tx1"/>
                    </a:solidFill>
                  </a:tcPr>
                </a:tc>
                <a:tc>
                  <a:txBody>
                    <a:bodyPr/>
                    <a:lstStyle/>
                    <a:p>
                      <a:r>
                        <a:rPr lang="en-US" sz="1400" b="0" dirty="0" err="1"/>
                        <a:t>Pipeline_name</a:t>
                      </a:r>
                      <a:endParaRPr lang="en-SG" sz="1400" b="0" dirty="0"/>
                    </a:p>
                  </a:txBody>
                  <a:tcPr>
                    <a:solidFill>
                      <a:schemeClr val="tx1"/>
                    </a:solidFill>
                  </a:tcPr>
                </a:tc>
                <a:extLst>
                  <a:ext uri="{0D108BD9-81ED-4DB2-BD59-A6C34878D82A}">
                    <a16:rowId xmlns:a16="http://schemas.microsoft.com/office/drawing/2014/main" val="1759836766"/>
                  </a:ext>
                </a:extLst>
              </a:tr>
              <a:tr h="370840">
                <a:tc>
                  <a:txBody>
                    <a:bodyPr/>
                    <a:lstStyle/>
                    <a:p>
                      <a:r>
                        <a:rPr lang="en-US" sz="1400" b="1" dirty="0"/>
                        <a:t>expected</a:t>
                      </a:r>
                      <a:endParaRPr lang="en-SG" sz="1400" b="1" dirty="0"/>
                    </a:p>
                  </a:txBody>
                  <a:tcPr/>
                </a:tc>
                <a:tc>
                  <a:txBody>
                    <a:bodyPr/>
                    <a:lstStyle/>
                    <a:p>
                      <a:r>
                        <a:rPr lang="en-US" sz="1400" b="0" dirty="0"/>
                        <a:t>Expectation that failed</a:t>
                      </a:r>
                      <a:endParaRPr lang="en-SG" sz="1400" b="0" dirty="0"/>
                    </a:p>
                  </a:txBody>
                  <a:tcPr/>
                </a:tc>
                <a:extLst>
                  <a:ext uri="{0D108BD9-81ED-4DB2-BD59-A6C34878D82A}">
                    <a16:rowId xmlns:a16="http://schemas.microsoft.com/office/drawing/2014/main" val="349880946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column</a:t>
                      </a:r>
                      <a:endParaRPr lang="en-SG" sz="1400" b="1" dirty="0"/>
                    </a:p>
                  </a:txBody>
                  <a:tcPr/>
                </a:tc>
                <a:tc>
                  <a:txBody>
                    <a:bodyPr/>
                    <a:lstStyle/>
                    <a:p>
                      <a:r>
                        <a:rPr lang="en-US" sz="1400" b="0" dirty="0"/>
                        <a:t>Column expectation applied to</a:t>
                      </a:r>
                      <a:endParaRPr lang="en-SG" sz="1400" b="0" dirty="0"/>
                    </a:p>
                  </a:txBody>
                  <a:tcPr/>
                </a:tc>
                <a:extLst>
                  <a:ext uri="{0D108BD9-81ED-4DB2-BD59-A6C34878D82A}">
                    <a16:rowId xmlns:a16="http://schemas.microsoft.com/office/drawing/2014/main" val="199503694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err="1"/>
                        <a:t>unsuccessful_expectations</a:t>
                      </a:r>
                      <a:endParaRPr lang="en-SG" sz="1400" b="1" dirty="0"/>
                    </a:p>
                  </a:txBody>
                  <a:tcPr/>
                </a:tc>
                <a:tc>
                  <a:txBody>
                    <a:bodyPr/>
                    <a:lstStyle/>
                    <a:p>
                      <a:r>
                        <a:rPr lang="en-US" sz="1400" b="0" dirty="0"/>
                        <a:t>Total count of failed expectations</a:t>
                      </a:r>
                      <a:endParaRPr lang="en-SG" sz="1400" b="0" dirty="0"/>
                    </a:p>
                  </a:txBody>
                  <a:tcPr/>
                </a:tc>
                <a:extLst>
                  <a:ext uri="{0D108BD9-81ED-4DB2-BD59-A6C34878D82A}">
                    <a16:rowId xmlns:a16="http://schemas.microsoft.com/office/drawing/2014/main" val="761369838"/>
                  </a:ext>
                </a:extLst>
              </a:tr>
            </a:tbl>
          </a:graphicData>
        </a:graphic>
      </p:graphicFrame>
      <p:sp>
        <p:nvSpPr>
          <p:cNvPr id="14" name="TextBox 13">
            <a:extLst>
              <a:ext uri="{FF2B5EF4-FFF2-40B4-BE49-F238E27FC236}">
                <a16:creationId xmlns:a16="http://schemas.microsoft.com/office/drawing/2014/main" id="{3498F5AD-152F-48F5-5607-F1A835B33F67}"/>
              </a:ext>
            </a:extLst>
          </p:cNvPr>
          <p:cNvSpPr txBox="1"/>
          <p:nvPr/>
        </p:nvSpPr>
        <p:spPr>
          <a:xfrm>
            <a:off x="6556375" y="1057275"/>
            <a:ext cx="2738185" cy="369332"/>
          </a:xfrm>
          <a:prstGeom prst="rect">
            <a:avLst/>
          </a:prstGeom>
          <a:noFill/>
        </p:spPr>
        <p:txBody>
          <a:bodyPr wrap="none" rtlCol="0">
            <a:spAutoFit/>
          </a:bodyPr>
          <a:lstStyle/>
          <a:p>
            <a:r>
              <a:rPr lang="en-US" b="1" dirty="0"/>
              <a:t>Schema Output Definition:</a:t>
            </a:r>
            <a:endParaRPr lang="en-SG" b="1" dirty="0"/>
          </a:p>
        </p:txBody>
      </p:sp>
      <p:sp>
        <p:nvSpPr>
          <p:cNvPr id="19" name="TextBox 18">
            <a:extLst>
              <a:ext uri="{FF2B5EF4-FFF2-40B4-BE49-F238E27FC236}">
                <a16:creationId xmlns:a16="http://schemas.microsoft.com/office/drawing/2014/main" id="{2F73F34A-D844-1A25-D6A0-561BD6CB5375}"/>
              </a:ext>
            </a:extLst>
          </p:cNvPr>
          <p:cNvSpPr txBox="1"/>
          <p:nvPr/>
        </p:nvSpPr>
        <p:spPr>
          <a:xfrm>
            <a:off x="6556374" y="3350097"/>
            <a:ext cx="2620846" cy="369332"/>
          </a:xfrm>
          <a:prstGeom prst="rect">
            <a:avLst/>
          </a:prstGeom>
          <a:noFill/>
        </p:spPr>
        <p:txBody>
          <a:bodyPr wrap="none" rtlCol="0">
            <a:spAutoFit/>
          </a:bodyPr>
          <a:lstStyle/>
          <a:p>
            <a:r>
              <a:rPr lang="en-US" b="1" dirty="0"/>
              <a:t>Example Pipeline Output:</a:t>
            </a:r>
            <a:endParaRPr lang="en-SG" b="1" dirty="0"/>
          </a:p>
        </p:txBody>
      </p:sp>
      <p:pic>
        <p:nvPicPr>
          <p:cNvPr id="7" name="Picture 6">
            <a:extLst>
              <a:ext uri="{FF2B5EF4-FFF2-40B4-BE49-F238E27FC236}">
                <a16:creationId xmlns:a16="http://schemas.microsoft.com/office/drawing/2014/main" id="{5BC6B8FF-3987-7DB3-BE06-20EB6CC34CB6}"/>
              </a:ext>
            </a:extLst>
          </p:cNvPr>
          <p:cNvPicPr>
            <a:picLocks noChangeAspect="1"/>
          </p:cNvPicPr>
          <p:nvPr/>
        </p:nvPicPr>
        <p:blipFill rotWithShape="1">
          <a:blip r:embed="rId2"/>
          <a:srcRect r="18199"/>
          <a:stretch/>
        </p:blipFill>
        <p:spPr>
          <a:xfrm>
            <a:off x="418681" y="1528562"/>
            <a:ext cx="5782094" cy="2753109"/>
          </a:xfrm>
          <a:prstGeom prst="rect">
            <a:avLst/>
          </a:prstGeom>
        </p:spPr>
      </p:pic>
      <p:pic>
        <p:nvPicPr>
          <p:cNvPr id="11" name="Picture 10">
            <a:extLst>
              <a:ext uri="{FF2B5EF4-FFF2-40B4-BE49-F238E27FC236}">
                <a16:creationId xmlns:a16="http://schemas.microsoft.com/office/drawing/2014/main" id="{4967B7EA-1A05-945A-E90D-0FDC419F8919}"/>
              </a:ext>
            </a:extLst>
          </p:cNvPr>
          <p:cNvPicPr>
            <a:picLocks noChangeAspect="1"/>
          </p:cNvPicPr>
          <p:nvPr/>
        </p:nvPicPr>
        <p:blipFill>
          <a:blip r:embed="rId3"/>
          <a:stretch>
            <a:fillRect/>
          </a:stretch>
        </p:blipFill>
        <p:spPr>
          <a:xfrm>
            <a:off x="6556374" y="3923473"/>
            <a:ext cx="5258534" cy="2524477"/>
          </a:xfrm>
          <a:prstGeom prst="rect">
            <a:avLst/>
          </a:prstGeom>
        </p:spPr>
      </p:pic>
      <p:sp>
        <p:nvSpPr>
          <p:cNvPr id="12" name="TextBox 11">
            <a:extLst>
              <a:ext uri="{FF2B5EF4-FFF2-40B4-BE49-F238E27FC236}">
                <a16:creationId xmlns:a16="http://schemas.microsoft.com/office/drawing/2014/main" id="{6A1409E5-1113-16D2-636E-AAADCFD29D6C}"/>
              </a:ext>
            </a:extLst>
          </p:cNvPr>
          <p:cNvSpPr txBox="1"/>
          <p:nvPr/>
        </p:nvSpPr>
        <p:spPr>
          <a:xfrm>
            <a:off x="377092" y="4539380"/>
            <a:ext cx="5140326" cy="369332"/>
          </a:xfrm>
          <a:prstGeom prst="rect">
            <a:avLst/>
          </a:prstGeom>
          <a:noFill/>
        </p:spPr>
        <p:txBody>
          <a:bodyPr wrap="square" rtlCol="0">
            <a:spAutoFit/>
          </a:bodyPr>
          <a:lstStyle/>
          <a:p>
            <a:r>
              <a:rPr lang="en-US" b="1" u="sng" dirty="0"/>
              <a:t>Note:</a:t>
            </a:r>
            <a:r>
              <a:rPr lang="en-US" dirty="0"/>
              <a:t>  Builds on previous “</a:t>
            </a:r>
            <a:r>
              <a:rPr lang="en-US" dirty="0" err="1"/>
              <a:t>pipeline_failures_view</a:t>
            </a:r>
            <a:r>
              <a:rPr lang="en-US" dirty="0"/>
              <a:t>”</a:t>
            </a:r>
            <a:endParaRPr lang="en-SG" dirty="0"/>
          </a:p>
        </p:txBody>
      </p:sp>
    </p:spTree>
    <p:extLst>
      <p:ext uri="{BB962C8B-B14F-4D97-AF65-F5344CB8AC3E}">
        <p14:creationId xmlns:p14="http://schemas.microsoft.com/office/powerpoint/2010/main" val="1312716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CAD3BDA-D634-AAFD-4400-4CC9CE8C03E7}"/>
              </a:ext>
            </a:extLst>
          </p:cNvPr>
          <p:cNvSpPr/>
          <p:nvPr/>
        </p:nvSpPr>
        <p:spPr>
          <a:xfrm>
            <a:off x="0" y="810283"/>
            <a:ext cx="12192000" cy="2904467"/>
          </a:xfrm>
          <a:prstGeom prst="rect">
            <a:avLst/>
          </a:prstGeom>
          <a:solidFill>
            <a:srgbClr val="001E2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6" name="Picture 5">
            <a:extLst>
              <a:ext uri="{FF2B5EF4-FFF2-40B4-BE49-F238E27FC236}">
                <a16:creationId xmlns:a16="http://schemas.microsoft.com/office/drawing/2014/main" id="{46F7163E-6000-F4B0-C022-7FB46B330DE5}"/>
              </a:ext>
            </a:extLst>
          </p:cNvPr>
          <p:cNvPicPr>
            <a:picLocks noChangeAspect="1"/>
          </p:cNvPicPr>
          <p:nvPr/>
        </p:nvPicPr>
        <p:blipFill>
          <a:blip r:embed="rId2"/>
          <a:stretch>
            <a:fillRect/>
          </a:stretch>
        </p:blipFill>
        <p:spPr>
          <a:xfrm>
            <a:off x="1266825" y="876300"/>
            <a:ext cx="9658350" cy="2751002"/>
          </a:xfrm>
          <a:prstGeom prst="rect">
            <a:avLst/>
          </a:prstGeom>
        </p:spPr>
      </p:pic>
      <p:sp>
        <p:nvSpPr>
          <p:cNvPr id="15" name="Rectangle 14">
            <a:extLst>
              <a:ext uri="{FF2B5EF4-FFF2-40B4-BE49-F238E27FC236}">
                <a16:creationId xmlns:a16="http://schemas.microsoft.com/office/drawing/2014/main" id="{D95BEDA0-D6C5-162B-16B0-A754E45CFCBB}"/>
              </a:ext>
            </a:extLst>
          </p:cNvPr>
          <p:cNvSpPr/>
          <p:nvPr/>
        </p:nvSpPr>
        <p:spPr>
          <a:xfrm>
            <a:off x="0" y="3627300"/>
            <a:ext cx="12192000" cy="3230700"/>
          </a:xfrm>
          <a:prstGeom prst="rect">
            <a:avLst/>
          </a:prstGeom>
          <a:solidFill>
            <a:srgbClr val="1E1E1E"/>
          </a:solidFill>
          <a:ln>
            <a:solidFill>
              <a:srgbClr val="1E1E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Rectangle 3">
            <a:extLst>
              <a:ext uri="{FF2B5EF4-FFF2-40B4-BE49-F238E27FC236}">
                <a16:creationId xmlns:a16="http://schemas.microsoft.com/office/drawing/2014/main" id="{92E3F2B9-BD48-22F0-DAD5-EB254DFDCFCD}"/>
              </a:ext>
            </a:extLst>
          </p:cNvPr>
          <p:cNvSpPr/>
          <p:nvPr/>
        </p:nvSpPr>
        <p:spPr>
          <a:xfrm>
            <a:off x="0" y="0"/>
            <a:ext cx="12192000" cy="810285"/>
          </a:xfrm>
          <a:prstGeom prst="rect">
            <a:avLst/>
          </a:prstGeom>
          <a:solidFill>
            <a:srgbClr val="0049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TextBox 4">
            <a:extLst>
              <a:ext uri="{FF2B5EF4-FFF2-40B4-BE49-F238E27FC236}">
                <a16:creationId xmlns:a16="http://schemas.microsoft.com/office/drawing/2014/main" id="{01B3AE0E-34DA-57E5-5664-07622A55FC1D}"/>
              </a:ext>
            </a:extLst>
          </p:cNvPr>
          <p:cNvSpPr txBox="1"/>
          <p:nvPr/>
        </p:nvSpPr>
        <p:spPr>
          <a:xfrm>
            <a:off x="333375" y="174309"/>
            <a:ext cx="2386935" cy="461665"/>
          </a:xfrm>
          <a:prstGeom prst="rect">
            <a:avLst/>
          </a:prstGeom>
          <a:noFill/>
        </p:spPr>
        <p:txBody>
          <a:bodyPr wrap="none" rtlCol="0">
            <a:spAutoFit/>
          </a:bodyPr>
          <a:lstStyle/>
          <a:p>
            <a:r>
              <a:rPr lang="en-US" sz="2400" b="1" dirty="0">
                <a:solidFill>
                  <a:schemeClr val="bg1"/>
                </a:solidFill>
              </a:rPr>
              <a:t>Spark Integration</a:t>
            </a:r>
            <a:endParaRPr lang="en-SG" sz="2400" b="1" dirty="0">
              <a:solidFill>
                <a:schemeClr val="bg1"/>
              </a:solidFill>
            </a:endParaRPr>
          </a:p>
        </p:txBody>
      </p:sp>
      <p:pic>
        <p:nvPicPr>
          <p:cNvPr id="9" name="Picture 8">
            <a:extLst>
              <a:ext uri="{FF2B5EF4-FFF2-40B4-BE49-F238E27FC236}">
                <a16:creationId xmlns:a16="http://schemas.microsoft.com/office/drawing/2014/main" id="{BE55D981-66DD-0CCC-CE9A-4634F24CD600}"/>
              </a:ext>
            </a:extLst>
          </p:cNvPr>
          <p:cNvPicPr>
            <a:picLocks noChangeAspect="1"/>
          </p:cNvPicPr>
          <p:nvPr/>
        </p:nvPicPr>
        <p:blipFill>
          <a:blip r:embed="rId3"/>
          <a:stretch>
            <a:fillRect/>
          </a:stretch>
        </p:blipFill>
        <p:spPr>
          <a:xfrm>
            <a:off x="1608425" y="3626028"/>
            <a:ext cx="9316750" cy="3230700"/>
          </a:xfrm>
          <a:prstGeom prst="rect">
            <a:avLst/>
          </a:prstGeom>
        </p:spPr>
      </p:pic>
      <p:sp>
        <p:nvSpPr>
          <p:cNvPr id="16" name="Rectangle 15">
            <a:extLst>
              <a:ext uri="{FF2B5EF4-FFF2-40B4-BE49-F238E27FC236}">
                <a16:creationId xmlns:a16="http://schemas.microsoft.com/office/drawing/2014/main" id="{33ED84FA-0AE2-8735-1936-E99D262ADD4E}"/>
              </a:ext>
            </a:extLst>
          </p:cNvPr>
          <p:cNvSpPr/>
          <p:nvPr/>
        </p:nvSpPr>
        <p:spPr>
          <a:xfrm>
            <a:off x="1866900" y="3990975"/>
            <a:ext cx="8896350" cy="534058"/>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640699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2E3F2B9-BD48-22F0-DAD5-EB254DFDCFCD}"/>
              </a:ext>
            </a:extLst>
          </p:cNvPr>
          <p:cNvSpPr/>
          <p:nvPr/>
        </p:nvSpPr>
        <p:spPr>
          <a:xfrm>
            <a:off x="0" y="0"/>
            <a:ext cx="12192000" cy="810285"/>
          </a:xfrm>
          <a:prstGeom prst="rect">
            <a:avLst/>
          </a:prstGeom>
          <a:solidFill>
            <a:srgbClr val="0049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TextBox 4">
            <a:extLst>
              <a:ext uri="{FF2B5EF4-FFF2-40B4-BE49-F238E27FC236}">
                <a16:creationId xmlns:a16="http://schemas.microsoft.com/office/drawing/2014/main" id="{01B3AE0E-34DA-57E5-5664-07622A55FC1D}"/>
              </a:ext>
            </a:extLst>
          </p:cNvPr>
          <p:cNvSpPr txBox="1"/>
          <p:nvPr/>
        </p:nvSpPr>
        <p:spPr>
          <a:xfrm>
            <a:off x="333375" y="174309"/>
            <a:ext cx="4742067" cy="461665"/>
          </a:xfrm>
          <a:prstGeom prst="rect">
            <a:avLst/>
          </a:prstGeom>
          <a:noFill/>
        </p:spPr>
        <p:txBody>
          <a:bodyPr wrap="none" rtlCol="0">
            <a:spAutoFit/>
          </a:bodyPr>
          <a:lstStyle/>
          <a:p>
            <a:r>
              <a:rPr lang="en-US" sz="2400" b="1" dirty="0" err="1">
                <a:solidFill>
                  <a:schemeClr val="bg1"/>
                </a:solidFill>
              </a:rPr>
              <a:t>PySpark</a:t>
            </a:r>
            <a:r>
              <a:rPr lang="en-US" sz="2400" b="1" dirty="0">
                <a:solidFill>
                  <a:schemeClr val="bg1"/>
                </a:solidFill>
              </a:rPr>
              <a:t> Query #4 – Today’s Failures</a:t>
            </a:r>
            <a:endParaRPr lang="en-SG" sz="2400" b="1" dirty="0">
              <a:solidFill>
                <a:schemeClr val="bg1"/>
              </a:solidFill>
            </a:endParaRPr>
          </a:p>
        </p:txBody>
      </p:sp>
      <p:sp>
        <p:nvSpPr>
          <p:cNvPr id="2" name="TextBox 1">
            <a:extLst>
              <a:ext uri="{FF2B5EF4-FFF2-40B4-BE49-F238E27FC236}">
                <a16:creationId xmlns:a16="http://schemas.microsoft.com/office/drawing/2014/main" id="{EFAA51F8-80F5-1D3A-CF32-2E1FC8766F08}"/>
              </a:ext>
            </a:extLst>
          </p:cNvPr>
          <p:cNvSpPr txBox="1"/>
          <p:nvPr/>
        </p:nvSpPr>
        <p:spPr>
          <a:xfrm>
            <a:off x="333375" y="1057275"/>
            <a:ext cx="2706767" cy="369332"/>
          </a:xfrm>
          <a:prstGeom prst="rect">
            <a:avLst/>
          </a:prstGeom>
          <a:noFill/>
        </p:spPr>
        <p:txBody>
          <a:bodyPr wrap="none" rtlCol="0">
            <a:spAutoFit/>
          </a:bodyPr>
          <a:lstStyle/>
          <a:p>
            <a:r>
              <a:rPr lang="en-US" b="1" dirty="0"/>
              <a:t>Pipeline Failure Reporting:</a:t>
            </a:r>
            <a:endParaRPr lang="en-SG" b="1" dirty="0"/>
          </a:p>
        </p:txBody>
      </p:sp>
      <p:graphicFrame>
        <p:nvGraphicFramePr>
          <p:cNvPr id="10" name="Table 10">
            <a:extLst>
              <a:ext uri="{FF2B5EF4-FFF2-40B4-BE49-F238E27FC236}">
                <a16:creationId xmlns:a16="http://schemas.microsoft.com/office/drawing/2014/main" id="{A778AECC-6741-0665-02B5-A6A4AD9FD4E8}"/>
              </a:ext>
            </a:extLst>
          </p:cNvPr>
          <p:cNvGraphicFramePr>
            <a:graphicFrameLocks noGrp="1"/>
          </p:cNvGraphicFramePr>
          <p:nvPr>
            <p:extLst>
              <p:ext uri="{D42A27DB-BD31-4B8C-83A1-F6EECF244321}">
                <p14:modId xmlns:p14="http://schemas.microsoft.com/office/powerpoint/2010/main" val="2625143415"/>
              </p:ext>
            </p:extLst>
          </p:nvPr>
        </p:nvGraphicFramePr>
        <p:xfrm>
          <a:off x="6556375" y="1528562"/>
          <a:ext cx="5216944" cy="1112520"/>
        </p:xfrm>
        <a:graphic>
          <a:graphicData uri="http://schemas.openxmlformats.org/drawingml/2006/table">
            <a:tbl>
              <a:tblPr firstRow="1" bandRow="1">
                <a:tableStyleId>{5C22544A-7EE6-4342-B048-85BDC9FD1C3A}</a:tableStyleId>
              </a:tblPr>
              <a:tblGrid>
                <a:gridCol w="2349500">
                  <a:extLst>
                    <a:ext uri="{9D8B030D-6E8A-4147-A177-3AD203B41FA5}">
                      <a16:colId xmlns:a16="http://schemas.microsoft.com/office/drawing/2014/main" val="621605885"/>
                    </a:ext>
                  </a:extLst>
                </a:gridCol>
                <a:gridCol w="2867444">
                  <a:extLst>
                    <a:ext uri="{9D8B030D-6E8A-4147-A177-3AD203B41FA5}">
                      <a16:colId xmlns:a16="http://schemas.microsoft.com/office/drawing/2014/main" val="478519642"/>
                    </a:ext>
                  </a:extLst>
                </a:gridCol>
              </a:tblGrid>
              <a:tr h="370840">
                <a:tc>
                  <a:txBody>
                    <a:bodyPr/>
                    <a:lstStyle/>
                    <a:p>
                      <a:r>
                        <a:rPr lang="en-US" sz="1400" b="1" dirty="0" err="1"/>
                        <a:t>pipeline_name</a:t>
                      </a:r>
                      <a:endParaRPr lang="en-SG" sz="1400" b="1" dirty="0"/>
                    </a:p>
                  </a:txBody>
                  <a:tcPr>
                    <a:solidFill>
                      <a:schemeClr val="tx1"/>
                    </a:solidFill>
                  </a:tcPr>
                </a:tc>
                <a:tc>
                  <a:txBody>
                    <a:bodyPr/>
                    <a:lstStyle/>
                    <a:p>
                      <a:r>
                        <a:rPr lang="en-US" sz="1400" b="0" dirty="0"/>
                        <a:t>Pipeline name</a:t>
                      </a:r>
                      <a:endParaRPr lang="en-SG" sz="1400" b="0" dirty="0"/>
                    </a:p>
                  </a:txBody>
                  <a:tcPr>
                    <a:solidFill>
                      <a:schemeClr val="tx1"/>
                    </a:solidFill>
                  </a:tcPr>
                </a:tc>
                <a:extLst>
                  <a:ext uri="{0D108BD9-81ED-4DB2-BD59-A6C34878D82A}">
                    <a16:rowId xmlns:a16="http://schemas.microsoft.com/office/drawing/2014/main" val="1759836766"/>
                  </a:ext>
                </a:extLst>
              </a:tr>
              <a:tr h="370840">
                <a:tc>
                  <a:txBody>
                    <a:bodyPr/>
                    <a:lstStyle/>
                    <a:p>
                      <a:r>
                        <a:rPr lang="en-US" sz="1400" b="1" dirty="0" err="1"/>
                        <a:t>validation_time</a:t>
                      </a:r>
                      <a:endParaRPr lang="en-SG" sz="1400" b="1" dirty="0"/>
                    </a:p>
                  </a:txBody>
                  <a:tcPr/>
                </a:tc>
                <a:tc>
                  <a:txBody>
                    <a:bodyPr/>
                    <a:lstStyle/>
                    <a:p>
                      <a:r>
                        <a:rPr lang="en-US" sz="1400" b="0" dirty="0"/>
                        <a:t>Timestamp (descending)</a:t>
                      </a:r>
                      <a:endParaRPr lang="en-SG" sz="1400" b="0" dirty="0"/>
                    </a:p>
                  </a:txBody>
                  <a:tcPr/>
                </a:tc>
                <a:extLst>
                  <a:ext uri="{0D108BD9-81ED-4DB2-BD59-A6C34878D82A}">
                    <a16:rowId xmlns:a16="http://schemas.microsoft.com/office/drawing/2014/main" val="349880946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err="1"/>
                        <a:t>expectation_type</a:t>
                      </a:r>
                      <a:endParaRPr lang="en-SG" sz="1400" b="1" dirty="0"/>
                    </a:p>
                  </a:txBody>
                  <a:tcPr/>
                </a:tc>
                <a:tc>
                  <a:txBody>
                    <a:bodyPr/>
                    <a:lstStyle/>
                    <a:p>
                      <a:r>
                        <a:rPr lang="en-US" sz="1400" b="0" dirty="0"/>
                        <a:t>Column expectation applied to</a:t>
                      </a:r>
                      <a:endParaRPr lang="en-SG" sz="1400" b="0" dirty="0"/>
                    </a:p>
                  </a:txBody>
                  <a:tcPr/>
                </a:tc>
                <a:extLst>
                  <a:ext uri="{0D108BD9-81ED-4DB2-BD59-A6C34878D82A}">
                    <a16:rowId xmlns:a16="http://schemas.microsoft.com/office/drawing/2014/main" val="1995036943"/>
                  </a:ext>
                </a:extLst>
              </a:tr>
            </a:tbl>
          </a:graphicData>
        </a:graphic>
      </p:graphicFrame>
      <p:sp>
        <p:nvSpPr>
          <p:cNvPr id="14" name="TextBox 13">
            <a:extLst>
              <a:ext uri="{FF2B5EF4-FFF2-40B4-BE49-F238E27FC236}">
                <a16:creationId xmlns:a16="http://schemas.microsoft.com/office/drawing/2014/main" id="{3498F5AD-152F-48F5-5607-F1A835B33F67}"/>
              </a:ext>
            </a:extLst>
          </p:cNvPr>
          <p:cNvSpPr txBox="1"/>
          <p:nvPr/>
        </p:nvSpPr>
        <p:spPr>
          <a:xfrm>
            <a:off x="6556375" y="1057275"/>
            <a:ext cx="2738185" cy="369332"/>
          </a:xfrm>
          <a:prstGeom prst="rect">
            <a:avLst/>
          </a:prstGeom>
          <a:noFill/>
        </p:spPr>
        <p:txBody>
          <a:bodyPr wrap="none" rtlCol="0">
            <a:spAutoFit/>
          </a:bodyPr>
          <a:lstStyle/>
          <a:p>
            <a:r>
              <a:rPr lang="en-US" b="1" dirty="0"/>
              <a:t>Schema Output Definition:</a:t>
            </a:r>
            <a:endParaRPr lang="en-SG" b="1" dirty="0"/>
          </a:p>
        </p:txBody>
      </p:sp>
      <p:sp>
        <p:nvSpPr>
          <p:cNvPr id="19" name="TextBox 18">
            <a:extLst>
              <a:ext uri="{FF2B5EF4-FFF2-40B4-BE49-F238E27FC236}">
                <a16:creationId xmlns:a16="http://schemas.microsoft.com/office/drawing/2014/main" id="{2F73F34A-D844-1A25-D6A0-561BD6CB5375}"/>
              </a:ext>
            </a:extLst>
          </p:cNvPr>
          <p:cNvSpPr txBox="1"/>
          <p:nvPr/>
        </p:nvSpPr>
        <p:spPr>
          <a:xfrm>
            <a:off x="6556374" y="2797647"/>
            <a:ext cx="2899961" cy="369332"/>
          </a:xfrm>
          <a:prstGeom prst="rect">
            <a:avLst/>
          </a:prstGeom>
          <a:noFill/>
        </p:spPr>
        <p:txBody>
          <a:bodyPr wrap="none" rtlCol="0">
            <a:spAutoFit/>
          </a:bodyPr>
          <a:lstStyle/>
          <a:p>
            <a:r>
              <a:rPr lang="en-US" b="1" dirty="0"/>
              <a:t>Example </a:t>
            </a:r>
            <a:r>
              <a:rPr lang="en-US" b="1" dirty="0" err="1"/>
              <a:t>DataFrame</a:t>
            </a:r>
            <a:r>
              <a:rPr lang="en-US" b="1" dirty="0"/>
              <a:t> Output:</a:t>
            </a:r>
            <a:endParaRPr lang="en-SG" b="1" dirty="0"/>
          </a:p>
        </p:txBody>
      </p:sp>
      <p:pic>
        <p:nvPicPr>
          <p:cNvPr id="15" name="Picture 14">
            <a:extLst>
              <a:ext uri="{FF2B5EF4-FFF2-40B4-BE49-F238E27FC236}">
                <a16:creationId xmlns:a16="http://schemas.microsoft.com/office/drawing/2014/main" id="{783CF609-3730-7B99-6355-174793ECD901}"/>
              </a:ext>
            </a:extLst>
          </p:cNvPr>
          <p:cNvPicPr>
            <a:picLocks noChangeAspect="1"/>
          </p:cNvPicPr>
          <p:nvPr/>
        </p:nvPicPr>
        <p:blipFill>
          <a:blip r:embed="rId2"/>
          <a:stretch>
            <a:fillRect/>
          </a:stretch>
        </p:blipFill>
        <p:spPr>
          <a:xfrm>
            <a:off x="377092" y="1528562"/>
            <a:ext cx="6014183" cy="3147451"/>
          </a:xfrm>
          <a:prstGeom prst="rect">
            <a:avLst/>
          </a:prstGeom>
        </p:spPr>
      </p:pic>
      <p:pic>
        <p:nvPicPr>
          <p:cNvPr id="17" name="Picture 16">
            <a:extLst>
              <a:ext uri="{FF2B5EF4-FFF2-40B4-BE49-F238E27FC236}">
                <a16:creationId xmlns:a16="http://schemas.microsoft.com/office/drawing/2014/main" id="{118BE213-BC8C-C02F-DFD3-B874D13D3C9F}"/>
              </a:ext>
            </a:extLst>
          </p:cNvPr>
          <p:cNvPicPr>
            <a:picLocks noChangeAspect="1"/>
          </p:cNvPicPr>
          <p:nvPr/>
        </p:nvPicPr>
        <p:blipFill>
          <a:blip r:embed="rId3"/>
          <a:stretch>
            <a:fillRect/>
          </a:stretch>
        </p:blipFill>
        <p:spPr>
          <a:xfrm>
            <a:off x="6624182" y="3413969"/>
            <a:ext cx="5133453" cy="2053381"/>
          </a:xfrm>
          <a:prstGeom prst="rect">
            <a:avLst/>
          </a:prstGeom>
        </p:spPr>
      </p:pic>
      <p:pic>
        <p:nvPicPr>
          <p:cNvPr id="18" name="Picture 4" descr="PySpark Programming | What is PySpark? | Introduction To PySpark | Edureka">
            <a:extLst>
              <a:ext uri="{FF2B5EF4-FFF2-40B4-BE49-F238E27FC236}">
                <a16:creationId xmlns:a16="http://schemas.microsoft.com/office/drawing/2014/main" id="{2913373D-7341-7FC3-890E-90D96523C0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092" y="5713729"/>
            <a:ext cx="2776484" cy="969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75280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2E3F2B9-BD48-22F0-DAD5-EB254DFDCFCD}"/>
              </a:ext>
            </a:extLst>
          </p:cNvPr>
          <p:cNvSpPr/>
          <p:nvPr/>
        </p:nvSpPr>
        <p:spPr>
          <a:xfrm>
            <a:off x="0" y="0"/>
            <a:ext cx="12192000" cy="810285"/>
          </a:xfrm>
          <a:prstGeom prst="rect">
            <a:avLst/>
          </a:prstGeom>
          <a:solidFill>
            <a:srgbClr val="0049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TextBox 4">
            <a:extLst>
              <a:ext uri="{FF2B5EF4-FFF2-40B4-BE49-F238E27FC236}">
                <a16:creationId xmlns:a16="http://schemas.microsoft.com/office/drawing/2014/main" id="{01B3AE0E-34DA-57E5-5664-07622A55FC1D}"/>
              </a:ext>
            </a:extLst>
          </p:cNvPr>
          <p:cNvSpPr txBox="1"/>
          <p:nvPr/>
        </p:nvSpPr>
        <p:spPr>
          <a:xfrm>
            <a:off x="333375" y="174309"/>
            <a:ext cx="4781822" cy="461665"/>
          </a:xfrm>
          <a:prstGeom prst="rect">
            <a:avLst/>
          </a:prstGeom>
          <a:noFill/>
        </p:spPr>
        <p:txBody>
          <a:bodyPr wrap="none" rtlCol="0">
            <a:spAutoFit/>
          </a:bodyPr>
          <a:lstStyle/>
          <a:p>
            <a:r>
              <a:rPr lang="en-US" sz="2400" b="1" dirty="0" err="1">
                <a:solidFill>
                  <a:schemeClr val="bg1"/>
                </a:solidFill>
              </a:rPr>
              <a:t>PySpark</a:t>
            </a:r>
            <a:r>
              <a:rPr lang="en-US" sz="2400" b="1" dirty="0">
                <a:solidFill>
                  <a:schemeClr val="bg1"/>
                </a:solidFill>
              </a:rPr>
              <a:t> Query #5 – Column Failures</a:t>
            </a:r>
            <a:endParaRPr lang="en-SG" sz="2400" b="1" dirty="0">
              <a:solidFill>
                <a:schemeClr val="bg1"/>
              </a:solidFill>
            </a:endParaRPr>
          </a:p>
        </p:txBody>
      </p:sp>
      <p:sp>
        <p:nvSpPr>
          <p:cNvPr id="2" name="TextBox 1">
            <a:extLst>
              <a:ext uri="{FF2B5EF4-FFF2-40B4-BE49-F238E27FC236}">
                <a16:creationId xmlns:a16="http://schemas.microsoft.com/office/drawing/2014/main" id="{EFAA51F8-80F5-1D3A-CF32-2E1FC8766F08}"/>
              </a:ext>
            </a:extLst>
          </p:cNvPr>
          <p:cNvSpPr txBox="1"/>
          <p:nvPr/>
        </p:nvSpPr>
        <p:spPr>
          <a:xfrm>
            <a:off x="333375" y="1057275"/>
            <a:ext cx="2706767" cy="369332"/>
          </a:xfrm>
          <a:prstGeom prst="rect">
            <a:avLst/>
          </a:prstGeom>
          <a:noFill/>
        </p:spPr>
        <p:txBody>
          <a:bodyPr wrap="none" rtlCol="0">
            <a:spAutoFit/>
          </a:bodyPr>
          <a:lstStyle/>
          <a:p>
            <a:r>
              <a:rPr lang="en-US" b="1" dirty="0"/>
              <a:t>Pipeline Failure Reporting:</a:t>
            </a:r>
            <a:endParaRPr lang="en-SG" b="1" dirty="0"/>
          </a:p>
        </p:txBody>
      </p:sp>
      <p:graphicFrame>
        <p:nvGraphicFramePr>
          <p:cNvPr id="10" name="Table 10">
            <a:extLst>
              <a:ext uri="{FF2B5EF4-FFF2-40B4-BE49-F238E27FC236}">
                <a16:creationId xmlns:a16="http://schemas.microsoft.com/office/drawing/2014/main" id="{A778AECC-6741-0665-02B5-A6A4AD9FD4E8}"/>
              </a:ext>
            </a:extLst>
          </p:cNvPr>
          <p:cNvGraphicFramePr>
            <a:graphicFrameLocks noGrp="1"/>
          </p:cNvGraphicFramePr>
          <p:nvPr>
            <p:extLst>
              <p:ext uri="{D42A27DB-BD31-4B8C-83A1-F6EECF244321}">
                <p14:modId xmlns:p14="http://schemas.microsoft.com/office/powerpoint/2010/main" val="4013965972"/>
              </p:ext>
            </p:extLst>
          </p:nvPr>
        </p:nvGraphicFramePr>
        <p:xfrm>
          <a:off x="6556375" y="1528562"/>
          <a:ext cx="5216944" cy="1036320"/>
        </p:xfrm>
        <a:graphic>
          <a:graphicData uri="http://schemas.openxmlformats.org/drawingml/2006/table">
            <a:tbl>
              <a:tblPr firstRow="1" bandRow="1">
                <a:tableStyleId>{5C22544A-7EE6-4342-B048-85BDC9FD1C3A}</a:tableStyleId>
              </a:tblPr>
              <a:tblGrid>
                <a:gridCol w="2349500">
                  <a:extLst>
                    <a:ext uri="{9D8B030D-6E8A-4147-A177-3AD203B41FA5}">
                      <a16:colId xmlns:a16="http://schemas.microsoft.com/office/drawing/2014/main" val="621605885"/>
                    </a:ext>
                  </a:extLst>
                </a:gridCol>
                <a:gridCol w="2867444">
                  <a:extLst>
                    <a:ext uri="{9D8B030D-6E8A-4147-A177-3AD203B41FA5}">
                      <a16:colId xmlns:a16="http://schemas.microsoft.com/office/drawing/2014/main" val="478519642"/>
                    </a:ext>
                  </a:extLst>
                </a:gridCol>
              </a:tblGrid>
              <a:tr h="370840">
                <a:tc>
                  <a:txBody>
                    <a:bodyPr/>
                    <a:lstStyle/>
                    <a:p>
                      <a:r>
                        <a:rPr lang="en-US" sz="1400" b="1" dirty="0"/>
                        <a:t>column</a:t>
                      </a:r>
                      <a:endParaRPr lang="en-SG" sz="1400" b="1" dirty="0"/>
                    </a:p>
                  </a:txBody>
                  <a:tcPr>
                    <a:solidFill>
                      <a:schemeClr val="tx1"/>
                    </a:solidFill>
                  </a:tcPr>
                </a:tc>
                <a:tc>
                  <a:txBody>
                    <a:bodyPr/>
                    <a:lstStyle/>
                    <a:p>
                      <a:r>
                        <a:rPr lang="en-US" sz="1400" b="0" dirty="0"/>
                        <a:t>Name of column with failed expectation</a:t>
                      </a:r>
                      <a:endParaRPr lang="en-SG" sz="1400" b="0" dirty="0"/>
                    </a:p>
                  </a:txBody>
                  <a:tcPr>
                    <a:solidFill>
                      <a:schemeClr val="tx1"/>
                    </a:solidFill>
                  </a:tcPr>
                </a:tc>
                <a:extLst>
                  <a:ext uri="{0D108BD9-81ED-4DB2-BD59-A6C34878D82A}">
                    <a16:rowId xmlns:a16="http://schemas.microsoft.com/office/drawing/2014/main" val="1759836766"/>
                  </a:ext>
                </a:extLst>
              </a:tr>
              <a:tr h="370840">
                <a:tc>
                  <a:txBody>
                    <a:bodyPr/>
                    <a:lstStyle/>
                    <a:p>
                      <a:r>
                        <a:rPr lang="en-US" sz="1400" b="1" dirty="0"/>
                        <a:t>failure count</a:t>
                      </a:r>
                      <a:endParaRPr lang="en-SG" sz="1400" b="1" dirty="0"/>
                    </a:p>
                  </a:txBody>
                  <a:tcPr/>
                </a:tc>
                <a:tc>
                  <a:txBody>
                    <a:bodyPr/>
                    <a:lstStyle/>
                    <a:p>
                      <a:r>
                        <a:rPr lang="en-US" sz="1400" b="0" dirty="0"/>
                        <a:t>Total number of failures for that specific column</a:t>
                      </a:r>
                      <a:endParaRPr lang="en-SG" sz="1400" b="0" dirty="0"/>
                    </a:p>
                  </a:txBody>
                  <a:tcPr/>
                </a:tc>
                <a:extLst>
                  <a:ext uri="{0D108BD9-81ED-4DB2-BD59-A6C34878D82A}">
                    <a16:rowId xmlns:a16="http://schemas.microsoft.com/office/drawing/2014/main" val="3498809461"/>
                  </a:ext>
                </a:extLst>
              </a:tr>
            </a:tbl>
          </a:graphicData>
        </a:graphic>
      </p:graphicFrame>
      <p:sp>
        <p:nvSpPr>
          <p:cNvPr id="14" name="TextBox 13">
            <a:extLst>
              <a:ext uri="{FF2B5EF4-FFF2-40B4-BE49-F238E27FC236}">
                <a16:creationId xmlns:a16="http://schemas.microsoft.com/office/drawing/2014/main" id="{3498F5AD-152F-48F5-5607-F1A835B33F67}"/>
              </a:ext>
            </a:extLst>
          </p:cNvPr>
          <p:cNvSpPr txBox="1"/>
          <p:nvPr/>
        </p:nvSpPr>
        <p:spPr>
          <a:xfrm>
            <a:off x="6556375" y="1057275"/>
            <a:ext cx="2738185" cy="369332"/>
          </a:xfrm>
          <a:prstGeom prst="rect">
            <a:avLst/>
          </a:prstGeom>
          <a:noFill/>
        </p:spPr>
        <p:txBody>
          <a:bodyPr wrap="none" rtlCol="0">
            <a:spAutoFit/>
          </a:bodyPr>
          <a:lstStyle/>
          <a:p>
            <a:r>
              <a:rPr lang="en-US" b="1" dirty="0"/>
              <a:t>Schema Output Definition:</a:t>
            </a:r>
            <a:endParaRPr lang="en-SG" b="1" dirty="0"/>
          </a:p>
        </p:txBody>
      </p:sp>
      <p:sp>
        <p:nvSpPr>
          <p:cNvPr id="19" name="TextBox 18">
            <a:extLst>
              <a:ext uri="{FF2B5EF4-FFF2-40B4-BE49-F238E27FC236}">
                <a16:creationId xmlns:a16="http://schemas.microsoft.com/office/drawing/2014/main" id="{2F73F34A-D844-1A25-D6A0-561BD6CB5375}"/>
              </a:ext>
            </a:extLst>
          </p:cNvPr>
          <p:cNvSpPr txBox="1"/>
          <p:nvPr/>
        </p:nvSpPr>
        <p:spPr>
          <a:xfrm>
            <a:off x="6556374" y="2797647"/>
            <a:ext cx="2899961" cy="369332"/>
          </a:xfrm>
          <a:prstGeom prst="rect">
            <a:avLst/>
          </a:prstGeom>
          <a:noFill/>
        </p:spPr>
        <p:txBody>
          <a:bodyPr wrap="none" rtlCol="0">
            <a:spAutoFit/>
          </a:bodyPr>
          <a:lstStyle/>
          <a:p>
            <a:r>
              <a:rPr lang="en-US" b="1" dirty="0"/>
              <a:t>Example </a:t>
            </a:r>
            <a:r>
              <a:rPr lang="en-US" b="1" dirty="0" err="1"/>
              <a:t>DataFrame</a:t>
            </a:r>
            <a:r>
              <a:rPr lang="en-US" b="1" dirty="0"/>
              <a:t> Output:</a:t>
            </a:r>
            <a:endParaRPr lang="en-SG" b="1" dirty="0"/>
          </a:p>
        </p:txBody>
      </p:sp>
      <p:pic>
        <p:nvPicPr>
          <p:cNvPr id="18" name="Picture 4" descr="PySpark Programming | What is PySpark? | Introduction To PySpark | Edureka">
            <a:extLst>
              <a:ext uri="{FF2B5EF4-FFF2-40B4-BE49-F238E27FC236}">
                <a16:creationId xmlns:a16="http://schemas.microsoft.com/office/drawing/2014/main" id="{2913373D-7341-7FC3-890E-90D96523C0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092" y="5713729"/>
            <a:ext cx="2776484" cy="96996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17D40B3D-B182-B2A9-4984-712AEB1FE808}"/>
              </a:ext>
            </a:extLst>
          </p:cNvPr>
          <p:cNvPicPr>
            <a:picLocks noChangeAspect="1"/>
          </p:cNvPicPr>
          <p:nvPr/>
        </p:nvPicPr>
        <p:blipFill rotWithShape="1">
          <a:blip r:embed="rId3"/>
          <a:srcRect r="8940"/>
          <a:stretch/>
        </p:blipFill>
        <p:spPr>
          <a:xfrm>
            <a:off x="418681" y="1528562"/>
            <a:ext cx="5534444" cy="2372056"/>
          </a:xfrm>
          <a:prstGeom prst="rect">
            <a:avLst/>
          </a:prstGeom>
        </p:spPr>
      </p:pic>
      <p:pic>
        <p:nvPicPr>
          <p:cNvPr id="8" name="Picture 7">
            <a:extLst>
              <a:ext uri="{FF2B5EF4-FFF2-40B4-BE49-F238E27FC236}">
                <a16:creationId xmlns:a16="http://schemas.microsoft.com/office/drawing/2014/main" id="{40C70720-1F2C-56D4-B745-41F4B423D5C2}"/>
              </a:ext>
            </a:extLst>
          </p:cNvPr>
          <p:cNvPicPr>
            <a:picLocks noChangeAspect="1"/>
          </p:cNvPicPr>
          <p:nvPr/>
        </p:nvPicPr>
        <p:blipFill>
          <a:blip r:embed="rId4"/>
          <a:stretch>
            <a:fillRect/>
          </a:stretch>
        </p:blipFill>
        <p:spPr>
          <a:xfrm>
            <a:off x="6597648" y="3323544"/>
            <a:ext cx="1810003" cy="1733792"/>
          </a:xfrm>
          <a:prstGeom prst="rect">
            <a:avLst/>
          </a:prstGeom>
        </p:spPr>
      </p:pic>
    </p:spTree>
    <p:extLst>
      <p:ext uri="{BB962C8B-B14F-4D97-AF65-F5344CB8AC3E}">
        <p14:creationId xmlns:p14="http://schemas.microsoft.com/office/powerpoint/2010/main" val="2114259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2E3F2B9-BD48-22F0-DAD5-EB254DFDCFCD}"/>
              </a:ext>
            </a:extLst>
          </p:cNvPr>
          <p:cNvSpPr/>
          <p:nvPr/>
        </p:nvSpPr>
        <p:spPr>
          <a:xfrm>
            <a:off x="0" y="0"/>
            <a:ext cx="12192000" cy="810285"/>
          </a:xfrm>
          <a:prstGeom prst="rect">
            <a:avLst/>
          </a:prstGeom>
          <a:solidFill>
            <a:srgbClr val="0049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TextBox 4">
            <a:extLst>
              <a:ext uri="{FF2B5EF4-FFF2-40B4-BE49-F238E27FC236}">
                <a16:creationId xmlns:a16="http://schemas.microsoft.com/office/drawing/2014/main" id="{01B3AE0E-34DA-57E5-5664-07622A55FC1D}"/>
              </a:ext>
            </a:extLst>
          </p:cNvPr>
          <p:cNvSpPr txBox="1"/>
          <p:nvPr/>
        </p:nvSpPr>
        <p:spPr>
          <a:xfrm>
            <a:off x="333375" y="174309"/>
            <a:ext cx="4499309" cy="461665"/>
          </a:xfrm>
          <a:prstGeom prst="rect">
            <a:avLst/>
          </a:prstGeom>
          <a:noFill/>
        </p:spPr>
        <p:txBody>
          <a:bodyPr wrap="none" rtlCol="0">
            <a:spAutoFit/>
          </a:bodyPr>
          <a:lstStyle/>
          <a:p>
            <a:r>
              <a:rPr lang="en-US" sz="2400" b="1" dirty="0">
                <a:solidFill>
                  <a:schemeClr val="bg1"/>
                </a:solidFill>
              </a:rPr>
              <a:t>Key Design Decisions &amp; Scalability</a:t>
            </a:r>
            <a:endParaRPr lang="en-SG" sz="2400" b="1" dirty="0">
              <a:solidFill>
                <a:schemeClr val="bg1"/>
              </a:solidFill>
            </a:endParaRPr>
          </a:p>
        </p:txBody>
      </p:sp>
      <p:grpSp>
        <p:nvGrpSpPr>
          <p:cNvPr id="17" name="Group 16">
            <a:extLst>
              <a:ext uri="{FF2B5EF4-FFF2-40B4-BE49-F238E27FC236}">
                <a16:creationId xmlns:a16="http://schemas.microsoft.com/office/drawing/2014/main" id="{C9ADE69B-CC6B-4E20-7C6C-6C2AFF785ABB}"/>
              </a:ext>
            </a:extLst>
          </p:cNvPr>
          <p:cNvGrpSpPr/>
          <p:nvPr/>
        </p:nvGrpSpPr>
        <p:grpSpPr>
          <a:xfrm>
            <a:off x="333375" y="1076325"/>
            <a:ext cx="11058412" cy="1313854"/>
            <a:chOff x="333375" y="1190625"/>
            <a:chExt cx="11058412" cy="1313854"/>
          </a:xfrm>
        </p:grpSpPr>
        <p:sp>
          <p:nvSpPr>
            <p:cNvPr id="3" name="TextBox 2">
              <a:extLst>
                <a:ext uri="{FF2B5EF4-FFF2-40B4-BE49-F238E27FC236}">
                  <a16:creationId xmlns:a16="http://schemas.microsoft.com/office/drawing/2014/main" id="{6935DD41-E5B8-3945-9535-1F32AC3BA351}"/>
                </a:ext>
              </a:extLst>
            </p:cNvPr>
            <p:cNvSpPr txBox="1"/>
            <p:nvPr/>
          </p:nvSpPr>
          <p:spPr>
            <a:xfrm>
              <a:off x="333375" y="1190625"/>
              <a:ext cx="11058412" cy="369332"/>
            </a:xfrm>
            <a:prstGeom prst="rect">
              <a:avLst/>
            </a:prstGeom>
            <a:noFill/>
          </p:spPr>
          <p:txBody>
            <a:bodyPr wrap="none" rtlCol="0">
              <a:spAutoFit/>
            </a:bodyPr>
            <a:lstStyle/>
            <a:p>
              <a:r>
                <a:rPr lang="en-US" b="1" dirty="0">
                  <a:solidFill>
                    <a:srgbClr val="00B0F0"/>
                  </a:solidFill>
                </a:rPr>
                <a:t>Design Consideration:  </a:t>
              </a:r>
              <a:r>
                <a:rPr lang="en-US" dirty="0"/>
                <a:t>Store pipeline validation result documents in separate collections or as part of one collection?</a:t>
              </a:r>
              <a:endParaRPr lang="en-SG" dirty="0"/>
            </a:p>
          </p:txBody>
        </p:sp>
        <p:sp>
          <p:nvSpPr>
            <p:cNvPr id="7" name="TextBox 6">
              <a:extLst>
                <a:ext uri="{FF2B5EF4-FFF2-40B4-BE49-F238E27FC236}">
                  <a16:creationId xmlns:a16="http://schemas.microsoft.com/office/drawing/2014/main" id="{2F776E77-0672-D32D-D197-572AD231BE63}"/>
                </a:ext>
              </a:extLst>
            </p:cNvPr>
            <p:cNvSpPr txBox="1"/>
            <p:nvPr/>
          </p:nvSpPr>
          <p:spPr>
            <a:xfrm>
              <a:off x="676275" y="1581149"/>
              <a:ext cx="10420350" cy="923330"/>
            </a:xfrm>
            <a:prstGeom prst="rect">
              <a:avLst/>
            </a:prstGeom>
            <a:noFill/>
          </p:spPr>
          <p:txBody>
            <a:bodyPr wrap="square" rtlCol="0">
              <a:spAutoFit/>
            </a:bodyPr>
            <a:lstStyle/>
            <a:p>
              <a:r>
                <a:rPr lang="en-US" i="1" dirty="0"/>
                <a:t>MongoDB provides significant support for filtering, </a:t>
              </a:r>
              <a:r>
                <a:rPr lang="en-US" i="1" dirty="0" err="1"/>
                <a:t>sharding</a:t>
              </a:r>
              <a:r>
                <a:rPr lang="en-US" i="1" dirty="0"/>
                <a:t> and indexing and limited support for joining across different collections.  Given flexibly and desire to report total failures it was decided to store all validation results in one collection.</a:t>
              </a:r>
              <a:endParaRPr lang="en-SG" i="1" dirty="0"/>
            </a:p>
          </p:txBody>
        </p:sp>
      </p:grpSp>
      <p:grpSp>
        <p:nvGrpSpPr>
          <p:cNvPr id="21" name="Group 20">
            <a:extLst>
              <a:ext uri="{FF2B5EF4-FFF2-40B4-BE49-F238E27FC236}">
                <a16:creationId xmlns:a16="http://schemas.microsoft.com/office/drawing/2014/main" id="{275B7D2F-D7A6-9224-F11E-291E2F36CB43}"/>
              </a:ext>
            </a:extLst>
          </p:cNvPr>
          <p:cNvGrpSpPr/>
          <p:nvPr/>
        </p:nvGrpSpPr>
        <p:grpSpPr>
          <a:xfrm>
            <a:off x="333375" y="3783430"/>
            <a:ext cx="10763249" cy="1030069"/>
            <a:chOff x="352425" y="3867150"/>
            <a:chExt cx="10763249" cy="1030069"/>
          </a:xfrm>
        </p:grpSpPr>
        <p:sp>
          <p:nvSpPr>
            <p:cNvPr id="9" name="TextBox 8">
              <a:extLst>
                <a:ext uri="{FF2B5EF4-FFF2-40B4-BE49-F238E27FC236}">
                  <a16:creationId xmlns:a16="http://schemas.microsoft.com/office/drawing/2014/main" id="{15A97347-2976-9C2F-5710-4C61F6F59600}"/>
                </a:ext>
              </a:extLst>
            </p:cNvPr>
            <p:cNvSpPr txBox="1"/>
            <p:nvPr/>
          </p:nvSpPr>
          <p:spPr>
            <a:xfrm>
              <a:off x="352425" y="3867150"/>
              <a:ext cx="6904711" cy="369332"/>
            </a:xfrm>
            <a:prstGeom prst="rect">
              <a:avLst/>
            </a:prstGeom>
            <a:noFill/>
          </p:spPr>
          <p:txBody>
            <a:bodyPr wrap="none" rtlCol="0">
              <a:spAutoFit/>
            </a:bodyPr>
            <a:lstStyle/>
            <a:p>
              <a:r>
                <a:rPr lang="en-US" b="1" dirty="0">
                  <a:solidFill>
                    <a:srgbClr val="00B0F0"/>
                  </a:solidFill>
                </a:rPr>
                <a:t>Improving Scalability:  </a:t>
              </a:r>
              <a:r>
                <a:rPr lang="en-US" dirty="0"/>
                <a:t>What indexes can be impact query performance?</a:t>
              </a:r>
              <a:endParaRPr lang="en-SG" dirty="0"/>
            </a:p>
          </p:txBody>
        </p:sp>
        <p:sp>
          <p:nvSpPr>
            <p:cNvPr id="11" name="TextBox 10">
              <a:extLst>
                <a:ext uri="{FF2B5EF4-FFF2-40B4-BE49-F238E27FC236}">
                  <a16:creationId xmlns:a16="http://schemas.microsoft.com/office/drawing/2014/main" id="{5AB85725-FD11-6F04-0F50-AA25E0073249}"/>
                </a:ext>
              </a:extLst>
            </p:cNvPr>
            <p:cNvSpPr txBox="1"/>
            <p:nvPr/>
          </p:nvSpPr>
          <p:spPr>
            <a:xfrm>
              <a:off x="695323" y="4250888"/>
              <a:ext cx="10420351" cy="646331"/>
            </a:xfrm>
            <a:prstGeom prst="rect">
              <a:avLst/>
            </a:prstGeom>
            <a:noFill/>
          </p:spPr>
          <p:txBody>
            <a:bodyPr wrap="square" rtlCol="0">
              <a:spAutoFit/>
            </a:bodyPr>
            <a:lstStyle/>
            <a:p>
              <a:r>
                <a:rPr lang="en-US" i="1" dirty="0"/>
                <a:t>Most common fields used in example queries include 1) </a:t>
              </a:r>
              <a:r>
                <a:rPr lang="en-SG" i="1" dirty="0"/>
                <a:t>success and 2) </a:t>
              </a:r>
              <a:r>
                <a:rPr lang="en-SG" i="1" dirty="0" err="1"/>
                <a:t>pipeline_name</a:t>
              </a:r>
              <a:r>
                <a:rPr lang="en-SG" i="1" dirty="0"/>
                <a:t>.  Building additional collection indexes on these fields can help improve query performance.</a:t>
              </a:r>
            </a:p>
          </p:txBody>
        </p:sp>
      </p:grpSp>
      <p:grpSp>
        <p:nvGrpSpPr>
          <p:cNvPr id="22" name="Group 21">
            <a:extLst>
              <a:ext uri="{FF2B5EF4-FFF2-40B4-BE49-F238E27FC236}">
                <a16:creationId xmlns:a16="http://schemas.microsoft.com/office/drawing/2014/main" id="{CB0CB3B2-8FB5-5AB5-1E02-6D9FE30B223B}"/>
              </a:ext>
            </a:extLst>
          </p:cNvPr>
          <p:cNvGrpSpPr/>
          <p:nvPr/>
        </p:nvGrpSpPr>
        <p:grpSpPr>
          <a:xfrm>
            <a:off x="333375" y="5001222"/>
            <a:ext cx="10763250" cy="1584067"/>
            <a:chOff x="352425" y="5115522"/>
            <a:chExt cx="10763250" cy="1584067"/>
          </a:xfrm>
        </p:grpSpPr>
        <p:sp>
          <p:nvSpPr>
            <p:cNvPr id="12" name="TextBox 11">
              <a:extLst>
                <a:ext uri="{FF2B5EF4-FFF2-40B4-BE49-F238E27FC236}">
                  <a16:creationId xmlns:a16="http://schemas.microsoft.com/office/drawing/2014/main" id="{E6A96867-777C-6B5A-1858-E06BAEBFE6FA}"/>
                </a:ext>
              </a:extLst>
            </p:cNvPr>
            <p:cNvSpPr txBox="1"/>
            <p:nvPr/>
          </p:nvSpPr>
          <p:spPr>
            <a:xfrm>
              <a:off x="352425" y="5115522"/>
              <a:ext cx="9251635" cy="369332"/>
            </a:xfrm>
            <a:prstGeom prst="rect">
              <a:avLst/>
            </a:prstGeom>
            <a:noFill/>
          </p:spPr>
          <p:txBody>
            <a:bodyPr wrap="none" rtlCol="0">
              <a:spAutoFit/>
            </a:bodyPr>
            <a:lstStyle/>
            <a:p>
              <a:r>
                <a:rPr lang="en-US" b="1" dirty="0">
                  <a:solidFill>
                    <a:srgbClr val="00B0F0"/>
                  </a:solidFill>
                </a:rPr>
                <a:t>Improving Scalability More:  </a:t>
              </a:r>
              <a:r>
                <a:rPr lang="en-US" dirty="0"/>
                <a:t>What else could we do to improve MongoDB performance at scale?</a:t>
              </a:r>
              <a:endParaRPr lang="en-SG" dirty="0"/>
            </a:p>
          </p:txBody>
        </p:sp>
        <p:sp>
          <p:nvSpPr>
            <p:cNvPr id="13" name="TextBox 12">
              <a:extLst>
                <a:ext uri="{FF2B5EF4-FFF2-40B4-BE49-F238E27FC236}">
                  <a16:creationId xmlns:a16="http://schemas.microsoft.com/office/drawing/2014/main" id="{D1522E6F-7BC1-0C58-9C5E-BDA64C2B01AC}"/>
                </a:ext>
              </a:extLst>
            </p:cNvPr>
            <p:cNvSpPr txBox="1"/>
            <p:nvPr/>
          </p:nvSpPr>
          <p:spPr>
            <a:xfrm>
              <a:off x="676273" y="5499260"/>
              <a:ext cx="10439402" cy="1200329"/>
            </a:xfrm>
            <a:prstGeom prst="rect">
              <a:avLst/>
            </a:prstGeom>
            <a:noFill/>
          </p:spPr>
          <p:txBody>
            <a:bodyPr wrap="square" rtlCol="0">
              <a:spAutoFit/>
            </a:bodyPr>
            <a:lstStyle/>
            <a:p>
              <a:r>
                <a:rPr lang="en-US" i="1" dirty="0"/>
                <a:t>MongoDB has additional recommended capabilities that would enable us to have robust production support:</a:t>
              </a:r>
            </a:p>
            <a:p>
              <a:pPr marL="285750" indent="-285750">
                <a:buFont typeface="Arial" panose="020B0604020202020204" pitchFamily="34" charset="0"/>
                <a:buChar char="•"/>
              </a:pPr>
              <a:r>
                <a:rPr lang="en-US" i="1" u="sng" dirty="0"/>
                <a:t>Replica Sets</a:t>
              </a:r>
              <a:r>
                <a:rPr lang="en-US" i="1" dirty="0"/>
                <a:t> – to provide high availability via redundancy of data (critical for always-up SLAs)</a:t>
              </a:r>
            </a:p>
            <a:p>
              <a:pPr marL="285750" indent="-285750">
                <a:buFont typeface="Arial" panose="020B0604020202020204" pitchFamily="34" charset="0"/>
                <a:buChar char="•"/>
              </a:pPr>
              <a:r>
                <a:rPr lang="en-US" i="1" u="sng" dirty="0"/>
                <a:t>Horizontal </a:t>
              </a:r>
              <a:r>
                <a:rPr lang="en-US" i="1" u="sng" dirty="0" err="1"/>
                <a:t>Sharding</a:t>
              </a:r>
              <a:r>
                <a:rPr lang="en-US" i="1" dirty="0"/>
                <a:t> – to improve query performance data can be shared over multiple servers.  For example, we may look at </a:t>
              </a:r>
              <a:r>
                <a:rPr lang="en-US" i="1" dirty="0" err="1"/>
                <a:t>sharding</a:t>
              </a:r>
              <a:r>
                <a:rPr lang="en-US" i="1" dirty="0"/>
                <a:t> by “</a:t>
              </a:r>
              <a:r>
                <a:rPr lang="en-US" i="1" dirty="0" err="1"/>
                <a:t>pipeline_name</a:t>
              </a:r>
              <a:r>
                <a:rPr lang="en-US" i="1" dirty="0"/>
                <a:t>” if many reports will be pipeline specific.</a:t>
              </a:r>
            </a:p>
          </p:txBody>
        </p:sp>
      </p:grpSp>
      <p:grpSp>
        <p:nvGrpSpPr>
          <p:cNvPr id="20" name="Group 19">
            <a:extLst>
              <a:ext uri="{FF2B5EF4-FFF2-40B4-BE49-F238E27FC236}">
                <a16:creationId xmlns:a16="http://schemas.microsoft.com/office/drawing/2014/main" id="{6A8CCDF4-298E-49B6-E15E-3CD47467AF1F}"/>
              </a:ext>
            </a:extLst>
          </p:cNvPr>
          <p:cNvGrpSpPr/>
          <p:nvPr/>
        </p:nvGrpSpPr>
        <p:grpSpPr>
          <a:xfrm>
            <a:off x="333375" y="2577902"/>
            <a:ext cx="10763249" cy="1017805"/>
            <a:chOff x="333375" y="2613514"/>
            <a:chExt cx="10763249" cy="1017805"/>
          </a:xfrm>
        </p:grpSpPr>
        <p:sp>
          <p:nvSpPr>
            <p:cNvPr id="15" name="TextBox 14">
              <a:extLst>
                <a:ext uri="{FF2B5EF4-FFF2-40B4-BE49-F238E27FC236}">
                  <a16:creationId xmlns:a16="http://schemas.microsoft.com/office/drawing/2014/main" id="{8D2273B5-5123-01E6-1266-2307B6B3918C}"/>
                </a:ext>
              </a:extLst>
            </p:cNvPr>
            <p:cNvSpPr txBox="1"/>
            <p:nvPr/>
          </p:nvSpPr>
          <p:spPr>
            <a:xfrm>
              <a:off x="333375" y="2613514"/>
              <a:ext cx="6198941" cy="369332"/>
            </a:xfrm>
            <a:prstGeom prst="rect">
              <a:avLst/>
            </a:prstGeom>
            <a:noFill/>
          </p:spPr>
          <p:txBody>
            <a:bodyPr wrap="none" rtlCol="0">
              <a:spAutoFit/>
            </a:bodyPr>
            <a:lstStyle/>
            <a:p>
              <a:r>
                <a:rPr lang="en-US" b="1" dirty="0">
                  <a:solidFill>
                    <a:srgbClr val="00B0F0"/>
                  </a:solidFill>
                </a:rPr>
                <a:t>Design Consideration:  </a:t>
              </a:r>
              <a:r>
                <a:rPr lang="en-US" dirty="0"/>
                <a:t>Enforce schema validation on collection?</a:t>
              </a:r>
              <a:endParaRPr lang="en-SG" dirty="0"/>
            </a:p>
          </p:txBody>
        </p:sp>
        <p:sp>
          <p:nvSpPr>
            <p:cNvPr id="16" name="TextBox 15">
              <a:extLst>
                <a:ext uri="{FF2B5EF4-FFF2-40B4-BE49-F238E27FC236}">
                  <a16:creationId xmlns:a16="http://schemas.microsoft.com/office/drawing/2014/main" id="{22BA282C-18BF-E110-CD42-40B327C638F7}"/>
                </a:ext>
              </a:extLst>
            </p:cNvPr>
            <p:cNvSpPr txBox="1"/>
            <p:nvPr/>
          </p:nvSpPr>
          <p:spPr>
            <a:xfrm>
              <a:off x="676273" y="2984988"/>
              <a:ext cx="10420351" cy="646331"/>
            </a:xfrm>
            <a:prstGeom prst="rect">
              <a:avLst/>
            </a:prstGeom>
            <a:noFill/>
          </p:spPr>
          <p:txBody>
            <a:bodyPr wrap="square" rtlCol="0">
              <a:spAutoFit/>
            </a:bodyPr>
            <a:lstStyle/>
            <a:p>
              <a:r>
                <a:rPr lang="en-US" i="1" dirty="0"/>
                <a:t>While it is possible to enforce </a:t>
              </a:r>
              <a:r>
                <a:rPr lang="en-US" i="1" dirty="0">
                  <a:hlinkClick r:id="rId2"/>
                </a:rPr>
                <a:t>schema validation</a:t>
              </a:r>
              <a:r>
                <a:rPr lang="en-US" i="1" dirty="0"/>
                <a:t> within a MongoDB collection part of the benefit we are capturing with NoSQL is the ability to have flexible document capture - thus schema validation is not enabled.</a:t>
              </a:r>
              <a:endParaRPr lang="en-SG" i="1" dirty="0"/>
            </a:p>
          </p:txBody>
        </p:sp>
      </p:grpSp>
    </p:spTree>
    <p:extLst>
      <p:ext uri="{BB962C8B-B14F-4D97-AF65-F5344CB8AC3E}">
        <p14:creationId xmlns:p14="http://schemas.microsoft.com/office/powerpoint/2010/main" val="1890014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2E3F2B9-BD48-22F0-DAD5-EB254DFDCFCD}"/>
              </a:ext>
            </a:extLst>
          </p:cNvPr>
          <p:cNvSpPr/>
          <p:nvPr/>
        </p:nvSpPr>
        <p:spPr>
          <a:xfrm>
            <a:off x="0" y="0"/>
            <a:ext cx="12192000" cy="810285"/>
          </a:xfrm>
          <a:prstGeom prst="rect">
            <a:avLst/>
          </a:prstGeom>
          <a:solidFill>
            <a:srgbClr val="0049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TextBox 4">
            <a:extLst>
              <a:ext uri="{FF2B5EF4-FFF2-40B4-BE49-F238E27FC236}">
                <a16:creationId xmlns:a16="http://schemas.microsoft.com/office/drawing/2014/main" id="{01B3AE0E-34DA-57E5-5664-07622A55FC1D}"/>
              </a:ext>
            </a:extLst>
          </p:cNvPr>
          <p:cNvSpPr txBox="1"/>
          <p:nvPr/>
        </p:nvSpPr>
        <p:spPr>
          <a:xfrm>
            <a:off x="333375" y="174309"/>
            <a:ext cx="1401666" cy="461665"/>
          </a:xfrm>
          <a:prstGeom prst="rect">
            <a:avLst/>
          </a:prstGeom>
          <a:noFill/>
        </p:spPr>
        <p:txBody>
          <a:bodyPr wrap="none" rtlCol="0">
            <a:spAutoFit/>
          </a:bodyPr>
          <a:lstStyle/>
          <a:p>
            <a:r>
              <a:rPr lang="en-US" sz="2400" b="1" dirty="0">
                <a:solidFill>
                  <a:schemeClr val="bg1"/>
                </a:solidFill>
              </a:rPr>
              <a:t>Objective</a:t>
            </a:r>
            <a:endParaRPr lang="en-SG" sz="2400" b="1" dirty="0">
              <a:solidFill>
                <a:schemeClr val="bg1"/>
              </a:solidFill>
            </a:endParaRPr>
          </a:p>
        </p:txBody>
      </p:sp>
      <p:sp>
        <p:nvSpPr>
          <p:cNvPr id="6" name="TextBox 5">
            <a:extLst>
              <a:ext uri="{FF2B5EF4-FFF2-40B4-BE49-F238E27FC236}">
                <a16:creationId xmlns:a16="http://schemas.microsoft.com/office/drawing/2014/main" id="{924E79F6-EC14-78D0-4373-DB73408A35DC}"/>
              </a:ext>
            </a:extLst>
          </p:cNvPr>
          <p:cNvSpPr txBox="1"/>
          <p:nvPr/>
        </p:nvSpPr>
        <p:spPr>
          <a:xfrm>
            <a:off x="419100" y="1388621"/>
            <a:ext cx="9944100" cy="3477875"/>
          </a:xfrm>
          <a:prstGeom prst="rect">
            <a:avLst/>
          </a:prstGeom>
          <a:noFill/>
        </p:spPr>
        <p:txBody>
          <a:bodyPr wrap="square" rtlCol="0">
            <a:spAutoFit/>
          </a:bodyPr>
          <a:lstStyle/>
          <a:p>
            <a:r>
              <a:rPr lang="en-US" sz="2000" dirty="0"/>
              <a:t>A Data Pipeline (ETL, </a:t>
            </a:r>
            <a:r>
              <a:rPr lang="en-US" sz="2000" dirty="0" err="1"/>
              <a:t>etc</a:t>
            </a:r>
            <a:r>
              <a:rPr lang="en-US" sz="2000" dirty="0"/>
              <a:t>) is only useful if you can </a:t>
            </a:r>
            <a:r>
              <a:rPr lang="en-US" sz="2000" b="1" dirty="0"/>
              <a:t>guarantee the QUALITY of the resulting data</a:t>
            </a:r>
            <a:r>
              <a:rPr lang="en-US" sz="2000" dirty="0"/>
              <a:t>.  </a:t>
            </a:r>
          </a:p>
          <a:p>
            <a:endParaRPr lang="en-US" sz="2000" dirty="0"/>
          </a:p>
          <a:p>
            <a:r>
              <a:rPr lang="en-US" sz="2000" dirty="0"/>
              <a:t>To that end this project will explore the application and collection of validation data generated via the Great Expectations Data Quality management framework.</a:t>
            </a:r>
          </a:p>
          <a:p>
            <a:endParaRPr lang="en-US" sz="2000" dirty="0"/>
          </a:p>
          <a:p>
            <a:r>
              <a:rPr lang="en-US" sz="2000" u="sng" dirty="0"/>
              <a:t>Learning Objectives:</a:t>
            </a:r>
          </a:p>
          <a:p>
            <a:pPr marL="342900" indent="-342900">
              <a:buFont typeface="Arial" panose="020B0604020202020204" pitchFamily="34" charset="0"/>
              <a:buChar char="•"/>
            </a:pPr>
            <a:r>
              <a:rPr lang="en-US" sz="2000" dirty="0"/>
              <a:t>Implementation and configuration of the Great Expectations validation framework</a:t>
            </a:r>
          </a:p>
          <a:p>
            <a:pPr marL="342900" indent="-342900">
              <a:buFont typeface="Arial" panose="020B0604020202020204" pitchFamily="34" charset="0"/>
              <a:buChar char="•"/>
            </a:pPr>
            <a:r>
              <a:rPr lang="en-US" sz="2000" dirty="0"/>
              <a:t>Setup and use of MongoDB for storage of JSON documents</a:t>
            </a:r>
          </a:p>
          <a:p>
            <a:pPr marL="342900" indent="-342900">
              <a:buFont typeface="Arial" panose="020B0604020202020204" pitchFamily="34" charset="0"/>
              <a:buChar char="•"/>
            </a:pPr>
            <a:r>
              <a:rPr lang="en-US" sz="2000" dirty="0"/>
              <a:t>JSON collection aggregation and summarization for reporting</a:t>
            </a:r>
          </a:p>
          <a:p>
            <a:pPr marL="342900" indent="-342900">
              <a:buFont typeface="Arial" panose="020B0604020202020204" pitchFamily="34" charset="0"/>
              <a:buChar char="•"/>
            </a:pPr>
            <a:r>
              <a:rPr lang="en-US" sz="2000" dirty="0"/>
              <a:t>Integration of MongoDB with Spark for downstream processing</a:t>
            </a:r>
            <a:endParaRPr lang="en-SG" sz="2000" dirty="0"/>
          </a:p>
        </p:txBody>
      </p:sp>
      <p:pic>
        <p:nvPicPr>
          <p:cNvPr id="2050" name="Picture 2" descr="MongoDB logo and symbol, meaning, history, PNG">
            <a:extLst>
              <a:ext uri="{FF2B5EF4-FFF2-40B4-BE49-F238E27FC236}">
                <a16:creationId xmlns:a16="http://schemas.microsoft.com/office/drawing/2014/main" id="{F77072AF-40B9-49A6-F3F4-FDE509EBF3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3491" y="5326856"/>
            <a:ext cx="1943100" cy="121443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PySpark Programming | What is PySpark? | Introduction To PySpark | Edureka">
            <a:extLst>
              <a:ext uri="{FF2B5EF4-FFF2-40B4-BE49-F238E27FC236}">
                <a16:creationId xmlns:a16="http://schemas.microsoft.com/office/drawing/2014/main" id="{1BF7F4A7-60D9-E791-7A34-F3B87CEEFD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3733" y="5501982"/>
            <a:ext cx="2776484" cy="969962"/>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a:extLst>
              <a:ext uri="{FF2B5EF4-FFF2-40B4-BE49-F238E27FC236}">
                <a16:creationId xmlns:a16="http://schemas.microsoft.com/office/drawing/2014/main" id="{E9E6D78E-962C-E50D-F8BE-D7C58BA97B84}"/>
              </a:ext>
            </a:extLst>
          </p:cNvPr>
          <p:cNvGrpSpPr/>
          <p:nvPr/>
        </p:nvGrpSpPr>
        <p:grpSpPr>
          <a:xfrm>
            <a:off x="5033254" y="5652097"/>
            <a:ext cx="2096916" cy="669732"/>
            <a:chOff x="5340543" y="5599209"/>
            <a:chExt cx="2096916" cy="669732"/>
          </a:xfrm>
        </p:grpSpPr>
        <p:pic>
          <p:nvPicPr>
            <p:cNvPr id="2062" name="Picture 14" descr="Great Expectations (@expectgreatdata) / Twitter">
              <a:extLst>
                <a:ext uri="{FF2B5EF4-FFF2-40B4-BE49-F238E27FC236}">
                  <a16:creationId xmlns:a16="http://schemas.microsoft.com/office/drawing/2014/main" id="{F2D98DC2-B87D-5ADB-E0BC-01C3360B69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40543" y="5599209"/>
              <a:ext cx="669732" cy="66973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44F9A01A-D793-D64A-EACE-9D07B8C43616}"/>
                </a:ext>
              </a:extLst>
            </p:cNvPr>
            <p:cNvSpPr txBox="1"/>
            <p:nvPr/>
          </p:nvSpPr>
          <p:spPr>
            <a:xfrm>
              <a:off x="6060544" y="5599209"/>
              <a:ext cx="1376915" cy="646331"/>
            </a:xfrm>
            <a:prstGeom prst="rect">
              <a:avLst/>
            </a:prstGeom>
            <a:noFill/>
          </p:spPr>
          <p:txBody>
            <a:bodyPr wrap="none" rtlCol="0">
              <a:spAutoFit/>
            </a:bodyPr>
            <a:lstStyle/>
            <a:p>
              <a:r>
                <a:rPr lang="en-US" dirty="0"/>
                <a:t>great</a:t>
              </a:r>
              <a:br>
                <a:rPr lang="en-US" dirty="0"/>
              </a:br>
              <a:r>
                <a:rPr lang="en-US" dirty="0"/>
                <a:t>expectations</a:t>
              </a:r>
              <a:endParaRPr lang="en-SG" dirty="0"/>
            </a:p>
          </p:txBody>
        </p:sp>
      </p:grpSp>
      <p:pic>
        <p:nvPicPr>
          <p:cNvPr id="2064" name="Picture 16" descr="Toric + JSON | Data Integration">
            <a:extLst>
              <a:ext uri="{FF2B5EF4-FFF2-40B4-BE49-F238E27FC236}">
                <a16:creationId xmlns:a16="http://schemas.microsoft.com/office/drawing/2014/main" id="{FBDB397E-5E91-F8C1-7591-1551BA1207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13564" y="5770570"/>
            <a:ext cx="527858" cy="527858"/>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a:extLst>
              <a:ext uri="{FF2B5EF4-FFF2-40B4-BE49-F238E27FC236}">
                <a16:creationId xmlns:a16="http://schemas.microsoft.com/office/drawing/2014/main" id="{4D9D4BBB-E770-3508-81E1-A4E6C3953D2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67691" y="5731787"/>
            <a:ext cx="552450" cy="605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5273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2E3F2B9-BD48-22F0-DAD5-EB254DFDCFCD}"/>
              </a:ext>
            </a:extLst>
          </p:cNvPr>
          <p:cNvSpPr/>
          <p:nvPr/>
        </p:nvSpPr>
        <p:spPr>
          <a:xfrm>
            <a:off x="0" y="0"/>
            <a:ext cx="12192000" cy="810285"/>
          </a:xfrm>
          <a:prstGeom prst="rect">
            <a:avLst/>
          </a:prstGeom>
          <a:solidFill>
            <a:srgbClr val="0049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TextBox 4">
            <a:extLst>
              <a:ext uri="{FF2B5EF4-FFF2-40B4-BE49-F238E27FC236}">
                <a16:creationId xmlns:a16="http://schemas.microsoft.com/office/drawing/2014/main" id="{01B3AE0E-34DA-57E5-5664-07622A55FC1D}"/>
              </a:ext>
            </a:extLst>
          </p:cNvPr>
          <p:cNvSpPr txBox="1"/>
          <p:nvPr/>
        </p:nvSpPr>
        <p:spPr>
          <a:xfrm>
            <a:off x="333375" y="174309"/>
            <a:ext cx="2597762" cy="461665"/>
          </a:xfrm>
          <a:prstGeom prst="rect">
            <a:avLst/>
          </a:prstGeom>
          <a:noFill/>
        </p:spPr>
        <p:txBody>
          <a:bodyPr wrap="none" rtlCol="0">
            <a:spAutoFit/>
          </a:bodyPr>
          <a:lstStyle/>
          <a:p>
            <a:r>
              <a:rPr lang="en-US" sz="2400" b="1" dirty="0">
                <a:solidFill>
                  <a:schemeClr val="bg1"/>
                </a:solidFill>
              </a:rPr>
              <a:t>Great Expectations</a:t>
            </a:r>
            <a:endParaRPr lang="en-SG" sz="2400" b="1" dirty="0">
              <a:solidFill>
                <a:schemeClr val="bg1"/>
              </a:solidFill>
            </a:endParaRPr>
          </a:p>
        </p:txBody>
      </p:sp>
      <p:sp>
        <p:nvSpPr>
          <p:cNvPr id="8" name="TextBox 7">
            <a:extLst>
              <a:ext uri="{FF2B5EF4-FFF2-40B4-BE49-F238E27FC236}">
                <a16:creationId xmlns:a16="http://schemas.microsoft.com/office/drawing/2014/main" id="{CD4102FF-8056-C47E-4088-2CDF63391E19}"/>
              </a:ext>
            </a:extLst>
          </p:cNvPr>
          <p:cNvSpPr txBox="1"/>
          <p:nvPr/>
        </p:nvSpPr>
        <p:spPr>
          <a:xfrm>
            <a:off x="333375" y="6375914"/>
            <a:ext cx="6096000" cy="307777"/>
          </a:xfrm>
          <a:prstGeom prst="rect">
            <a:avLst/>
          </a:prstGeom>
          <a:noFill/>
        </p:spPr>
        <p:txBody>
          <a:bodyPr wrap="square">
            <a:spAutoFit/>
          </a:bodyPr>
          <a:lstStyle/>
          <a:p>
            <a:r>
              <a:rPr lang="en-SG" sz="1400" dirty="0">
                <a:hlinkClick r:id="rId2"/>
              </a:rPr>
              <a:t>https://docs.greatexpectations.io/docs/</a:t>
            </a:r>
            <a:endParaRPr lang="en-SG" sz="1400" dirty="0"/>
          </a:p>
        </p:txBody>
      </p:sp>
      <p:sp>
        <p:nvSpPr>
          <p:cNvPr id="12" name="TextBox 11">
            <a:extLst>
              <a:ext uri="{FF2B5EF4-FFF2-40B4-BE49-F238E27FC236}">
                <a16:creationId xmlns:a16="http://schemas.microsoft.com/office/drawing/2014/main" id="{4A42F85B-4F94-FFF9-98EB-21D71EA2E9D7}"/>
              </a:ext>
            </a:extLst>
          </p:cNvPr>
          <p:cNvSpPr txBox="1"/>
          <p:nvPr/>
        </p:nvSpPr>
        <p:spPr>
          <a:xfrm>
            <a:off x="308281" y="1416430"/>
            <a:ext cx="11344275" cy="830997"/>
          </a:xfrm>
          <a:prstGeom prst="rect">
            <a:avLst/>
          </a:prstGeom>
          <a:noFill/>
        </p:spPr>
        <p:txBody>
          <a:bodyPr wrap="square">
            <a:spAutoFit/>
          </a:bodyPr>
          <a:lstStyle/>
          <a:p>
            <a:r>
              <a:rPr lang="en-US" sz="1600" b="0" i="0" dirty="0">
                <a:solidFill>
                  <a:srgbClr val="404041"/>
                </a:solidFill>
                <a:effectLst/>
                <a:latin typeface="Source Sans Pro" panose="020B0503030403020204" pitchFamily="34" charset="0"/>
              </a:rPr>
              <a:t>“Great Expectations provides a framework for </a:t>
            </a:r>
            <a:r>
              <a:rPr lang="en-US" sz="1600" b="0" i="0" u="sng" dirty="0">
                <a:effectLst/>
                <a:latin typeface="Source Sans Pro" panose="020B0503030403020204" pitchFamily="34" charset="0"/>
                <a:hlinkClick r:id="rId3"/>
              </a:rPr>
              <a:t>validating</a:t>
            </a:r>
            <a:r>
              <a:rPr lang="en-US" sz="1600" b="0" i="0" dirty="0">
                <a:solidFill>
                  <a:srgbClr val="404041"/>
                </a:solidFill>
                <a:effectLst/>
                <a:latin typeface="Source Sans Pro" panose="020B0503030403020204" pitchFamily="34" charset="0"/>
              </a:rPr>
              <a:t>, </a:t>
            </a:r>
            <a:r>
              <a:rPr lang="en-US" sz="1600" b="0" i="0" u="sng" dirty="0">
                <a:effectLst/>
                <a:latin typeface="Source Sans Pro" panose="020B0503030403020204" pitchFamily="34" charset="0"/>
                <a:hlinkClick r:id="rId4"/>
              </a:rPr>
              <a:t>documenting</a:t>
            </a:r>
            <a:r>
              <a:rPr lang="en-US" sz="1600" b="0" i="0" dirty="0">
                <a:solidFill>
                  <a:srgbClr val="404041"/>
                </a:solidFill>
                <a:effectLst/>
                <a:latin typeface="Source Sans Pro" panose="020B0503030403020204" pitchFamily="34" charset="0"/>
              </a:rPr>
              <a:t>, and </a:t>
            </a:r>
            <a:r>
              <a:rPr lang="en-US" sz="1600" b="0" i="0" u="sng" dirty="0">
                <a:effectLst/>
                <a:latin typeface="Source Sans Pro" panose="020B0503030403020204" pitchFamily="34" charset="0"/>
                <a:hlinkClick r:id="rId5"/>
              </a:rPr>
              <a:t>profiling</a:t>
            </a:r>
            <a:r>
              <a:rPr lang="en-US" sz="1600" b="0" i="0" dirty="0">
                <a:solidFill>
                  <a:srgbClr val="404041"/>
                </a:solidFill>
                <a:effectLst/>
                <a:latin typeface="Source Sans Pro" panose="020B0503030403020204" pitchFamily="34" charset="0"/>
              </a:rPr>
              <a:t> your data to maintain quality. Software developers have long known that automated testing is essential for managing complex codebases. Great Expectations brings the same discipline, confidence, and acceleration to data science and data engineering teams.”</a:t>
            </a:r>
            <a:endParaRPr lang="en-SG" sz="1600" dirty="0"/>
          </a:p>
        </p:txBody>
      </p:sp>
      <p:pic>
        <p:nvPicPr>
          <p:cNvPr id="14" name="Picture 13">
            <a:extLst>
              <a:ext uri="{FF2B5EF4-FFF2-40B4-BE49-F238E27FC236}">
                <a16:creationId xmlns:a16="http://schemas.microsoft.com/office/drawing/2014/main" id="{D378C976-8017-3616-17B1-A6EEC7D83F59}"/>
              </a:ext>
            </a:extLst>
          </p:cNvPr>
          <p:cNvPicPr>
            <a:picLocks noChangeAspect="1"/>
          </p:cNvPicPr>
          <p:nvPr/>
        </p:nvPicPr>
        <p:blipFill>
          <a:blip r:embed="rId6"/>
          <a:stretch>
            <a:fillRect/>
          </a:stretch>
        </p:blipFill>
        <p:spPr>
          <a:xfrm>
            <a:off x="374165" y="2938357"/>
            <a:ext cx="5668166" cy="1514686"/>
          </a:xfrm>
          <a:prstGeom prst="rect">
            <a:avLst/>
          </a:prstGeom>
        </p:spPr>
      </p:pic>
      <p:sp>
        <p:nvSpPr>
          <p:cNvPr id="15" name="TextBox 14">
            <a:extLst>
              <a:ext uri="{FF2B5EF4-FFF2-40B4-BE49-F238E27FC236}">
                <a16:creationId xmlns:a16="http://schemas.microsoft.com/office/drawing/2014/main" id="{CC17B95B-C0DE-9F97-7DD9-646DFD459BC9}"/>
              </a:ext>
            </a:extLst>
          </p:cNvPr>
          <p:cNvSpPr txBox="1"/>
          <p:nvPr/>
        </p:nvSpPr>
        <p:spPr>
          <a:xfrm>
            <a:off x="333375" y="2484240"/>
            <a:ext cx="2270558" cy="369332"/>
          </a:xfrm>
          <a:prstGeom prst="rect">
            <a:avLst/>
          </a:prstGeom>
          <a:noFill/>
        </p:spPr>
        <p:txBody>
          <a:bodyPr wrap="none" rtlCol="0">
            <a:spAutoFit/>
          </a:bodyPr>
          <a:lstStyle/>
          <a:p>
            <a:r>
              <a:rPr lang="en-US" b="1" dirty="0"/>
              <a:t>Defined Expectations:</a:t>
            </a:r>
            <a:endParaRPr lang="en-SG" b="1" dirty="0"/>
          </a:p>
        </p:txBody>
      </p:sp>
      <p:sp>
        <p:nvSpPr>
          <p:cNvPr id="16" name="TextBox 15">
            <a:extLst>
              <a:ext uri="{FF2B5EF4-FFF2-40B4-BE49-F238E27FC236}">
                <a16:creationId xmlns:a16="http://schemas.microsoft.com/office/drawing/2014/main" id="{7D6F658E-D035-122E-63B2-589F30EA2818}"/>
              </a:ext>
            </a:extLst>
          </p:cNvPr>
          <p:cNvSpPr txBox="1"/>
          <p:nvPr/>
        </p:nvSpPr>
        <p:spPr>
          <a:xfrm>
            <a:off x="6791325" y="2484240"/>
            <a:ext cx="2841804" cy="369332"/>
          </a:xfrm>
          <a:prstGeom prst="rect">
            <a:avLst/>
          </a:prstGeom>
          <a:noFill/>
        </p:spPr>
        <p:txBody>
          <a:bodyPr wrap="none" rtlCol="0">
            <a:spAutoFit/>
          </a:bodyPr>
          <a:lstStyle/>
          <a:p>
            <a:r>
              <a:rPr lang="en-US" b="1" dirty="0"/>
              <a:t>Resulting Validation (JSON):</a:t>
            </a:r>
            <a:endParaRPr lang="en-SG" b="1" dirty="0"/>
          </a:p>
        </p:txBody>
      </p:sp>
      <p:pic>
        <p:nvPicPr>
          <p:cNvPr id="18" name="Picture 17">
            <a:extLst>
              <a:ext uri="{FF2B5EF4-FFF2-40B4-BE49-F238E27FC236}">
                <a16:creationId xmlns:a16="http://schemas.microsoft.com/office/drawing/2014/main" id="{8CFE64FA-E3CC-2A28-3C28-23DA98A515E5}"/>
              </a:ext>
            </a:extLst>
          </p:cNvPr>
          <p:cNvPicPr>
            <a:picLocks noChangeAspect="1"/>
          </p:cNvPicPr>
          <p:nvPr/>
        </p:nvPicPr>
        <p:blipFill rotWithShape="1">
          <a:blip r:embed="rId7"/>
          <a:srcRect r="12751" b="17978"/>
          <a:stretch/>
        </p:blipFill>
        <p:spPr>
          <a:xfrm>
            <a:off x="6791325" y="2938357"/>
            <a:ext cx="4552950" cy="3437557"/>
          </a:xfrm>
          <a:prstGeom prst="rect">
            <a:avLst/>
          </a:prstGeom>
        </p:spPr>
      </p:pic>
      <p:cxnSp>
        <p:nvCxnSpPr>
          <p:cNvPr id="20" name="Straight Arrow Connector 19">
            <a:extLst>
              <a:ext uri="{FF2B5EF4-FFF2-40B4-BE49-F238E27FC236}">
                <a16:creationId xmlns:a16="http://schemas.microsoft.com/office/drawing/2014/main" id="{2AC15140-E831-B4A9-BBD1-40EE7217886C}"/>
              </a:ext>
            </a:extLst>
          </p:cNvPr>
          <p:cNvCxnSpPr/>
          <p:nvPr/>
        </p:nvCxnSpPr>
        <p:spPr>
          <a:xfrm>
            <a:off x="2931137" y="2667000"/>
            <a:ext cx="366016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3344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2E3F2B9-BD48-22F0-DAD5-EB254DFDCFCD}"/>
              </a:ext>
            </a:extLst>
          </p:cNvPr>
          <p:cNvSpPr/>
          <p:nvPr/>
        </p:nvSpPr>
        <p:spPr>
          <a:xfrm>
            <a:off x="0" y="0"/>
            <a:ext cx="12192000" cy="810285"/>
          </a:xfrm>
          <a:prstGeom prst="rect">
            <a:avLst/>
          </a:prstGeom>
          <a:solidFill>
            <a:srgbClr val="0049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TextBox 4">
            <a:extLst>
              <a:ext uri="{FF2B5EF4-FFF2-40B4-BE49-F238E27FC236}">
                <a16:creationId xmlns:a16="http://schemas.microsoft.com/office/drawing/2014/main" id="{01B3AE0E-34DA-57E5-5664-07622A55FC1D}"/>
              </a:ext>
            </a:extLst>
          </p:cNvPr>
          <p:cNvSpPr txBox="1"/>
          <p:nvPr/>
        </p:nvSpPr>
        <p:spPr>
          <a:xfrm>
            <a:off x="333375" y="174309"/>
            <a:ext cx="2255169" cy="461665"/>
          </a:xfrm>
          <a:prstGeom prst="rect">
            <a:avLst/>
          </a:prstGeom>
          <a:noFill/>
        </p:spPr>
        <p:txBody>
          <a:bodyPr wrap="none" rtlCol="0">
            <a:spAutoFit/>
          </a:bodyPr>
          <a:lstStyle/>
          <a:p>
            <a:r>
              <a:rPr lang="en-US" sz="2400" b="1" dirty="0">
                <a:solidFill>
                  <a:schemeClr val="bg1"/>
                </a:solidFill>
              </a:rPr>
              <a:t>Why MongoDB?</a:t>
            </a:r>
            <a:endParaRPr lang="en-SG" sz="2400" b="1" dirty="0">
              <a:solidFill>
                <a:schemeClr val="bg1"/>
              </a:solidFill>
            </a:endParaRPr>
          </a:p>
        </p:txBody>
      </p:sp>
      <p:sp>
        <p:nvSpPr>
          <p:cNvPr id="3" name="Rectangle: Rounded Corners 2">
            <a:extLst>
              <a:ext uri="{FF2B5EF4-FFF2-40B4-BE49-F238E27FC236}">
                <a16:creationId xmlns:a16="http://schemas.microsoft.com/office/drawing/2014/main" id="{A58A967C-247B-8E76-20BF-D814265F1881}"/>
              </a:ext>
            </a:extLst>
          </p:cNvPr>
          <p:cNvSpPr/>
          <p:nvPr/>
        </p:nvSpPr>
        <p:spPr>
          <a:xfrm>
            <a:off x="666750" y="1816414"/>
            <a:ext cx="10687050" cy="1438275"/>
          </a:xfrm>
          <a:prstGeom prst="roundRect">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Rectangle: Rounded Corners 5">
            <a:extLst>
              <a:ext uri="{FF2B5EF4-FFF2-40B4-BE49-F238E27FC236}">
                <a16:creationId xmlns:a16="http://schemas.microsoft.com/office/drawing/2014/main" id="{A72B8151-69C2-AF2B-6813-68FA04D86F4B}"/>
              </a:ext>
            </a:extLst>
          </p:cNvPr>
          <p:cNvSpPr/>
          <p:nvPr/>
        </p:nvSpPr>
        <p:spPr>
          <a:xfrm>
            <a:off x="666750" y="3398805"/>
            <a:ext cx="10687050" cy="1438275"/>
          </a:xfrm>
          <a:prstGeom prst="roundRect">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Rectangle: Rounded Corners 6">
            <a:extLst>
              <a:ext uri="{FF2B5EF4-FFF2-40B4-BE49-F238E27FC236}">
                <a16:creationId xmlns:a16="http://schemas.microsoft.com/office/drawing/2014/main" id="{6EA82C21-ADB3-1F85-5122-1F968CE5FBFC}"/>
              </a:ext>
            </a:extLst>
          </p:cNvPr>
          <p:cNvSpPr/>
          <p:nvPr/>
        </p:nvSpPr>
        <p:spPr>
          <a:xfrm>
            <a:off x="666750" y="4981196"/>
            <a:ext cx="10687050" cy="1438275"/>
          </a:xfrm>
          <a:prstGeom prst="roundRect">
            <a:avLst/>
          </a:prstGeom>
          <a:noFill/>
          <a:ln w="158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TextBox 8">
            <a:extLst>
              <a:ext uri="{FF2B5EF4-FFF2-40B4-BE49-F238E27FC236}">
                <a16:creationId xmlns:a16="http://schemas.microsoft.com/office/drawing/2014/main" id="{DC01A1F2-0ABB-DF4F-1544-1B422B4E9AD7}"/>
              </a:ext>
            </a:extLst>
          </p:cNvPr>
          <p:cNvSpPr txBox="1"/>
          <p:nvPr/>
        </p:nvSpPr>
        <p:spPr>
          <a:xfrm>
            <a:off x="1181100" y="2272835"/>
            <a:ext cx="2112822" cy="523220"/>
          </a:xfrm>
          <a:prstGeom prst="rect">
            <a:avLst/>
          </a:prstGeom>
          <a:noFill/>
        </p:spPr>
        <p:txBody>
          <a:bodyPr wrap="none" rtlCol="0">
            <a:spAutoFit/>
          </a:bodyPr>
          <a:lstStyle/>
          <a:p>
            <a:r>
              <a:rPr lang="en-US" sz="2800" dirty="0"/>
              <a:t>Spark + HDFS</a:t>
            </a:r>
            <a:endParaRPr lang="en-SG" sz="2800" dirty="0"/>
          </a:p>
        </p:txBody>
      </p:sp>
      <p:sp>
        <p:nvSpPr>
          <p:cNvPr id="10" name="TextBox 9">
            <a:extLst>
              <a:ext uri="{FF2B5EF4-FFF2-40B4-BE49-F238E27FC236}">
                <a16:creationId xmlns:a16="http://schemas.microsoft.com/office/drawing/2014/main" id="{BB56DFE1-5733-3F05-EB34-389ABEF697B2}"/>
              </a:ext>
            </a:extLst>
          </p:cNvPr>
          <p:cNvSpPr txBox="1"/>
          <p:nvPr/>
        </p:nvSpPr>
        <p:spPr>
          <a:xfrm>
            <a:off x="4047261" y="2192229"/>
            <a:ext cx="6896100" cy="646331"/>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FF0000"/>
                </a:solidFill>
              </a:rPr>
              <a:t>Fragile</a:t>
            </a:r>
            <a:r>
              <a:rPr lang="en-US" dirty="0"/>
              <a:t> - Schema Inference Errors</a:t>
            </a:r>
            <a:r>
              <a:rPr lang="en-SG" dirty="0"/>
              <a:t> with nested structures</a:t>
            </a:r>
          </a:p>
          <a:p>
            <a:pPr marL="285750" indent="-285750">
              <a:buFont typeface="Arial" panose="020B0604020202020204" pitchFamily="34" charset="0"/>
              <a:buChar char="•"/>
            </a:pPr>
            <a:r>
              <a:rPr lang="en-SG" dirty="0">
                <a:solidFill>
                  <a:srgbClr val="FF0000"/>
                </a:solidFill>
              </a:rPr>
              <a:t>Complex</a:t>
            </a:r>
            <a:r>
              <a:rPr lang="en-SG" dirty="0"/>
              <a:t> – Less robust JSON query/transform functionality</a:t>
            </a:r>
            <a:endParaRPr lang="en-US" dirty="0"/>
          </a:p>
        </p:txBody>
      </p:sp>
      <p:sp>
        <p:nvSpPr>
          <p:cNvPr id="11" name="TextBox 10">
            <a:extLst>
              <a:ext uri="{FF2B5EF4-FFF2-40B4-BE49-F238E27FC236}">
                <a16:creationId xmlns:a16="http://schemas.microsoft.com/office/drawing/2014/main" id="{9570C37E-2E70-3648-7E3D-885CFF7879A0}"/>
              </a:ext>
            </a:extLst>
          </p:cNvPr>
          <p:cNvSpPr txBox="1"/>
          <p:nvPr/>
        </p:nvSpPr>
        <p:spPr>
          <a:xfrm>
            <a:off x="1181100" y="3764492"/>
            <a:ext cx="1269899" cy="523220"/>
          </a:xfrm>
          <a:prstGeom prst="rect">
            <a:avLst/>
          </a:prstGeom>
          <a:noFill/>
        </p:spPr>
        <p:txBody>
          <a:bodyPr wrap="none" rtlCol="0">
            <a:spAutoFit/>
          </a:bodyPr>
          <a:lstStyle/>
          <a:p>
            <a:r>
              <a:rPr lang="en-US" sz="2800" dirty="0"/>
              <a:t>RDBMS</a:t>
            </a:r>
            <a:endParaRPr lang="en-SG" sz="2800" dirty="0"/>
          </a:p>
        </p:txBody>
      </p:sp>
      <p:sp>
        <p:nvSpPr>
          <p:cNvPr id="13" name="TextBox 12">
            <a:extLst>
              <a:ext uri="{FF2B5EF4-FFF2-40B4-BE49-F238E27FC236}">
                <a16:creationId xmlns:a16="http://schemas.microsoft.com/office/drawing/2014/main" id="{38670FFB-739B-076A-5659-7C9921F3A09E}"/>
              </a:ext>
            </a:extLst>
          </p:cNvPr>
          <p:cNvSpPr txBox="1"/>
          <p:nvPr/>
        </p:nvSpPr>
        <p:spPr>
          <a:xfrm>
            <a:off x="4047261" y="3636261"/>
            <a:ext cx="7201764" cy="92333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FF0000"/>
                </a:solidFill>
              </a:rPr>
              <a:t>High Effort </a:t>
            </a:r>
            <a:r>
              <a:rPr lang="en-US" dirty="0"/>
              <a:t>– mapping JSON to flattened columns (e.g. </a:t>
            </a:r>
            <a:r>
              <a:rPr lang="en-US" dirty="0" err="1"/>
              <a:t>kwargs</a:t>
            </a:r>
            <a:r>
              <a:rPr lang="en-US" dirty="0"/>
              <a:t> attribute)</a:t>
            </a:r>
            <a:endParaRPr lang="en-SG" dirty="0"/>
          </a:p>
          <a:p>
            <a:pPr marL="285750" indent="-285750">
              <a:buFont typeface="Arial" panose="020B0604020202020204" pitchFamily="34" charset="0"/>
              <a:buChar char="•"/>
            </a:pPr>
            <a:r>
              <a:rPr lang="en-SG" dirty="0">
                <a:solidFill>
                  <a:srgbClr val="FF0000"/>
                </a:solidFill>
              </a:rPr>
              <a:t>Completeness</a:t>
            </a:r>
            <a:r>
              <a:rPr lang="en-SG" dirty="0"/>
              <a:t> – “throw away” non-mapped data</a:t>
            </a:r>
          </a:p>
          <a:p>
            <a:pPr marL="285750" indent="-285750">
              <a:buFont typeface="Arial" panose="020B0604020202020204" pitchFamily="34" charset="0"/>
              <a:buChar char="•"/>
            </a:pPr>
            <a:r>
              <a:rPr lang="en-SG" dirty="0">
                <a:solidFill>
                  <a:srgbClr val="FF0000"/>
                </a:solidFill>
              </a:rPr>
              <a:t>Maintenance</a:t>
            </a:r>
            <a:r>
              <a:rPr lang="en-SG" dirty="0"/>
              <a:t> – change management with structure change</a:t>
            </a:r>
            <a:endParaRPr lang="en-US" dirty="0"/>
          </a:p>
        </p:txBody>
      </p:sp>
      <p:sp>
        <p:nvSpPr>
          <p:cNvPr id="17" name="TextBox 16">
            <a:extLst>
              <a:ext uri="{FF2B5EF4-FFF2-40B4-BE49-F238E27FC236}">
                <a16:creationId xmlns:a16="http://schemas.microsoft.com/office/drawing/2014/main" id="{04853BBD-D92C-8742-71D8-EE91D0DA7B0A}"/>
              </a:ext>
            </a:extLst>
          </p:cNvPr>
          <p:cNvSpPr txBox="1"/>
          <p:nvPr/>
        </p:nvSpPr>
        <p:spPr>
          <a:xfrm>
            <a:off x="1181100" y="5355167"/>
            <a:ext cx="2344681" cy="523220"/>
          </a:xfrm>
          <a:prstGeom prst="rect">
            <a:avLst/>
          </a:prstGeom>
          <a:noFill/>
        </p:spPr>
        <p:txBody>
          <a:bodyPr wrap="none" rtlCol="0">
            <a:spAutoFit/>
          </a:bodyPr>
          <a:lstStyle/>
          <a:p>
            <a:r>
              <a:rPr lang="en-US" sz="2800" dirty="0"/>
              <a:t>NoSQL/Mongo</a:t>
            </a:r>
            <a:endParaRPr lang="en-SG" sz="2800" dirty="0"/>
          </a:p>
        </p:txBody>
      </p:sp>
      <p:sp>
        <p:nvSpPr>
          <p:cNvPr id="19" name="TextBox 18">
            <a:extLst>
              <a:ext uri="{FF2B5EF4-FFF2-40B4-BE49-F238E27FC236}">
                <a16:creationId xmlns:a16="http://schemas.microsoft.com/office/drawing/2014/main" id="{B84BF3B3-D33E-A98E-9809-063695C2659A}"/>
              </a:ext>
            </a:extLst>
          </p:cNvPr>
          <p:cNvSpPr txBox="1"/>
          <p:nvPr/>
        </p:nvSpPr>
        <p:spPr>
          <a:xfrm>
            <a:off x="4047261" y="5238668"/>
            <a:ext cx="6896100" cy="92333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00B050"/>
                </a:solidFill>
              </a:rPr>
              <a:t>Native Support </a:t>
            </a:r>
            <a:r>
              <a:rPr lang="en-US" dirty="0"/>
              <a:t>– JSON generated documents</a:t>
            </a:r>
            <a:endParaRPr lang="en-SG" dirty="0"/>
          </a:p>
          <a:p>
            <a:pPr marL="285750" indent="-285750">
              <a:buFont typeface="Arial" panose="020B0604020202020204" pitchFamily="34" charset="0"/>
              <a:buChar char="•"/>
            </a:pPr>
            <a:r>
              <a:rPr lang="en-SG" dirty="0">
                <a:solidFill>
                  <a:srgbClr val="00B050"/>
                </a:solidFill>
              </a:rPr>
              <a:t>Aggregation</a:t>
            </a:r>
            <a:r>
              <a:rPr lang="en-SG" dirty="0"/>
              <a:t> – First Class JSON transformation support</a:t>
            </a:r>
          </a:p>
          <a:p>
            <a:pPr marL="285750" indent="-285750">
              <a:buFont typeface="Arial" panose="020B0604020202020204" pitchFamily="34" charset="0"/>
              <a:buChar char="•"/>
            </a:pPr>
            <a:r>
              <a:rPr lang="en-SG" dirty="0">
                <a:solidFill>
                  <a:srgbClr val="00B050"/>
                </a:solidFill>
              </a:rPr>
              <a:t>Integration</a:t>
            </a:r>
            <a:r>
              <a:rPr lang="en-SG" dirty="0"/>
              <a:t> – Able to provide Spark Read support if needed</a:t>
            </a:r>
          </a:p>
        </p:txBody>
      </p:sp>
      <p:sp>
        <p:nvSpPr>
          <p:cNvPr id="21" name="TextBox 20">
            <a:extLst>
              <a:ext uri="{FF2B5EF4-FFF2-40B4-BE49-F238E27FC236}">
                <a16:creationId xmlns:a16="http://schemas.microsoft.com/office/drawing/2014/main" id="{83F178EC-2DF0-2BAC-3248-21522E7EBF98}"/>
              </a:ext>
            </a:extLst>
          </p:cNvPr>
          <p:cNvSpPr txBox="1"/>
          <p:nvPr/>
        </p:nvSpPr>
        <p:spPr>
          <a:xfrm>
            <a:off x="666750" y="1173114"/>
            <a:ext cx="1833387" cy="369332"/>
          </a:xfrm>
          <a:prstGeom prst="rect">
            <a:avLst/>
          </a:prstGeom>
          <a:noFill/>
        </p:spPr>
        <p:txBody>
          <a:bodyPr wrap="none" rtlCol="0">
            <a:spAutoFit/>
          </a:bodyPr>
          <a:lstStyle/>
          <a:p>
            <a:r>
              <a:rPr lang="en-US" b="1" dirty="0"/>
              <a:t>Options Analysis:</a:t>
            </a:r>
            <a:endParaRPr lang="en-SG" b="1" dirty="0"/>
          </a:p>
        </p:txBody>
      </p:sp>
    </p:spTree>
    <p:extLst>
      <p:ext uri="{BB962C8B-B14F-4D97-AF65-F5344CB8AC3E}">
        <p14:creationId xmlns:p14="http://schemas.microsoft.com/office/powerpoint/2010/main" val="733346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2E3F2B9-BD48-22F0-DAD5-EB254DFDCFCD}"/>
              </a:ext>
            </a:extLst>
          </p:cNvPr>
          <p:cNvSpPr/>
          <p:nvPr/>
        </p:nvSpPr>
        <p:spPr>
          <a:xfrm>
            <a:off x="0" y="0"/>
            <a:ext cx="12192000" cy="810285"/>
          </a:xfrm>
          <a:prstGeom prst="rect">
            <a:avLst/>
          </a:prstGeom>
          <a:solidFill>
            <a:srgbClr val="0049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TextBox 4">
            <a:extLst>
              <a:ext uri="{FF2B5EF4-FFF2-40B4-BE49-F238E27FC236}">
                <a16:creationId xmlns:a16="http://schemas.microsoft.com/office/drawing/2014/main" id="{01B3AE0E-34DA-57E5-5664-07622A55FC1D}"/>
              </a:ext>
            </a:extLst>
          </p:cNvPr>
          <p:cNvSpPr txBox="1"/>
          <p:nvPr/>
        </p:nvSpPr>
        <p:spPr>
          <a:xfrm>
            <a:off x="333375" y="174309"/>
            <a:ext cx="5340244" cy="461665"/>
          </a:xfrm>
          <a:prstGeom prst="rect">
            <a:avLst/>
          </a:prstGeom>
          <a:noFill/>
        </p:spPr>
        <p:txBody>
          <a:bodyPr wrap="none" rtlCol="0">
            <a:spAutoFit/>
          </a:bodyPr>
          <a:lstStyle/>
          <a:p>
            <a:r>
              <a:rPr lang="en-US" sz="2400" b="1" dirty="0">
                <a:solidFill>
                  <a:schemeClr val="bg1"/>
                </a:solidFill>
              </a:rPr>
              <a:t>Standing Up MongoDB + Mongo-Express</a:t>
            </a:r>
            <a:endParaRPr lang="en-SG" sz="2400" b="1" dirty="0">
              <a:solidFill>
                <a:schemeClr val="bg1"/>
              </a:solidFill>
            </a:endParaRPr>
          </a:p>
        </p:txBody>
      </p:sp>
      <p:pic>
        <p:nvPicPr>
          <p:cNvPr id="8" name="Picture 7">
            <a:extLst>
              <a:ext uri="{FF2B5EF4-FFF2-40B4-BE49-F238E27FC236}">
                <a16:creationId xmlns:a16="http://schemas.microsoft.com/office/drawing/2014/main" id="{9B4EAB4E-1E3E-A8E4-6FF3-8EC1EEBD3DA3}"/>
              </a:ext>
            </a:extLst>
          </p:cNvPr>
          <p:cNvPicPr>
            <a:picLocks noChangeAspect="1"/>
          </p:cNvPicPr>
          <p:nvPr/>
        </p:nvPicPr>
        <p:blipFill>
          <a:blip r:embed="rId2"/>
          <a:stretch>
            <a:fillRect/>
          </a:stretch>
        </p:blipFill>
        <p:spPr>
          <a:xfrm>
            <a:off x="333375" y="984594"/>
            <a:ext cx="6772275" cy="5700147"/>
          </a:xfrm>
          <a:prstGeom prst="rect">
            <a:avLst/>
          </a:prstGeom>
        </p:spPr>
      </p:pic>
      <p:sp>
        <p:nvSpPr>
          <p:cNvPr id="12" name="TextBox 11">
            <a:extLst>
              <a:ext uri="{FF2B5EF4-FFF2-40B4-BE49-F238E27FC236}">
                <a16:creationId xmlns:a16="http://schemas.microsoft.com/office/drawing/2014/main" id="{B67E3334-F5C1-30DD-5612-A22EB6B2DAA8}"/>
              </a:ext>
            </a:extLst>
          </p:cNvPr>
          <p:cNvSpPr txBox="1"/>
          <p:nvPr/>
        </p:nvSpPr>
        <p:spPr>
          <a:xfrm>
            <a:off x="7391400" y="984593"/>
            <a:ext cx="4343400" cy="2862322"/>
          </a:xfrm>
          <a:prstGeom prst="rect">
            <a:avLst/>
          </a:prstGeom>
          <a:noFill/>
        </p:spPr>
        <p:txBody>
          <a:bodyPr wrap="square" rtlCol="0">
            <a:spAutoFit/>
          </a:bodyPr>
          <a:lstStyle/>
          <a:p>
            <a:r>
              <a:rPr lang="en-US" dirty="0"/>
              <a:t>Docker-compose using:</a:t>
            </a:r>
          </a:p>
          <a:p>
            <a:pPr marL="285750" indent="-285750">
              <a:buFont typeface="Arial" panose="020B0604020202020204" pitchFamily="34" charset="0"/>
              <a:buChar char="•"/>
            </a:pPr>
            <a:r>
              <a:rPr lang="en-US" dirty="0"/>
              <a:t> </a:t>
            </a:r>
            <a:r>
              <a:rPr lang="en-US" dirty="0" err="1"/>
              <a:t>mongodb</a:t>
            </a:r>
            <a:r>
              <a:rPr lang="en-US" dirty="0"/>
              <a:t> (backend) </a:t>
            </a:r>
          </a:p>
          <a:p>
            <a:pPr marL="285750" indent="-285750">
              <a:buFont typeface="Arial" panose="020B0604020202020204" pitchFamily="34" charset="0"/>
              <a:buChar char="•"/>
            </a:pPr>
            <a:r>
              <a:rPr lang="en-US" dirty="0"/>
              <a:t>mongo-express (front-end)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r>
              <a:rPr lang="en-US" b="1" dirty="0"/>
              <a:t>Note:</a:t>
            </a:r>
            <a:r>
              <a:rPr lang="en-US" dirty="0"/>
              <a:t>  Leveraged local development environment (mongodb://) vs. Atlas Cloud based (</a:t>
            </a:r>
            <a:r>
              <a:rPr lang="en-US" dirty="0" err="1"/>
              <a:t>mongodb+srv</a:t>
            </a:r>
            <a:r>
              <a:rPr lang="en-US" dirty="0"/>
              <a:t>://) offering to learn more about mongo configuration and setup.</a:t>
            </a:r>
          </a:p>
          <a:p>
            <a:endParaRPr lang="en-SG" dirty="0"/>
          </a:p>
        </p:txBody>
      </p:sp>
    </p:spTree>
    <p:extLst>
      <p:ext uri="{BB962C8B-B14F-4D97-AF65-F5344CB8AC3E}">
        <p14:creationId xmlns:p14="http://schemas.microsoft.com/office/powerpoint/2010/main" val="3592668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2E3F2B9-BD48-22F0-DAD5-EB254DFDCFCD}"/>
              </a:ext>
            </a:extLst>
          </p:cNvPr>
          <p:cNvSpPr/>
          <p:nvPr/>
        </p:nvSpPr>
        <p:spPr>
          <a:xfrm>
            <a:off x="0" y="0"/>
            <a:ext cx="12192000" cy="810285"/>
          </a:xfrm>
          <a:prstGeom prst="rect">
            <a:avLst/>
          </a:prstGeom>
          <a:solidFill>
            <a:srgbClr val="0049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TextBox 4">
            <a:extLst>
              <a:ext uri="{FF2B5EF4-FFF2-40B4-BE49-F238E27FC236}">
                <a16:creationId xmlns:a16="http://schemas.microsoft.com/office/drawing/2014/main" id="{01B3AE0E-34DA-57E5-5664-07622A55FC1D}"/>
              </a:ext>
            </a:extLst>
          </p:cNvPr>
          <p:cNvSpPr txBox="1"/>
          <p:nvPr/>
        </p:nvSpPr>
        <p:spPr>
          <a:xfrm>
            <a:off x="333375" y="174309"/>
            <a:ext cx="3635804" cy="461665"/>
          </a:xfrm>
          <a:prstGeom prst="rect">
            <a:avLst/>
          </a:prstGeom>
          <a:noFill/>
        </p:spPr>
        <p:txBody>
          <a:bodyPr wrap="none" rtlCol="0">
            <a:spAutoFit/>
          </a:bodyPr>
          <a:lstStyle/>
          <a:p>
            <a:r>
              <a:rPr lang="en-US" sz="2400" b="1" dirty="0">
                <a:solidFill>
                  <a:schemeClr val="bg1"/>
                </a:solidFill>
              </a:rPr>
              <a:t>Generating Validation Data</a:t>
            </a:r>
            <a:endParaRPr lang="en-SG" sz="2400" b="1" dirty="0">
              <a:solidFill>
                <a:schemeClr val="bg1"/>
              </a:solidFill>
            </a:endParaRPr>
          </a:p>
        </p:txBody>
      </p:sp>
      <p:pic>
        <p:nvPicPr>
          <p:cNvPr id="6" name="Picture 5">
            <a:extLst>
              <a:ext uri="{FF2B5EF4-FFF2-40B4-BE49-F238E27FC236}">
                <a16:creationId xmlns:a16="http://schemas.microsoft.com/office/drawing/2014/main" id="{B112100B-ADE9-7644-0732-32F08144B51E}"/>
              </a:ext>
            </a:extLst>
          </p:cNvPr>
          <p:cNvPicPr>
            <a:picLocks noChangeAspect="1"/>
          </p:cNvPicPr>
          <p:nvPr/>
        </p:nvPicPr>
        <p:blipFill>
          <a:blip r:embed="rId2"/>
          <a:stretch>
            <a:fillRect/>
          </a:stretch>
        </p:blipFill>
        <p:spPr>
          <a:xfrm>
            <a:off x="6179959" y="1409701"/>
            <a:ext cx="5290241" cy="5043256"/>
          </a:xfrm>
          <a:prstGeom prst="rect">
            <a:avLst/>
          </a:prstGeom>
        </p:spPr>
      </p:pic>
      <p:pic>
        <p:nvPicPr>
          <p:cNvPr id="9" name="Picture 8">
            <a:extLst>
              <a:ext uri="{FF2B5EF4-FFF2-40B4-BE49-F238E27FC236}">
                <a16:creationId xmlns:a16="http://schemas.microsoft.com/office/drawing/2014/main" id="{C017E0FB-F81F-C2C2-2222-ED25CE81FEDF}"/>
              </a:ext>
            </a:extLst>
          </p:cNvPr>
          <p:cNvPicPr>
            <a:picLocks noChangeAspect="1"/>
          </p:cNvPicPr>
          <p:nvPr/>
        </p:nvPicPr>
        <p:blipFill>
          <a:blip r:embed="rId3"/>
          <a:stretch>
            <a:fillRect/>
          </a:stretch>
        </p:blipFill>
        <p:spPr>
          <a:xfrm>
            <a:off x="527981" y="1409701"/>
            <a:ext cx="5268638" cy="5010148"/>
          </a:xfrm>
          <a:prstGeom prst="rect">
            <a:avLst/>
          </a:prstGeom>
        </p:spPr>
      </p:pic>
      <p:sp>
        <p:nvSpPr>
          <p:cNvPr id="10" name="TextBox 9">
            <a:extLst>
              <a:ext uri="{FF2B5EF4-FFF2-40B4-BE49-F238E27FC236}">
                <a16:creationId xmlns:a16="http://schemas.microsoft.com/office/drawing/2014/main" id="{9381B852-70B2-70A5-0B72-A571B958FAB0}"/>
              </a:ext>
            </a:extLst>
          </p:cNvPr>
          <p:cNvSpPr txBox="1"/>
          <p:nvPr/>
        </p:nvSpPr>
        <p:spPr>
          <a:xfrm>
            <a:off x="447675" y="984594"/>
            <a:ext cx="5051319" cy="369332"/>
          </a:xfrm>
          <a:prstGeom prst="rect">
            <a:avLst/>
          </a:prstGeom>
          <a:noFill/>
        </p:spPr>
        <p:txBody>
          <a:bodyPr wrap="none" rtlCol="0">
            <a:spAutoFit/>
          </a:bodyPr>
          <a:lstStyle/>
          <a:p>
            <a:r>
              <a:rPr lang="en-US" b="1" dirty="0"/>
              <a:t>Extend Spark </a:t>
            </a:r>
            <a:r>
              <a:rPr lang="en-US" b="1" dirty="0" err="1"/>
              <a:t>DataFrames</a:t>
            </a:r>
            <a:r>
              <a:rPr lang="en-US" b="1" dirty="0"/>
              <a:t> to integration validation:</a:t>
            </a:r>
            <a:endParaRPr lang="en-SG" b="1" dirty="0"/>
          </a:p>
        </p:txBody>
      </p:sp>
      <p:sp>
        <p:nvSpPr>
          <p:cNvPr id="11" name="TextBox 10">
            <a:extLst>
              <a:ext uri="{FF2B5EF4-FFF2-40B4-BE49-F238E27FC236}">
                <a16:creationId xmlns:a16="http://schemas.microsoft.com/office/drawing/2014/main" id="{EC9647FA-984E-A241-C2C9-308E428C16A7}"/>
              </a:ext>
            </a:extLst>
          </p:cNvPr>
          <p:cNvSpPr txBox="1"/>
          <p:nvPr/>
        </p:nvSpPr>
        <p:spPr>
          <a:xfrm>
            <a:off x="6096000" y="970637"/>
            <a:ext cx="5315942" cy="369332"/>
          </a:xfrm>
          <a:prstGeom prst="rect">
            <a:avLst/>
          </a:prstGeom>
          <a:noFill/>
        </p:spPr>
        <p:txBody>
          <a:bodyPr wrap="none" rtlCol="0">
            <a:spAutoFit/>
          </a:bodyPr>
          <a:lstStyle/>
          <a:p>
            <a:r>
              <a:rPr lang="en-US" b="1" dirty="0"/>
              <a:t>Implement MongoDB Serializer for Validation Results:</a:t>
            </a:r>
            <a:endParaRPr lang="en-SG" b="1" dirty="0"/>
          </a:p>
        </p:txBody>
      </p:sp>
      <p:sp>
        <p:nvSpPr>
          <p:cNvPr id="13" name="Rectangle 12">
            <a:extLst>
              <a:ext uri="{FF2B5EF4-FFF2-40B4-BE49-F238E27FC236}">
                <a16:creationId xmlns:a16="http://schemas.microsoft.com/office/drawing/2014/main" id="{546F409C-2280-9B7A-20D1-34F91F61EF68}"/>
              </a:ext>
            </a:extLst>
          </p:cNvPr>
          <p:cNvSpPr/>
          <p:nvPr/>
        </p:nvSpPr>
        <p:spPr>
          <a:xfrm>
            <a:off x="6428849" y="1827189"/>
            <a:ext cx="3281742" cy="192346"/>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Rectangle 13">
            <a:extLst>
              <a:ext uri="{FF2B5EF4-FFF2-40B4-BE49-F238E27FC236}">
                <a16:creationId xmlns:a16="http://schemas.microsoft.com/office/drawing/2014/main" id="{D517E948-B32B-5DE8-8C5B-8821E9A53352}"/>
              </a:ext>
            </a:extLst>
          </p:cNvPr>
          <p:cNvSpPr/>
          <p:nvPr/>
        </p:nvSpPr>
        <p:spPr>
          <a:xfrm>
            <a:off x="721800" y="1634843"/>
            <a:ext cx="4777194" cy="1479832"/>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914674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2E3F2B9-BD48-22F0-DAD5-EB254DFDCFCD}"/>
              </a:ext>
            </a:extLst>
          </p:cNvPr>
          <p:cNvSpPr/>
          <p:nvPr/>
        </p:nvSpPr>
        <p:spPr>
          <a:xfrm>
            <a:off x="0" y="0"/>
            <a:ext cx="12192000" cy="810285"/>
          </a:xfrm>
          <a:prstGeom prst="rect">
            <a:avLst/>
          </a:prstGeom>
          <a:solidFill>
            <a:srgbClr val="0049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TextBox 4">
            <a:extLst>
              <a:ext uri="{FF2B5EF4-FFF2-40B4-BE49-F238E27FC236}">
                <a16:creationId xmlns:a16="http://schemas.microsoft.com/office/drawing/2014/main" id="{01B3AE0E-34DA-57E5-5664-07622A55FC1D}"/>
              </a:ext>
            </a:extLst>
          </p:cNvPr>
          <p:cNvSpPr txBox="1"/>
          <p:nvPr/>
        </p:nvSpPr>
        <p:spPr>
          <a:xfrm>
            <a:off x="333375" y="174309"/>
            <a:ext cx="3635804" cy="461665"/>
          </a:xfrm>
          <a:prstGeom prst="rect">
            <a:avLst/>
          </a:prstGeom>
          <a:noFill/>
        </p:spPr>
        <p:txBody>
          <a:bodyPr wrap="none" rtlCol="0">
            <a:spAutoFit/>
          </a:bodyPr>
          <a:lstStyle/>
          <a:p>
            <a:r>
              <a:rPr lang="en-US" sz="2400" b="1" dirty="0">
                <a:solidFill>
                  <a:schemeClr val="bg1"/>
                </a:solidFill>
              </a:rPr>
              <a:t>Generating Validation Data</a:t>
            </a:r>
            <a:endParaRPr lang="en-SG" sz="2400" b="1" dirty="0">
              <a:solidFill>
                <a:schemeClr val="bg1"/>
              </a:solidFill>
            </a:endParaRPr>
          </a:p>
        </p:txBody>
      </p:sp>
      <p:pic>
        <p:nvPicPr>
          <p:cNvPr id="3" name="Picture 2">
            <a:extLst>
              <a:ext uri="{FF2B5EF4-FFF2-40B4-BE49-F238E27FC236}">
                <a16:creationId xmlns:a16="http://schemas.microsoft.com/office/drawing/2014/main" id="{D7AB340D-707F-8AB7-27D0-517D245A6B39}"/>
              </a:ext>
            </a:extLst>
          </p:cNvPr>
          <p:cNvPicPr>
            <a:picLocks noChangeAspect="1"/>
          </p:cNvPicPr>
          <p:nvPr/>
        </p:nvPicPr>
        <p:blipFill>
          <a:blip r:embed="rId2"/>
          <a:stretch>
            <a:fillRect/>
          </a:stretch>
        </p:blipFill>
        <p:spPr>
          <a:xfrm>
            <a:off x="302054" y="1139601"/>
            <a:ext cx="7334250" cy="5416998"/>
          </a:xfrm>
          <a:prstGeom prst="rect">
            <a:avLst/>
          </a:prstGeom>
        </p:spPr>
      </p:pic>
      <p:sp>
        <p:nvSpPr>
          <p:cNvPr id="7" name="TextBox 6">
            <a:extLst>
              <a:ext uri="{FF2B5EF4-FFF2-40B4-BE49-F238E27FC236}">
                <a16:creationId xmlns:a16="http://schemas.microsoft.com/office/drawing/2014/main" id="{57D8B75A-D567-467D-1347-E2DB9951C491}"/>
              </a:ext>
            </a:extLst>
          </p:cNvPr>
          <p:cNvSpPr txBox="1"/>
          <p:nvPr/>
        </p:nvSpPr>
        <p:spPr>
          <a:xfrm>
            <a:off x="8191500" y="1247775"/>
            <a:ext cx="3371850" cy="1754326"/>
          </a:xfrm>
          <a:prstGeom prst="rect">
            <a:avLst/>
          </a:prstGeom>
          <a:noFill/>
        </p:spPr>
        <p:txBody>
          <a:bodyPr wrap="square" rtlCol="0">
            <a:spAutoFit/>
          </a:bodyPr>
          <a:lstStyle/>
          <a:p>
            <a:r>
              <a:rPr lang="en-US" dirty="0"/>
              <a:t>Run pipeline a few thousand times with randomly selected data to create both </a:t>
            </a:r>
            <a:r>
              <a:rPr lang="en-US" b="1" dirty="0">
                <a:solidFill>
                  <a:srgbClr val="00B050"/>
                </a:solidFill>
              </a:rPr>
              <a:t>successful</a:t>
            </a:r>
            <a:r>
              <a:rPr lang="en-US" dirty="0"/>
              <a:t> and </a:t>
            </a:r>
            <a:r>
              <a:rPr lang="en-US" b="1" dirty="0">
                <a:solidFill>
                  <a:srgbClr val="FF0000"/>
                </a:solidFill>
              </a:rPr>
              <a:t>unsuccessful</a:t>
            </a:r>
            <a:r>
              <a:rPr lang="en-US" dirty="0"/>
              <a:t> validation sets (</a:t>
            </a:r>
            <a:r>
              <a:rPr lang="en-US" b="1" dirty="0"/>
              <a:t>collections of associated expectations</a:t>
            </a:r>
            <a:r>
              <a:rPr lang="en-US" dirty="0"/>
              <a:t>).</a:t>
            </a:r>
          </a:p>
        </p:txBody>
      </p:sp>
      <p:sp>
        <p:nvSpPr>
          <p:cNvPr id="8" name="Rectangle 7">
            <a:extLst>
              <a:ext uri="{FF2B5EF4-FFF2-40B4-BE49-F238E27FC236}">
                <a16:creationId xmlns:a16="http://schemas.microsoft.com/office/drawing/2014/main" id="{AB68C0D3-7136-7DA1-2CD1-41A036D2AED7}"/>
              </a:ext>
            </a:extLst>
          </p:cNvPr>
          <p:cNvSpPr/>
          <p:nvPr/>
        </p:nvSpPr>
        <p:spPr>
          <a:xfrm>
            <a:off x="5695950" y="3305175"/>
            <a:ext cx="676275" cy="447675"/>
          </a:xfrm>
          <a:prstGeom prst="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Rectangle 11">
            <a:extLst>
              <a:ext uri="{FF2B5EF4-FFF2-40B4-BE49-F238E27FC236}">
                <a16:creationId xmlns:a16="http://schemas.microsoft.com/office/drawing/2014/main" id="{F11F7ED5-C47D-64ED-5153-31423DC936CF}"/>
              </a:ext>
            </a:extLst>
          </p:cNvPr>
          <p:cNvSpPr/>
          <p:nvPr/>
        </p:nvSpPr>
        <p:spPr>
          <a:xfrm>
            <a:off x="5695949" y="4854687"/>
            <a:ext cx="676275" cy="44767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6" name="Straight Arrow Connector 15">
            <a:extLst>
              <a:ext uri="{FF2B5EF4-FFF2-40B4-BE49-F238E27FC236}">
                <a16:creationId xmlns:a16="http://schemas.microsoft.com/office/drawing/2014/main" id="{265C7763-BFE4-F6BA-19F1-BF12D47DD548}"/>
              </a:ext>
            </a:extLst>
          </p:cNvPr>
          <p:cNvCxnSpPr>
            <a:cxnSpLocks/>
            <a:stCxn id="7" idx="1"/>
          </p:cNvCxnSpPr>
          <p:nvPr/>
        </p:nvCxnSpPr>
        <p:spPr>
          <a:xfrm flipH="1">
            <a:off x="6467475" y="2124938"/>
            <a:ext cx="1724025" cy="1180237"/>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4A0DB95-33D5-EE95-36B0-ED7F02E30347}"/>
              </a:ext>
            </a:extLst>
          </p:cNvPr>
          <p:cNvCxnSpPr>
            <a:cxnSpLocks/>
            <a:stCxn id="7" idx="1"/>
          </p:cNvCxnSpPr>
          <p:nvPr/>
        </p:nvCxnSpPr>
        <p:spPr>
          <a:xfrm flipH="1">
            <a:off x="6467475" y="2124938"/>
            <a:ext cx="1724025" cy="263756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84BD12B3-0B68-A9C3-B001-243D8647762C}"/>
              </a:ext>
            </a:extLst>
          </p:cNvPr>
          <p:cNvPicPr>
            <a:picLocks noChangeAspect="1"/>
          </p:cNvPicPr>
          <p:nvPr/>
        </p:nvPicPr>
        <p:blipFill>
          <a:blip r:embed="rId3"/>
          <a:stretch>
            <a:fillRect/>
          </a:stretch>
        </p:blipFill>
        <p:spPr>
          <a:xfrm>
            <a:off x="8098602" y="3529012"/>
            <a:ext cx="3557646" cy="2937698"/>
          </a:xfrm>
          <a:prstGeom prst="rect">
            <a:avLst/>
          </a:prstGeom>
        </p:spPr>
      </p:pic>
      <p:cxnSp>
        <p:nvCxnSpPr>
          <p:cNvPr id="25" name="Straight Arrow Connector 24">
            <a:extLst>
              <a:ext uri="{FF2B5EF4-FFF2-40B4-BE49-F238E27FC236}">
                <a16:creationId xmlns:a16="http://schemas.microsoft.com/office/drawing/2014/main" id="{07B5B67A-028E-E6D0-8C04-3A1C411A4337}"/>
              </a:ext>
            </a:extLst>
          </p:cNvPr>
          <p:cNvCxnSpPr/>
          <p:nvPr/>
        </p:nvCxnSpPr>
        <p:spPr>
          <a:xfrm>
            <a:off x="10277475" y="2733376"/>
            <a:ext cx="0" cy="10194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8843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2E3F2B9-BD48-22F0-DAD5-EB254DFDCFCD}"/>
              </a:ext>
            </a:extLst>
          </p:cNvPr>
          <p:cNvSpPr/>
          <p:nvPr/>
        </p:nvSpPr>
        <p:spPr>
          <a:xfrm>
            <a:off x="0" y="0"/>
            <a:ext cx="12192000" cy="810285"/>
          </a:xfrm>
          <a:prstGeom prst="rect">
            <a:avLst/>
          </a:prstGeom>
          <a:solidFill>
            <a:srgbClr val="0049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TextBox 4">
            <a:extLst>
              <a:ext uri="{FF2B5EF4-FFF2-40B4-BE49-F238E27FC236}">
                <a16:creationId xmlns:a16="http://schemas.microsoft.com/office/drawing/2014/main" id="{01B3AE0E-34DA-57E5-5664-07622A55FC1D}"/>
              </a:ext>
            </a:extLst>
          </p:cNvPr>
          <p:cNvSpPr txBox="1"/>
          <p:nvPr/>
        </p:nvSpPr>
        <p:spPr>
          <a:xfrm>
            <a:off x="333375" y="174309"/>
            <a:ext cx="7077963" cy="461665"/>
          </a:xfrm>
          <a:prstGeom prst="rect">
            <a:avLst/>
          </a:prstGeom>
          <a:noFill/>
        </p:spPr>
        <p:txBody>
          <a:bodyPr wrap="none" rtlCol="0">
            <a:spAutoFit/>
          </a:bodyPr>
          <a:lstStyle/>
          <a:p>
            <a:r>
              <a:rPr lang="en-US" sz="2400" b="1" dirty="0">
                <a:solidFill>
                  <a:schemeClr val="bg1"/>
                </a:solidFill>
              </a:rPr>
              <a:t>Creating Aggregation Pipelines #1 – Pipeline Summary</a:t>
            </a:r>
            <a:endParaRPr lang="en-SG" sz="2400" b="1" dirty="0">
              <a:solidFill>
                <a:schemeClr val="bg1"/>
              </a:solidFill>
            </a:endParaRPr>
          </a:p>
        </p:txBody>
      </p:sp>
      <p:sp>
        <p:nvSpPr>
          <p:cNvPr id="2" name="TextBox 1">
            <a:extLst>
              <a:ext uri="{FF2B5EF4-FFF2-40B4-BE49-F238E27FC236}">
                <a16:creationId xmlns:a16="http://schemas.microsoft.com/office/drawing/2014/main" id="{EFAA51F8-80F5-1D3A-CF32-2E1FC8766F08}"/>
              </a:ext>
            </a:extLst>
          </p:cNvPr>
          <p:cNvSpPr txBox="1"/>
          <p:nvPr/>
        </p:nvSpPr>
        <p:spPr>
          <a:xfrm>
            <a:off x="333375" y="1057275"/>
            <a:ext cx="3711978" cy="369332"/>
          </a:xfrm>
          <a:prstGeom prst="rect">
            <a:avLst/>
          </a:prstGeom>
          <a:noFill/>
        </p:spPr>
        <p:txBody>
          <a:bodyPr wrap="none" rtlCol="0">
            <a:spAutoFit/>
          </a:bodyPr>
          <a:lstStyle/>
          <a:p>
            <a:r>
              <a:rPr lang="en-US" b="1" dirty="0"/>
              <a:t>Summary Statistics “Standard” View:</a:t>
            </a:r>
            <a:endParaRPr lang="en-SG" b="1" dirty="0"/>
          </a:p>
        </p:txBody>
      </p:sp>
      <p:pic>
        <p:nvPicPr>
          <p:cNvPr id="9" name="Picture 8">
            <a:extLst>
              <a:ext uri="{FF2B5EF4-FFF2-40B4-BE49-F238E27FC236}">
                <a16:creationId xmlns:a16="http://schemas.microsoft.com/office/drawing/2014/main" id="{3A307B29-50AC-B2AB-8BCC-2799B0EC92BC}"/>
              </a:ext>
            </a:extLst>
          </p:cNvPr>
          <p:cNvPicPr>
            <a:picLocks noChangeAspect="1"/>
          </p:cNvPicPr>
          <p:nvPr/>
        </p:nvPicPr>
        <p:blipFill>
          <a:blip r:embed="rId2"/>
          <a:stretch>
            <a:fillRect/>
          </a:stretch>
        </p:blipFill>
        <p:spPr>
          <a:xfrm>
            <a:off x="418681" y="1528562"/>
            <a:ext cx="6001588" cy="2867425"/>
          </a:xfrm>
          <a:prstGeom prst="rect">
            <a:avLst/>
          </a:prstGeom>
        </p:spPr>
      </p:pic>
      <p:graphicFrame>
        <p:nvGraphicFramePr>
          <p:cNvPr id="10" name="Table 10">
            <a:extLst>
              <a:ext uri="{FF2B5EF4-FFF2-40B4-BE49-F238E27FC236}">
                <a16:creationId xmlns:a16="http://schemas.microsoft.com/office/drawing/2014/main" id="{A778AECC-6741-0665-02B5-A6A4AD9FD4E8}"/>
              </a:ext>
            </a:extLst>
          </p:cNvPr>
          <p:cNvGraphicFramePr>
            <a:graphicFrameLocks noGrp="1"/>
          </p:cNvGraphicFramePr>
          <p:nvPr>
            <p:extLst>
              <p:ext uri="{D42A27DB-BD31-4B8C-83A1-F6EECF244321}">
                <p14:modId xmlns:p14="http://schemas.microsoft.com/office/powerpoint/2010/main" val="393147558"/>
              </p:ext>
            </p:extLst>
          </p:nvPr>
        </p:nvGraphicFramePr>
        <p:xfrm>
          <a:off x="6556375" y="1528562"/>
          <a:ext cx="5216944" cy="2138680"/>
        </p:xfrm>
        <a:graphic>
          <a:graphicData uri="http://schemas.openxmlformats.org/drawingml/2006/table">
            <a:tbl>
              <a:tblPr firstRow="1" bandRow="1">
                <a:tableStyleId>{5C22544A-7EE6-4342-B048-85BDC9FD1C3A}</a:tableStyleId>
              </a:tblPr>
              <a:tblGrid>
                <a:gridCol w="2349500">
                  <a:extLst>
                    <a:ext uri="{9D8B030D-6E8A-4147-A177-3AD203B41FA5}">
                      <a16:colId xmlns:a16="http://schemas.microsoft.com/office/drawing/2014/main" val="621605885"/>
                    </a:ext>
                  </a:extLst>
                </a:gridCol>
                <a:gridCol w="2867444">
                  <a:extLst>
                    <a:ext uri="{9D8B030D-6E8A-4147-A177-3AD203B41FA5}">
                      <a16:colId xmlns:a16="http://schemas.microsoft.com/office/drawing/2014/main" val="478519642"/>
                    </a:ext>
                  </a:extLst>
                </a:gridCol>
              </a:tblGrid>
              <a:tr h="370840">
                <a:tc>
                  <a:txBody>
                    <a:bodyPr/>
                    <a:lstStyle/>
                    <a:p>
                      <a:r>
                        <a:rPr lang="en-US" sz="1400" b="1" dirty="0"/>
                        <a:t>_id</a:t>
                      </a:r>
                      <a:endParaRPr lang="en-SG" sz="1400" b="1" dirty="0"/>
                    </a:p>
                  </a:txBody>
                  <a:tcPr>
                    <a:solidFill>
                      <a:schemeClr val="tx1"/>
                    </a:solidFill>
                  </a:tcPr>
                </a:tc>
                <a:tc>
                  <a:txBody>
                    <a:bodyPr/>
                    <a:lstStyle/>
                    <a:p>
                      <a:r>
                        <a:rPr lang="en-US" sz="1400" b="0" dirty="0"/>
                        <a:t>Pipeline name</a:t>
                      </a:r>
                      <a:endParaRPr lang="en-SG" sz="1400" b="0" dirty="0"/>
                    </a:p>
                  </a:txBody>
                  <a:tcPr>
                    <a:solidFill>
                      <a:schemeClr val="tx1"/>
                    </a:solidFill>
                  </a:tcPr>
                </a:tc>
                <a:extLst>
                  <a:ext uri="{0D108BD9-81ED-4DB2-BD59-A6C34878D82A}">
                    <a16:rowId xmlns:a16="http://schemas.microsoft.com/office/drawing/2014/main" val="1759836766"/>
                  </a:ext>
                </a:extLst>
              </a:tr>
              <a:tr h="370840">
                <a:tc>
                  <a:txBody>
                    <a:bodyPr/>
                    <a:lstStyle/>
                    <a:p>
                      <a:r>
                        <a:rPr lang="en-US" sz="1400" b="1" dirty="0" err="1"/>
                        <a:t>successful_expectations</a:t>
                      </a:r>
                      <a:endParaRPr lang="en-SG" sz="1400" b="1" dirty="0"/>
                    </a:p>
                  </a:txBody>
                  <a:tcPr/>
                </a:tc>
                <a:tc>
                  <a:txBody>
                    <a:bodyPr/>
                    <a:lstStyle/>
                    <a:p>
                      <a:r>
                        <a:rPr lang="en-US" sz="1400" b="0" dirty="0"/>
                        <a:t>Sum of successful expectations for Pipeline name</a:t>
                      </a:r>
                      <a:endParaRPr lang="en-SG" sz="1400" b="0" dirty="0"/>
                    </a:p>
                  </a:txBody>
                  <a:tcPr/>
                </a:tc>
                <a:extLst>
                  <a:ext uri="{0D108BD9-81ED-4DB2-BD59-A6C34878D82A}">
                    <a16:rowId xmlns:a16="http://schemas.microsoft.com/office/drawing/2014/main" val="349880946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err="1"/>
                        <a:t>unsuccessful_expectations</a:t>
                      </a:r>
                      <a:endParaRPr lang="en-SG" sz="1400" b="1" dirty="0"/>
                    </a:p>
                  </a:txBody>
                  <a:tcPr/>
                </a:tc>
                <a:tc>
                  <a:txBody>
                    <a:bodyPr/>
                    <a:lstStyle/>
                    <a:p>
                      <a:r>
                        <a:rPr lang="en-US" sz="1400" b="0" dirty="0"/>
                        <a:t>Sum of unsuccessful expectations for Pipeline name</a:t>
                      </a:r>
                      <a:endParaRPr lang="en-SG" sz="1400" b="0" dirty="0"/>
                    </a:p>
                  </a:txBody>
                  <a:tcPr/>
                </a:tc>
                <a:extLst>
                  <a:ext uri="{0D108BD9-81ED-4DB2-BD59-A6C34878D82A}">
                    <a16:rowId xmlns:a16="http://schemas.microsoft.com/office/drawing/2014/main" val="199503694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err="1"/>
                        <a:t>ttl_expectations</a:t>
                      </a:r>
                      <a:endParaRPr lang="en-SG" sz="1400" b="1" dirty="0"/>
                    </a:p>
                  </a:txBody>
                  <a:tcPr/>
                </a:tc>
                <a:tc>
                  <a:txBody>
                    <a:bodyPr/>
                    <a:lstStyle/>
                    <a:p>
                      <a:r>
                        <a:rPr lang="en-US" sz="1400" b="0" dirty="0"/>
                        <a:t>Total number of executed expectations (successful + unsuccessful)</a:t>
                      </a:r>
                      <a:endParaRPr lang="en-SG" sz="1400" b="0" dirty="0"/>
                    </a:p>
                  </a:txBody>
                  <a:tcPr/>
                </a:tc>
                <a:extLst>
                  <a:ext uri="{0D108BD9-81ED-4DB2-BD59-A6C34878D82A}">
                    <a16:rowId xmlns:a16="http://schemas.microsoft.com/office/drawing/2014/main" val="1028620613"/>
                  </a:ext>
                </a:extLst>
              </a:tr>
            </a:tbl>
          </a:graphicData>
        </a:graphic>
      </p:graphicFrame>
      <p:pic>
        <p:nvPicPr>
          <p:cNvPr id="13" name="Picture 12">
            <a:extLst>
              <a:ext uri="{FF2B5EF4-FFF2-40B4-BE49-F238E27FC236}">
                <a16:creationId xmlns:a16="http://schemas.microsoft.com/office/drawing/2014/main" id="{AD1BEAEF-4F76-F1C2-0BB9-450D0BA80547}"/>
              </a:ext>
            </a:extLst>
          </p:cNvPr>
          <p:cNvPicPr>
            <a:picLocks noChangeAspect="1"/>
          </p:cNvPicPr>
          <p:nvPr/>
        </p:nvPicPr>
        <p:blipFill rotWithShape="1">
          <a:blip r:embed="rId3"/>
          <a:srcRect r="9353"/>
          <a:stretch/>
        </p:blipFill>
        <p:spPr>
          <a:xfrm>
            <a:off x="418682" y="4528394"/>
            <a:ext cx="6001588" cy="1705213"/>
          </a:xfrm>
          <a:prstGeom prst="rect">
            <a:avLst/>
          </a:prstGeom>
        </p:spPr>
      </p:pic>
      <p:sp>
        <p:nvSpPr>
          <p:cNvPr id="14" name="TextBox 13">
            <a:extLst>
              <a:ext uri="{FF2B5EF4-FFF2-40B4-BE49-F238E27FC236}">
                <a16:creationId xmlns:a16="http://schemas.microsoft.com/office/drawing/2014/main" id="{3498F5AD-152F-48F5-5607-F1A835B33F67}"/>
              </a:ext>
            </a:extLst>
          </p:cNvPr>
          <p:cNvSpPr txBox="1"/>
          <p:nvPr/>
        </p:nvSpPr>
        <p:spPr>
          <a:xfrm>
            <a:off x="6556375" y="1057275"/>
            <a:ext cx="2738185" cy="369332"/>
          </a:xfrm>
          <a:prstGeom prst="rect">
            <a:avLst/>
          </a:prstGeom>
          <a:noFill/>
        </p:spPr>
        <p:txBody>
          <a:bodyPr wrap="none" rtlCol="0">
            <a:spAutoFit/>
          </a:bodyPr>
          <a:lstStyle/>
          <a:p>
            <a:r>
              <a:rPr lang="en-US" b="1" dirty="0"/>
              <a:t>Schema Output Definition:</a:t>
            </a:r>
            <a:endParaRPr lang="en-SG" b="1" dirty="0"/>
          </a:p>
        </p:txBody>
      </p:sp>
      <p:pic>
        <p:nvPicPr>
          <p:cNvPr id="18" name="Picture 17">
            <a:extLst>
              <a:ext uri="{FF2B5EF4-FFF2-40B4-BE49-F238E27FC236}">
                <a16:creationId xmlns:a16="http://schemas.microsoft.com/office/drawing/2014/main" id="{42175794-1E7D-CAF6-5CA9-886CD244BEBD}"/>
              </a:ext>
            </a:extLst>
          </p:cNvPr>
          <p:cNvPicPr>
            <a:picLocks noChangeAspect="1"/>
          </p:cNvPicPr>
          <p:nvPr/>
        </p:nvPicPr>
        <p:blipFill rotWithShape="1">
          <a:blip r:embed="rId4"/>
          <a:srcRect r="31716" b="32431"/>
          <a:stretch/>
        </p:blipFill>
        <p:spPr>
          <a:xfrm>
            <a:off x="6556375" y="4240484"/>
            <a:ext cx="5216943" cy="1274491"/>
          </a:xfrm>
          <a:prstGeom prst="rect">
            <a:avLst/>
          </a:prstGeom>
        </p:spPr>
      </p:pic>
      <p:sp>
        <p:nvSpPr>
          <p:cNvPr id="19" name="TextBox 18">
            <a:extLst>
              <a:ext uri="{FF2B5EF4-FFF2-40B4-BE49-F238E27FC236}">
                <a16:creationId xmlns:a16="http://schemas.microsoft.com/office/drawing/2014/main" id="{2F73F34A-D844-1A25-D6A0-561BD6CB5375}"/>
              </a:ext>
            </a:extLst>
          </p:cNvPr>
          <p:cNvSpPr txBox="1"/>
          <p:nvPr/>
        </p:nvSpPr>
        <p:spPr>
          <a:xfrm>
            <a:off x="6556374" y="3769197"/>
            <a:ext cx="2620846" cy="369332"/>
          </a:xfrm>
          <a:prstGeom prst="rect">
            <a:avLst/>
          </a:prstGeom>
          <a:noFill/>
        </p:spPr>
        <p:txBody>
          <a:bodyPr wrap="none" rtlCol="0">
            <a:spAutoFit/>
          </a:bodyPr>
          <a:lstStyle/>
          <a:p>
            <a:r>
              <a:rPr lang="en-US" b="1" dirty="0"/>
              <a:t>Example Pipeline Output:</a:t>
            </a:r>
            <a:endParaRPr lang="en-SG" b="1" dirty="0"/>
          </a:p>
        </p:txBody>
      </p:sp>
      <p:sp>
        <p:nvSpPr>
          <p:cNvPr id="20" name="TextBox 19">
            <a:extLst>
              <a:ext uri="{FF2B5EF4-FFF2-40B4-BE49-F238E27FC236}">
                <a16:creationId xmlns:a16="http://schemas.microsoft.com/office/drawing/2014/main" id="{C472FC68-4EB3-83FA-5110-7E295527DEC5}"/>
              </a:ext>
            </a:extLst>
          </p:cNvPr>
          <p:cNvSpPr txBox="1"/>
          <p:nvPr/>
        </p:nvSpPr>
        <p:spPr>
          <a:xfrm>
            <a:off x="6556374" y="5783417"/>
            <a:ext cx="5140326" cy="646331"/>
          </a:xfrm>
          <a:prstGeom prst="rect">
            <a:avLst/>
          </a:prstGeom>
          <a:noFill/>
        </p:spPr>
        <p:txBody>
          <a:bodyPr wrap="square" rtlCol="0">
            <a:spAutoFit/>
          </a:bodyPr>
          <a:lstStyle/>
          <a:p>
            <a:r>
              <a:rPr lang="en-US" b="1" u="sng" dirty="0"/>
              <a:t>Note:</a:t>
            </a:r>
            <a:r>
              <a:rPr lang="en-US" dirty="0"/>
              <a:t>  If additional performance required </a:t>
            </a:r>
            <a:r>
              <a:rPr lang="en-US" dirty="0">
                <a:hlinkClick r:id="rId5"/>
              </a:rPr>
              <a:t>materialized views</a:t>
            </a:r>
            <a:r>
              <a:rPr lang="en-US" dirty="0"/>
              <a:t> could be used instead.</a:t>
            </a:r>
            <a:endParaRPr lang="en-SG" dirty="0"/>
          </a:p>
        </p:txBody>
      </p:sp>
    </p:spTree>
    <p:extLst>
      <p:ext uri="{BB962C8B-B14F-4D97-AF65-F5344CB8AC3E}">
        <p14:creationId xmlns:p14="http://schemas.microsoft.com/office/powerpoint/2010/main" val="108810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2E3F2B9-BD48-22F0-DAD5-EB254DFDCFCD}"/>
              </a:ext>
            </a:extLst>
          </p:cNvPr>
          <p:cNvSpPr/>
          <p:nvPr/>
        </p:nvSpPr>
        <p:spPr>
          <a:xfrm>
            <a:off x="0" y="0"/>
            <a:ext cx="12192000" cy="810285"/>
          </a:xfrm>
          <a:prstGeom prst="rect">
            <a:avLst/>
          </a:prstGeom>
          <a:solidFill>
            <a:srgbClr val="0049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TextBox 4">
            <a:extLst>
              <a:ext uri="{FF2B5EF4-FFF2-40B4-BE49-F238E27FC236}">
                <a16:creationId xmlns:a16="http://schemas.microsoft.com/office/drawing/2014/main" id="{01B3AE0E-34DA-57E5-5664-07622A55FC1D}"/>
              </a:ext>
            </a:extLst>
          </p:cNvPr>
          <p:cNvSpPr txBox="1"/>
          <p:nvPr/>
        </p:nvSpPr>
        <p:spPr>
          <a:xfrm>
            <a:off x="333375" y="174309"/>
            <a:ext cx="8504764" cy="461665"/>
          </a:xfrm>
          <a:prstGeom prst="rect">
            <a:avLst/>
          </a:prstGeom>
          <a:noFill/>
        </p:spPr>
        <p:txBody>
          <a:bodyPr wrap="none" rtlCol="0">
            <a:spAutoFit/>
          </a:bodyPr>
          <a:lstStyle/>
          <a:p>
            <a:r>
              <a:rPr lang="en-US" sz="2400" b="1" dirty="0">
                <a:solidFill>
                  <a:schemeClr val="bg1"/>
                </a:solidFill>
              </a:rPr>
              <a:t>Creating Aggregation Pipelines #2 – Full List of Failed Expectations</a:t>
            </a:r>
            <a:endParaRPr lang="en-SG" sz="2400" b="1" dirty="0">
              <a:solidFill>
                <a:schemeClr val="bg1"/>
              </a:solidFill>
            </a:endParaRPr>
          </a:p>
        </p:txBody>
      </p:sp>
      <p:sp>
        <p:nvSpPr>
          <p:cNvPr id="2" name="TextBox 1">
            <a:extLst>
              <a:ext uri="{FF2B5EF4-FFF2-40B4-BE49-F238E27FC236}">
                <a16:creationId xmlns:a16="http://schemas.microsoft.com/office/drawing/2014/main" id="{EFAA51F8-80F5-1D3A-CF32-2E1FC8766F08}"/>
              </a:ext>
            </a:extLst>
          </p:cNvPr>
          <p:cNvSpPr txBox="1"/>
          <p:nvPr/>
        </p:nvSpPr>
        <p:spPr>
          <a:xfrm>
            <a:off x="333375" y="1057275"/>
            <a:ext cx="2706767" cy="369332"/>
          </a:xfrm>
          <a:prstGeom prst="rect">
            <a:avLst/>
          </a:prstGeom>
          <a:noFill/>
        </p:spPr>
        <p:txBody>
          <a:bodyPr wrap="none" rtlCol="0">
            <a:spAutoFit/>
          </a:bodyPr>
          <a:lstStyle/>
          <a:p>
            <a:r>
              <a:rPr lang="en-US" b="1" dirty="0"/>
              <a:t>Pipeline Failure Reporting:</a:t>
            </a:r>
            <a:endParaRPr lang="en-SG" b="1" dirty="0"/>
          </a:p>
        </p:txBody>
      </p:sp>
      <p:graphicFrame>
        <p:nvGraphicFramePr>
          <p:cNvPr id="10" name="Table 10">
            <a:extLst>
              <a:ext uri="{FF2B5EF4-FFF2-40B4-BE49-F238E27FC236}">
                <a16:creationId xmlns:a16="http://schemas.microsoft.com/office/drawing/2014/main" id="{A778AECC-6741-0665-02B5-A6A4AD9FD4E8}"/>
              </a:ext>
            </a:extLst>
          </p:cNvPr>
          <p:cNvGraphicFramePr>
            <a:graphicFrameLocks noGrp="1"/>
          </p:cNvGraphicFramePr>
          <p:nvPr>
            <p:extLst>
              <p:ext uri="{D42A27DB-BD31-4B8C-83A1-F6EECF244321}">
                <p14:modId xmlns:p14="http://schemas.microsoft.com/office/powerpoint/2010/main" val="3061837267"/>
              </p:ext>
            </p:extLst>
          </p:nvPr>
        </p:nvGraphicFramePr>
        <p:xfrm>
          <a:off x="6556375" y="1528562"/>
          <a:ext cx="5216944" cy="2966720"/>
        </p:xfrm>
        <a:graphic>
          <a:graphicData uri="http://schemas.openxmlformats.org/drawingml/2006/table">
            <a:tbl>
              <a:tblPr firstRow="1" bandRow="1">
                <a:tableStyleId>{5C22544A-7EE6-4342-B048-85BDC9FD1C3A}</a:tableStyleId>
              </a:tblPr>
              <a:tblGrid>
                <a:gridCol w="2349500">
                  <a:extLst>
                    <a:ext uri="{9D8B030D-6E8A-4147-A177-3AD203B41FA5}">
                      <a16:colId xmlns:a16="http://schemas.microsoft.com/office/drawing/2014/main" val="621605885"/>
                    </a:ext>
                  </a:extLst>
                </a:gridCol>
                <a:gridCol w="2867444">
                  <a:extLst>
                    <a:ext uri="{9D8B030D-6E8A-4147-A177-3AD203B41FA5}">
                      <a16:colId xmlns:a16="http://schemas.microsoft.com/office/drawing/2014/main" val="478519642"/>
                    </a:ext>
                  </a:extLst>
                </a:gridCol>
              </a:tblGrid>
              <a:tr h="370840">
                <a:tc>
                  <a:txBody>
                    <a:bodyPr/>
                    <a:lstStyle/>
                    <a:p>
                      <a:r>
                        <a:rPr lang="en-US" sz="1400" b="1" dirty="0"/>
                        <a:t>_id</a:t>
                      </a:r>
                      <a:endParaRPr lang="en-SG" sz="1400" b="1" dirty="0"/>
                    </a:p>
                  </a:txBody>
                  <a:tcPr>
                    <a:solidFill>
                      <a:schemeClr val="tx1"/>
                    </a:solidFill>
                  </a:tcPr>
                </a:tc>
                <a:tc>
                  <a:txBody>
                    <a:bodyPr/>
                    <a:lstStyle/>
                    <a:p>
                      <a:r>
                        <a:rPr lang="en-US" sz="1400" b="0" dirty="0"/>
                        <a:t>Identifier</a:t>
                      </a:r>
                      <a:endParaRPr lang="en-SG" sz="1400" b="0" dirty="0"/>
                    </a:p>
                  </a:txBody>
                  <a:tcPr>
                    <a:solidFill>
                      <a:schemeClr val="tx1"/>
                    </a:solidFill>
                  </a:tcPr>
                </a:tc>
                <a:extLst>
                  <a:ext uri="{0D108BD9-81ED-4DB2-BD59-A6C34878D82A}">
                    <a16:rowId xmlns:a16="http://schemas.microsoft.com/office/drawing/2014/main" val="1759836766"/>
                  </a:ext>
                </a:extLst>
              </a:tr>
              <a:tr h="370840">
                <a:tc>
                  <a:txBody>
                    <a:bodyPr/>
                    <a:lstStyle/>
                    <a:p>
                      <a:r>
                        <a:rPr lang="en-US" sz="1400" b="1" dirty="0" err="1"/>
                        <a:t>pipeline_name</a:t>
                      </a:r>
                      <a:endParaRPr lang="en-SG" sz="1400" b="1" dirty="0"/>
                    </a:p>
                  </a:txBody>
                  <a:tcPr/>
                </a:tc>
                <a:tc>
                  <a:txBody>
                    <a:bodyPr/>
                    <a:lstStyle/>
                    <a:p>
                      <a:r>
                        <a:rPr lang="en-US" sz="1400" b="0" dirty="0"/>
                        <a:t>Pipeline name</a:t>
                      </a:r>
                      <a:endParaRPr lang="en-SG" sz="1400" b="0" dirty="0"/>
                    </a:p>
                  </a:txBody>
                  <a:tcPr/>
                </a:tc>
                <a:extLst>
                  <a:ext uri="{0D108BD9-81ED-4DB2-BD59-A6C34878D82A}">
                    <a16:rowId xmlns:a16="http://schemas.microsoft.com/office/drawing/2014/main" val="349880946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success</a:t>
                      </a:r>
                      <a:endParaRPr lang="en-SG" sz="1400" b="1" dirty="0"/>
                    </a:p>
                  </a:txBody>
                  <a:tcPr/>
                </a:tc>
                <a:tc>
                  <a:txBody>
                    <a:bodyPr/>
                    <a:lstStyle/>
                    <a:p>
                      <a:r>
                        <a:rPr lang="en-US" sz="1400" b="0" dirty="0"/>
                        <a:t>Always “False”</a:t>
                      </a:r>
                      <a:endParaRPr lang="en-SG" sz="1400" b="0" dirty="0"/>
                    </a:p>
                  </a:txBody>
                  <a:tcPr/>
                </a:tc>
                <a:extLst>
                  <a:ext uri="{0D108BD9-81ED-4DB2-BD59-A6C34878D82A}">
                    <a16:rowId xmlns:a16="http://schemas.microsoft.com/office/drawing/2014/main" val="199503694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timestamp</a:t>
                      </a:r>
                      <a:endParaRPr lang="en-SG" sz="1400" b="1" dirty="0"/>
                    </a:p>
                  </a:txBody>
                  <a:tcPr/>
                </a:tc>
                <a:tc>
                  <a:txBody>
                    <a:bodyPr/>
                    <a:lstStyle/>
                    <a:p>
                      <a:r>
                        <a:rPr lang="en-US" sz="1400" b="0" dirty="0"/>
                        <a:t>Timestamp of expectation failure</a:t>
                      </a:r>
                      <a:endParaRPr lang="en-SG" sz="1400" b="0" dirty="0"/>
                    </a:p>
                  </a:txBody>
                  <a:tcPr/>
                </a:tc>
                <a:extLst>
                  <a:ext uri="{0D108BD9-81ED-4DB2-BD59-A6C34878D82A}">
                    <a16:rowId xmlns:a16="http://schemas.microsoft.com/office/drawing/2014/main" val="102862061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expected</a:t>
                      </a:r>
                      <a:endParaRPr lang="en-SG" sz="1400" b="1" dirty="0"/>
                    </a:p>
                  </a:txBody>
                  <a:tcPr/>
                </a:tc>
                <a:tc>
                  <a:txBody>
                    <a:bodyPr/>
                    <a:lstStyle/>
                    <a:p>
                      <a:r>
                        <a:rPr lang="en-US" sz="1400" b="0" dirty="0"/>
                        <a:t>Expectation that failed</a:t>
                      </a:r>
                      <a:endParaRPr lang="en-SG" sz="1400" b="0" dirty="0"/>
                    </a:p>
                  </a:txBody>
                  <a:tcPr/>
                </a:tc>
                <a:extLst>
                  <a:ext uri="{0D108BD9-81ED-4DB2-BD59-A6C34878D82A}">
                    <a16:rowId xmlns:a16="http://schemas.microsoft.com/office/drawing/2014/main" val="36906458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column</a:t>
                      </a:r>
                      <a:endParaRPr lang="en-SG" sz="1400" b="1" dirty="0"/>
                    </a:p>
                  </a:txBody>
                  <a:tcPr/>
                </a:tc>
                <a:tc>
                  <a:txBody>
                    <a:bodyPr/>
                    <a:lstStyle/>
                    <a:p>
                      <a:r>
                        <a:rPr lang="en-US" sz="1400" b="0" dirty="0"/>
                        <a:t>Column expectation applied to</a:t>
                      </a:r>
                      <a:endParaRPr lang="en-SG" sz="1400" b="0" dirty="0"/>
                    </a:p>
                  </a:txBody>
                  <a:tcPr/>
                </a:tc>
                <a:extLst>
                  <a:ext uri="{0D108BD9-81ED-4DB2-BD59-A6C34878D82A}">
                    <a16:rowId xmlns:a16="http://schemas.microsoft.com/office/drawing/2014/main" val="78242245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min</a:t>
                      </a:r>
                      <a:endParaRPr lang="en-SG" sz="1400" b="1" dirty="0"/>
                    </a:p>
                  </a:txBody>
                  <a:tcPr/>
                </a:tc>
                <a:tc>
                  <a:txBody>
                    <a:bodyPr/>
                    <a:lstStyle/>
                    <a:p>
                      <a:r>
                        <a:rPr lang="en-US" sz="1400" b="0" dirty="0"/>
                        <a:t>Min constraint for expectation</a:t>
                      </a:r>
                      <a:endParaRPr lang="en-SG" sz="1400" b="0" dirty="0"/>
                    </a:p>
                  </a:txBody>
                  <a:tcPr/>
                </a:tc>
                <a:extLst>
                  <a:ext uri="{0D108BD9-81ED-4DB2-BD59-A6C34878D82A}">
                    <a16:rowId xmlns:a16="http://schemas.microsoft.com/office/drawing/2014/main" val="274866836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max</a:t>
                      </a:r>
                      <a:endParaRPr lang="en-SG" sz="1400" b="1" dirty="0"/>
                    </a:p>
                  </a:txBody>
                  <a:tcPr/>
                </a:tc>
                <a:tc>
                  <a:txBody>
                    <a:bodyPr/>
                    <a:lstStyle/>
                    <a:p>
                      <a:r>
                        <a:rPr lang="en-US" sz="1400" b="0" dirty="0"/>
                        <a:t>Max constraint for expectation</a:t>
                      </a:r>
                      <a:endParaRPr lang="en-SG" sz="1400" b="0" dirty="0"/>
                    </a:p>
                  </a:txBody>
                  <a:tcPr/>
                </a:tc>
                <a:extLst>
                  <a:ext uri="{0D108BD9-81ED-4DB2-BD59-A6C34878D82A}">
                    <a16:rowId xmlns:a16="http://schemas.microsoft.com/office/drawing/2014/main" val="3588419103"/>
                  </a:ext>
                </a:extLst>
              </a:tr>
            </a:tbl>
          </a:graphicData>
        </a:graphic>
      </p:graphicFrame>
      <p:sp>
        <p:nvSpPr>
          <p:cNvPr id="14" name="TextBox 13">
            <a:extLst>
              <a:ext uri="{FF2B5EF4-FFF2-40B4-BE49-F238E27FC236}">
                <a16:creationId xmlns:a16="http://schemas.microsoft.com/office/drawing/2014/main" id="{3498F5AD-152F-48F5-5607-F1A835B33F67}"/>
              </a:ext>
            </a:extLst>
          </p:cNvPr>
          <p:cNvSpPr txBox="1"/>
          <p:nvPr/>
        </p:nvSpPr>
        <p:spPr>
          <a:xfrm>
            <a:off x="6556375" y="1057275"/>
            <a:ext cx="2738185" cy="369332"/>
          </a:xfrm>
          <a:prstGeom prst="rect">
            <a:avLst/>
          </a:prstGeom>
          <a:noFill/>
        </p:spPr>
        <p:txBody>
          <a:bodyPr wrap="none" rtlCol="0">
            <a:spAutoFit/>
          </a:bodyPr>
          <a:lstStyle/>
          <a:p>
            <a:r>
              <a:rPr lang="en-US" b="1" dirty="0"/>
              <a:t>Schema Output Definition:</a:t>
            </a:r>
            <a:endParaRPr lang="en-SG" b="1" dirty="0"/>
          </a:p>
        </p:txBody>
      </p:sp>
      <p:sp>
        <p:nvSpPr>
          <p:cNvPr id="19" name="TextBox 18">
            <a:extLst>
              <a:ext uri="{FF2B5EF4-FFF2-40B4-BE49-F238E27FC236}">
                <a16:creationId xmlns:a16="http://schemas.microsoft.com/office/drawing/2014/main" id="{2F73F34A-D844-1A25-D6A0-561BD6CB5375}"/>
              </a:ext>
            </a:extLst>
          </p:cNvPr>
          <p:cNvSpPr txBox="1"/>
          <p:nvPr/>
        </p:nvSpPr>
        <p:spPr>
          <a:xfrm>
            <a:off x="6556374" y="4588347"/>
            <a:ext cx="2620846" cy="369332"/>
          </a:xfrm>
          <a:prstGeom prst="rect">
            <a:avLst/>
          </a:prstGeom>
          <a:noFill/>
        </p:spPr>
        <p:txBody>
          <a:bodyPr wrap="none" rtlCol="0">
            <a:spAutoFit/>
          </a:bodyPr>
          <a:lstStyle/>
          <a:p>
            <a:r>
              <a:rPr lang="en-US" b="1" dirty="0"/>
              <a:t>Example Pipeline Output:</a:t>
            </a:r>
            <a:endParaRPr lang="en-SG" b="1" dirty="0"/>
          </a:p>
        </p:txBody>
      </p:sp>
      <p:pic>
        <p:nvPicPr>
          <p:cNvPr id="6" name="Picture 5">
            <a:extLst>
              <a:ext uri="{FF2B5EF4-FFF2-40B4-BE49-F238E27FC236}">
                <a16:creationId xmlns:a16="http://schemas.microsoft.com/office/drawing/2014/main" id="{C0F90CC6-84A1-953E-C995-8047CC06F378}"/>
              </a:ext>
            </a:extLst>
          </p:cNvPr>
          <p:cNvPicPr>
            <a:picLocks noChangeAspect="1"/>
          </p:cNvPicPr>
          <p:nvPr/>
        </p:nvPicPr>
        <p:blipFill rotWithShape="1">
          <a:blip r:embed="rId2"/>
          <a:srcRect r="27300"/>
          <a:stretch/>
        </p:blipFill>
        <p:spPr>
          <a:xfrm>
            <a:off x="399753" y="1528562"/>
            <a:ext cx="5962947" cy="5087060"/>
          </a:xfrm>
          <a:prstGeom prst="rect">
            <a:avLst/>
          </a:prstGeom>
        </p:spPr>
      </p:pic>
      <p:pic>
        <p:nvPicPr>
          <p:cNvPr id="8" name="Picture 7">
            <a:extLst>
              <a:ext uri="{FF2B5EF4-FFF2-40B4-BE49-F238E27FC236}">
                <a16:creationId xmlns:a16="http://schemas.microsoft.com/office/drawing/2014/main" id="{B87CA9B3-D2F0-0E64-CF8F-39F50DADDED4}"/>
              </a:ext>
            </a:extLst>
          </p:cNvPr>
          <p:cNvPicPr>
            <a:picLocks noChangeAspect="1"/>
          </p:cNvPicPr>
          <p:nvPr/>
        </p:nvPicPr>
        <p:blipFill rotWithShape="1">
          <a:blip r:embed="rId3"/>
          <a:srcRect r="26634"/>
          <a:stretch/>
        </p:blipFill>
        <p:spPr>
          <a:xfrm>
            <a:off x="6556374" y="5107542"/>
            <a:ext cx="5216944" cy="1508079"/>
          </a:xfrm>
          <a:prstGeom prst="rect">
            <a:avLst/>
          </a:prstGeom>
        </p:spPr>
      </p:pic>
    </p:spTree>
    <p:extLst>
      <p:ext uri="{BB962C8B-B14F-4D97-AF65-F5344CB8AC3E}">
        <p14:creationId xmlns:p14="http://schemas.microsoft.com/office/powerpoint/2010/main" val="41882307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698</TotalTime>
  <Words>850</Words>
  <Application>Microsoft Office PowerPoint</Application>
  <PresentationFormat>Widescreen</PresentationFormat>
  <Paragraphs>122</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LatoWeb</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Hill, Kevin</dc:creator>
  <cp:lastModifiedBy>Hill, Kevin</cp:lastModifiedBy>
  <cp:revision>4</cp:revision>
  <dcterms:created xsi:type="dcterms:W3CDTF">2023-05-07T14:03:33Z</dcterms:created>
  <dcterms:modified xsi:type="dcterms:W3CDTF">2023-05-08T01:42:20Z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d5be1ad-2f0c-47c3-b67d-9a533919588c_Enabled">
    <vt:lpwstr>true</vt:lpwstr>
  </property>
  <property fmtid="{D5CDD505-2E9C-101B-9397-08002B2CF9AE}" pid="3" name="MSIP_Label_cd5be1ad-2f0c-47c3-b67d-9a533919588c_SetDate">
    <vt:lpwstr>2023-05-07T14:31:20Z</vt:lpwstr>
  </property>
  <property fmtid="{D5CDD505-2E9C-101B-9397-08002B2CF9AE}" pid="4" name="MSIP_Label_cd5be1ad-2f0c-47c3-b67d-9a533919588c_Method">
    <vt:lpwstr>Privileged</vt:lpwstr>
  </property>
  <property fmtid="{D5CDD505-2E9C-101B-9397-08002B2CF9AE}" pid="5" name="MSIP_Label_cd5be1ad-2f0c-47c3-b67d-9a533919588c_Name">
    <vt:lpwstr>Incidental Personal Use</vt:lpwstr>
  </property>
  <property fmtid="{D5CDD505-2E9C-101B-9397-08002B2CF9AE}" pid="6" name="MSIP_Label_cd5be1ad-2f0c-47c3-b67d-9a533919588c_SiteId">
    <vt:lpwstr>3596192b-fdf5-4e2c-a6fa-acb706c963d8</vt:lpwstr>
  </property>
  <property fmtid="{D5CDD505-2E9C-101B-9397-08002B2CF9AE}" pid="7" name="MSIP_Label_cd5be1ad-2f0c-47c3-b67d-9a533919588c_ActionId">
    <vt:lpwstr>cab7aed0-9bbf-4c55-ac65-5c4647f40f66</vt:lpwstr>
  </property>
  <property fmtid="{D5CDD505-2E9C-101B-9397-08002B2CF9AE}" pid="8" name="MSIP_Label_cd5be1ad-2f0c-47c3-b67d-9a533919588c_ContentBits">
    <vt:lpwstr>0</vt:lpwstr>
  </property>
</Properties>
</file>