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6"/>
  </p:notesMasterIdLst>
  <p:handoutMasterIdLst>
    <p:handoutMasterId r:id="rId197"/>
  </p:handoutMasterIdLst>
  <p:sldIdLst>
    <p:sldId id="355" r:id="rId2"/>
    <p:sldId id="403" r:id="rId3"/>
    <p:sldId id="465" r:id="rId4"/>
    <p:sldId id="466" r:id="rId5"/>
    <p:sldId id="467" r:id="rId6"/>
    <p:sldId id="469" r:id="rId7"/>
    <p:sldId id="470" r:id="rId8"/>
    <p:sldId id="471" r:id="rId9"/>
    <p:sldId id="472" r:id="rId10"/>
    <p:sldId id="473" r:id="rId11"/>
    <p:sldId id="475" r:id="rId12"/>
    <p:sldId id="476" r:id="rId13"/>
    <p:sldId id="477" r:id="rId14"/>
    <p:sldId id="478" r:id="rId15"/>
    <p:sldId id="479" r:id="rId16"/>
    <p:sldId id="484" r:id="rId17"/>
    <p:sldId id="480" r:id="rId18"/>
    <p:sldId id="481" r:id="rId19"/>
    <p:sldId id="482" r:id="rId20"/>
    <p:sldId id="483" r:id="rId21"/>
    <p:sldId id="468" r:id="rId22"/>
    <p:sldId id="485" r:id="rId23"/>
    <p:sldId id="486" r:id="rId24"/>
    <p:sldId id="487" r:id="rId25"/>
    <p:sldId id="488" r:id="rId26"/>
    <p:sldId id="489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497" r:id="rId35"/>
    <p:sldId id="498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440" r:id="rId46"/>
    <p:sldId id="508" r:id="rId47"/>
    <p:sldId id="509" r:id="rId48"/>
    <p:sldId id="510" r:id="rId49"/>
    <p:sldId id="511" r:id="rId50"/>
    <p:sldId id="512" r:id="rId51"/>
    <p:sldId id="513" r:id="rId52"/>
    <p:sldId id="514" r:id="rId53"/>
    <p:sldId id="515" r:id="rId54"/>
    <p:sldId id="516" r:id="rId55"/>
    <p:sldId id="517" r:id="rId56"/>
    <p:sldId id="518" r:id="rId57"/>
    <p:sldId id="519" r:id="rId58"/>
    <p:sldId id="520" r:id="rId59"/>
    <p:sldId id="521" r:id="rId60"/>
    <p:sldId id="523" r:id="rId61"/>
    <p:sldId id="524" r:id="rId62"/>
    <p:sldId id="528" r:id="rId63"/>
    <p:sldId id="527" r:id="rId64"/>
    <p:sldId id="525" r:id="rId65"/>
    <p:sldId id="526" r:id="rId66"/>
    <p:sldId id="529" r:id="rId67"/>
    <p:sldId id="530" r:id="rId68"/>
    <p:sldId id="531" r:id="rId69"/>
    <p:sldId id="463" r:id="rId70"/>
    <p:sldId id="464" r:id="rId71"/>
    <p:sldId id="393" r:id="rId72"/>
    <p:sldId id="396" r:id="rId73"/>
    <p:sldId id="395" r:id="rId74"/>
    <p:sldId id="397" r:id="rId75"/>
    <p:sldId id="532" r:id="rId76"/>
    <p:sldId id="533" r:id="rId77"/>
    <p:sldId id="534" r:id="rId78"/>
    <p:sldId id="535" r:id="rId79"/>
    <p:sldId id="536" r:id="rId80"/>
    <p:sldId id="537" r:id="rId81"/>
    <p:sldId id="538" r:id="rId82"/>
    <p:sldId id="539" r:id="rId83"/>
    <p:sldId id="540" r:id="rId84"/>
    <p:sldId id="541" r:id="rId85"/>
    <p:sldId id="542" r:id="rId86"/>
    <p:sldId id="552" r:id="rId87"/>
    <p:sldId id="553" r:id="rId88"/>
    <p:sldId id="645" r:id="rId89"/>
    <p:sldId id="549" r:id="rId90"/>
    <p:sldId id="338" r:id="rId91"/>
    <p:sldId id="543" r:id="rId92"/>
    <p:sldId id="544" r:id="rId93"/>
    <p:sldId id="545" r:id="rId94"/>
    <p:sldId id="546" r:id="rId95"/>
    <p:sldId id="547" r:id="rId96"/>
    <p:sldId id="548" r:id="rId97"/>
    <p:sldId id="563" r:id="rId98"/>
    <p:sldId id="564" r:id="rId99"/>
    <p:sldId id="565" r:id="rId100"/>
    <p:sldId id="566" r:id="rId101"/>
    <p:sldId id="567" r:id="rId102"/>
    <p:sldId id="568" r:id="rId103"/>
    <p:sldId id="561" r:id="rId104"/>
    <p:sldId id="550" r:id="rId105"/>
    <p:sldId id="586" r:id="rId106"/>
    <p:sldId id="562" r:id="rId107"/>
    <p:sldId id="569" r:id="rId108"/>
    <p:sldId id="570" r:id="rId109"/>
    <p:sldId id="571" r:id="rId110"/>
    <p:sldId id="574" r:id="rId111"/>
    <p:sldId id="575" r:id="rId112"/>
    <p:sldId id="576" r:id="rId113"/>
    <p:sldId id="577" r:id="rId114"/>
    <p:sldId id="578" r:id="rId115"/>
    <p:sldId id="583" r:id="rId116"/>
    <p:sldId id="572" r:id="rId117"/>
    <p:sldId id="579" r:id="rId118"/>
    <p:sldId id="580" r:id="rId119"/>
    <p:sldId id="581" r:id="rId120"/>
    <p:sldId id="582" r:id="rId121"/>
    <p:sldId id="584" r:id="rId122"/>
    <p:sldId id="587" r:id="rId123"/>
    <p:sldId id="462" r:id="rId124"/>
    <p:sldId id="394" r:id="rId125"/>
    <p:sldId id="392" r:id="rId126"/>
    <p:sldId id="378" r:id="rId127"/>
    <p:sldId id="400" r:id="rId128"/>
    <p:sldId id="554" r:id="rId129"/>
    <p:sldId id="555" r:id="rId130"/>
    <p:sldId id="556" r:id="rId131"/>
    <p:sldId id="557" r:id="rId132"/>
    <p:sldId id="558" r:id="rId133"/>
    <p:sldId id="559" r:id="rId134"/>
    <p:sldId id="560" r:id="rId135"/>
    <p:sldId id="375" r:id="rId136"/>
    <p:sldId id="376" r:id="rId137"/>
    <p:sldId id="377" r:id="rId138"/>
    <p:sldId id="588" r:id="rId139"/>
    <p:sldId id="591" r:id="rId140"/>
    <p:sldId id="590" r:id="rId141"/>
    <p:sldId id="589" r:id="rId142"/>
    <p:sldId id="592" r:id="rId143"/>
    <p:sldId id="597" r:id="rId144"/>
    <p:sldId id="596" r:id="rId145"/>
    <p:sldId id="595" r:id="rId146"/>
    <p:sldId id="594" r:id="rId147"/>
    <p:sldId id="593" r:id="rId148"/>
    <p:sldId id="598" r:id="rId149"/>
    <p:sldId id="599" r:id="rId150"/>
    <p:sldId id="604" r:id="rId151"/>
    <p:sldId id="603" r:id="rId152"/>
    <p:sldId id="602" r:id="rId153"/>
    <p:sldId id="601" r:id="rId154"/>
    <p:sldId id="600" r:id="rId155"/>
    <p:sldId id="605" r:id="rId156"/>
    <p:sldId id="606" r:id="rId157"/>
    <p:sldId id="607" r:id="rId158"/>
    <p:sldId id="608" r:id="rId159"/>
    <p:sldId id="609" r:id="rId160"/>
    <p:sldId id="610" r:id="rId161"/>
    <p:sldId id="611" r:id="rId162"/>
    <p:sldId id="612" r:id="rId163"/>
    <p:sldId id="613" r:id="rId164"/>
    <p:sldId id="614" r:id="rId165"/>
    <p:sldId id="615" r:id="rId166"/>
    <p:sldId id="617" r:id="rId167"/>
    <p:sldId id="616" r:id="rId168"/>
    <p:sldId id="618" r:id="rId169"/>
    <p:sldId id="619" r:id="rId170"/>
    <p:sldId id="620" r:id="rId171"/>
    <p:sldId id="621" r:id="rId172"/>
    <p:sldId id="623" r:id="rId173"/>
    <p:sldId id="622" r:id="rId174"/>
    <p:sldId id="624" r:id="rId175"/>
    <p:sldId id="625" r:id="rId176"/>
    <p:sldId id="626" r:id="rId177"/>
    <p:sldId id="627" r:id="rId178"/>
    <p:sldId id="628" r:id="rId179"/>
    <p:sldId id="629" r:id="rId180"/>
    <p:sldId id="630" r:id="rId181"/>
    <p:sldId id="632" r:id="rId182"/>
    <p:sldId id="631" r:id="rId183"/>
    <p:sldId id="634" r:id="rId184"/>
    <p:sldId id="635" r:id="rId185"/>
    <p:sldId id="636" r:id="rId186"/>
    <p:sldId id="638" r:id="rId187"/>
    <p:sldId id="639" r:id="rId188"/>
    <p:sldId id="640" r:id="rId189"/>
    <p:sldId id="641" r:id="rId190"/>
    <p:sldId id="642" r:id="rId191"/>
    <p:sldId id="643" r:id="rId192"/>
    <p:sldId id="644" r:id="rId193"/>
    <p:sldId id="401" r:id="rId194"/>
    <p:sldId id="402" r:id="rId195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32">
          <p15:clr>
            <a:srgbClr val="A4A3A4"/>
          </p15:clr>
        </p15:guide>
        <p15:guide id="2" pos="31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80E6"/>
    <a:srgbClr val="E1F4FF"/>
    <a:srgbClr val="0000CC"/>
    <a:srgbClr val="CCECFF"/>
    <a:srgbClr val="4D99FF"/>
    <a:srgbClr val="66CCFF"/>
    <a:srgbClr val="FFE699"/>
    <a:srgbClr val="FFCC66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3" autoAdjust="0"/>
    <p:restoredTop sz="94737" autoAdjust="0"/>
  </p:normalViewPr>
  <p:slideViewPr>
    <p:cSldViewPr showGuides="1">
      <p:cViewPr varScale="1">
        <p:scale>
          <a:sx n="94" d="100"/>
          <a:sy n="94" d="100"/>
        </p:scale>
        <p:origin x="610" y="77"/>
      </p:cViewPr>
      <p:guideLst>
        <p:guide orient="horz" pos="3532"/>
        <p:guide pos="31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notesMaster" Target="notesMasters/notesMaster1.xml"/><Relationship Id="rId200" Type="http://schemas.openxmlformats.org/officeDocument/2006/relationships/theme" Target="theme/theme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handoutMaster" Target="handoutMasters/handoutMaster1.xml"/><Relationship Id="rId201" Type="http://schemas.openxmlformats.org/officeDocument/2006/relationships/tableStyles" Target="tableStyle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fld id="{3A27004E-BFB1-4688-B91A-F33C5C9E26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422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fld id="{FC2ACF43-56E8-4B62-A7CD-344D46D00DC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ACF43-56E8-4B62-A7CD-344D46D00DC3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382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50" cy="648082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000" y="549000"/>
            <a:ext cx="4860000" cy="216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2000" y="4329000"/>
            <a:ext cx="4320552" cy="1260161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000" y="549000"/>
            <a:ext cx="4680000" cy="180023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2000" y="4329000"/>
            <a:ext cx="4320552" cy="1260161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4951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680598" cy="6120782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792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52000" y="549000"/>
            <a:ext cx="2340000" cy="27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851275" y="549275"/>
            <a:ext cx="4140200" cy="5940425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679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92000" y="549000"/>
            <a:ext cx="6480000" cy="216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851275" y="3429000"/>
            <a:ext cx="4500725" cy="27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27251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000" y="369000"/>
            <a:ext cx="6660000" cy="486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851275" y="3429000"/>
            <a:ext cx="5040725" cy="306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196763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000" y="369000"/>
            <a:ext cx="5040000" cy="18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5292000" y="369001"/>
            <a:ext cx="3600200" cy="27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252412" y="3429000"/>
            <a:ext cx="5219587" cy="324008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0531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92000" y="1269001"/>
            <a:ext cx="3600000" cy="125999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4523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92000" y="1809000"/>
            <a:ext cx="7560000" cy="1800000"/>
          </a:xfrm>
        </p:spPr>
        <p:txBody>
          <a:bodyPr anchor="b"/>
          <a:lstStyle>
            <a:lvl1pPr algn="r">
              <a:defRPr sz="4400" b="1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oudy Sans Medium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92000" y="3609000"/>
            <a:ext cx="7560000" cy="1259999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625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2000" y="2709000"/>
            <a:ext cx="7920000" cy="1440000"/>
          </a:xfrm>
        </p:spPr>
        <p:txBody>
          <a:bodyPr anchor="ctr" anchorCtr="0"/>
          <a:lstStyle>
            <a:lvl1pPr algn="ctr">
              <a:defRPr sz="48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22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319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729000"/>
            <a:ext cx="7200000" cy="234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960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729000"/>
            <a:ext cx="7200000" cy="27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43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2000" y="5589000"/>
            <a:ext cx="2880276" cy="720092"/>
          </a:xfrm>
        </p:spPr>
        <p:txBody>
          <a:bodyPr anchor="ctr" anchorCtr="0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555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24" y="5949322"/>
            <a:ext cx="4320552" cy="720092"/>
          </a:xfrm>
        </p:spPr>
        <p:txBody>
          <a:bodyPr anchor="ctr" anchorCtr="0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18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5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188586"/>
            <a:ext cx="7921012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11494" y="1268724"/>
            <a:ext cx="7921012" cy="5040644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7385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188586"/>
            <a:ext cx="8281058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5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268724"/>
            <a:ext cx="8641104" cy="540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41" r:id="rId2"/>
    <p:sldLayoutId id="2147483738" r:id="rId3"/>
    <p:sldLayoutId id="2147483740" r:id="rId4"/>
    <p:sldLayoutId id="2147483735" r:id="rId5"/>
    <p:sldLayoutId id="2147483739" r:id="rId6"/>
    <p:sldLayoutId id="2147483736" r:id="rId7"/>
    <p:sldLayoutId id="2147483734" r:id="rId8"/>
    <p:sldLayoutId id="2147483737" r:id="rId9"/>
    <p:sldLayoutId id="2147483729" r:id="rId10"/>
    <p:sldLayoutId id="2147483747" r:id="rId11"/>
    <p:sldLayoutId id="2147483733" r:id="rId12"/>
    <p:sldLayoutId id="2147483744" r:id="rId13"/>
    <p:sldLayoutId id="2147483746" r:id="rId14"/>
    <p:sldLayoutId id="2147483748" r:id="rId15"/>
    <p:sldLayoutId id="2147483745" r:id="rId16"/>
    <p:sldLayoutId id="2147483743" r:id="rId17"/>
    <p:sldLayoutId id="2147483732" r:id="rId18"/>
    <p:sldLayoutId id="2147483742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2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cppreference.com/w/cpp/keyword/continue" TargetMode="External"/><Relationship Id="rId21" Type="http://schemas.openxmlformats.org/officeDocument/2006/relationships/hyperlink" Target="https://en.cppreference.com/w/cpp/keyword/const" TargetMode="External"/><Relationship Id="rId42" Type="http://schemas.openxmlformats.org/officeDocument/2006/relationships/hyperlink" Target="https://en.cppreference.com/w/cpp/keyword/float" TargetMode="External"/><Relationship Id="rId47" Type="http://schemas.openxmlformats.org/officeDocument/2006/relationships/hyperlink" Target="https://en.cppreference.com/w/cpp/keyword/inline" TargetMode="External"/><Relationship Id="rId63" Type="http://schemas.openxmlformats.org/officeDocument/2006/relationships/hyperlink" Target="https://en.cppreference.com/w/cpp/keyword/register" TargetMode="External"/><Relationship Id="rId68" Type="http://schemas.openxmlformats.org/officeDocument/2006/relationships/hyperlink" Target="https://en.cppreference.com/w/cpp/keyword/signed" TargetMode="External"/><Relationship Id="rId84" Type="http://schemas.openxmlformats.org/officeDocument/2006/relationships/hyperlink" Target="https://en.cppreference.com/w/cpp/keyword/union" TargetMode="External"/><Relationship Id="rId89" Type="http://schemas.openxmlformats.org/officeDocument/2006/relationships/hyperlink" Target="https://en.cppreference.com/w/cpp/keyword/volatile" TargetMode="External"/><Relationship Id="rId16" Type="http://schemas.openxmlformats.org/officeDocument/2006/relationships/hyperlink" Target="https://en.cppreference.com/w/cpp/keyword/char16_t" TargetMode="External"/><Relationship Id="rId11" Type="http://schemas.openxmlformats.org/officeDocument/2006/relationships/hyperlink" Target="https://en.cppreference.com/w/cpp/keyword/break" TargetMode="External"/><Relationship Id="rId32" Type="http://schemas.openxmlformats.org/officeDocument/2006/relationships/hyperlink" Target="https://en.cppreference.com/w/cpp/keyword/delete" TargetMode="External"/><Relationship Id="rId37" Type="http://schemas.openxmlformats.org/officeDocument/2006/relationships/hyperlink" Target="https://en.cppreference.com/w/cpp/keyword/enum" TargetMode="External"/><Relationship Id="rId53" Type="http://schemas.openxmlformats.org/officeDocument/2006/relationships/hyperlink" Target="https://en.cppreference.com/w/cpp/keyword/noexcept" TargetMode="External"/><Relationship Id="rId58" Type="http://schemas.openxmlformats.org/officeDocument/2006/relationships/hyperlink" Target="https://en.cppreference.com/w/cpp/keyword/or" TargetMode="External"/><Relationship Id="rId74" Type="http://schemas.openxmlformats.org/officeDocument/2006/relationships/hyperlink" Target="https://en.cppreference.com/w/cpp/keyword/switch" TargetMode="External"/><Relationship Id="rId79" Type="http://schemas.openxmlformats.org/officeDocument/2006/relationships/hyperlink" Target="https://en.cppreference.com/w/cpp/keyword/true" TargetMode="External"/><Relationship Id="rId5" Type="http://schemas.openxmlformats.org/officeDocument/2006/relationships/hyperlink" Target="https://en.cppreference.com/w/cpp/keyword/and_eq" TargetMode="External"/><Relationship Id="rId90" Type="http://schemas.openxmlformats.org/officeDocument/2006/relationships/hyperlink" Target="https://en.cppreference.com/w/cpp/keyword/wchar_t" TargetMode="External"/><Relationship Id="rId22" Type="http://schemas.openxmlformats.org/officeDocument/2006/relationships/hyperlink" Target="https://en.cppreference.com/w/cpp/keyword/consteval" TargetMode="External"/><Relationship Id="rId27" Type="http://schemas.openxmlformats.org/officeDocument/2006/relationships/hyperlink" Target="https://en.cppreference.com/w/cpp/keyword/co_await" TargetMode="External"/><Relationship Id="rId43" Type="http://schemas.openxmlformats.org/officeDocument/2006/relationships/hyperlink" Target="https://en.cppreference.com/w/cpp/keyword/for" TargetMode="External"/><Relationship Id="rId48" Type="http://schemas.openxmlformats.org/officeDocument/2006/relationships/hyperlink" Target="https://en.cppreference.com/w/cpp/keyword/int" TargetMode="External"/><Relationship Id="rId64" Type="http://schemas.openxmlformats.org/officeDocument/2006/relationships/hyperlink" Target="https://en.cppreference.com/w/cpp/keyword/reinterpret_cast" TargetMode="External"/><Relationship Id="rId69" Type="http://schemas.openxmlformats.org/officeDocument/2006/relationships/hyperlink" Target="https://en.cppreference.com/w/cpp/keyword/sizeof" TargetMode="External"/><Relationship Id="rId8" Type="http://schemas.openxmlformats.org/officeDocument/2006/relationships/hyperlink" Target="https://en.cppreference.com/w/cpp/keyword/bitand" TargetMode="External"/><Relationship Id="rId51" Type="http://schemas.openxmlformats.org/officeDocument/2006/relationships/hyperlink" Target="https://en.cppreference.com/w/cpp/keyword/namespace" TargetMode="External"/><Relationship Id="rId72" Type="http://schemas.openxmlformats.org/officeDocument/2006/relationships/hyperlink" Target="https://en.cppreference.com/w/cpp/keyword/static_cast" TargetMode="External"/><Relationship Id="rId80" Type="http://schemas.openxmlformats.org/officeDocument/2006/relationships/hyperlink" Target="https://en.cppreference.com/w/cpp/keyword/try" TargetMode="External"/><Relationship Id="rId85" Type="http://schemas.openxmlformats.org/officeDocument/2006/relationships/hyperlink" Target="https://en.cppreference.com/w/cpp/keyword/unsigned" TargetMode="External"/><Relationship Id="rId93" Type="http://schemas.openxmlformats.org/officeDocument/2006/relationships/hyperlink" Target="https://en.cppreference.com/w/cpp/keyword/xor_eq" TargetMode="External"/><Relationship Id="rId3" Type="http://schemas.openxmlformats.org/officeDocument/2006/relationships/hyperlink" Target="https://en.cppreference.com/w/cpp/keyword/alignof" TargetMode="External"/><Relationship Id="rId12" Type="http://schemas.openxmlformats.org/officeDocument/2006/relationships/hyperlink" Target="https://en.cppreference.com/w/cpp/keyword/case" TargetMode="External"/><Relationship Id="rId17" Type="http://schemas.openxmlformats.org/officeDocument/2006/relationships/hyperlink" Target="https://en.cppreference.com/w/cpp/keyword/char32_t" TargetMode="External"/><Relationship Id="rId25" Type="http://schemas.openxmlformats.org/officeDocument/2006/relationships/hyperlink" Target="https://en.cppreference.com/w/cpp/keyword/const_cast" TargetMode="External"/><Relationship Id="rId33" Type="http://schemas.openxmlformats.org/officeDocument/2006/relationships/hyperlink" Target="https://en.cppreference.com/w/cpp/keyword/do" TargetMode="External"/><Relationship Id="rId38" Type="http://schemas.openxmlformats.org/officeDocument/2006/relationships/hyperlink" Target="https://en.cppreference.com/w/cpp/keyword/explicit" TargetMode="External"/><Relationship Id="rId46" Type="http://schemas.openxmlformats.org/officeDocument/2006/relationships/hyperlink" Target="https://en.cppreference.com/w/cpp/keyword/if" TargetMode="External"/><Relationship Id="rId59" Type="http://schemas.openxmlformats.org/officeDocument/2006/relationships/hyperlink" Target="https://en.cppreference.com/w/cpp/keyword/or_eq" TargetMode="External"/><Relationship Id="rId67" Type="http://schemas.openxmlformats.org/officeDocument/2006/relationships/hyperlink" Target="https://en.cppreference.com/w/cpp/keyword/short" TargetMode="External"/><Relationship Id="rId20" Type="http://schemas.openxmlformats.org/officeDocument/2006/relationships/hyperlink" Target="https://en.cppreference.com/w/cpp/keyword/concept" TargetMode="External"/><Relationship Id="rId41" Type="http://schemas.openxmlformats.org/officeDocument/2006/relationships/hyperlink" Target="https://en.cppreference.com/w/cpp/keyword/false" TargetMode="External"/><Relationship Id="rId54" Type="http://schemas.openxmlformats.org/officeDocument/2006/relationships/hyperlink" Target="https://en.cppreference.com/w/cpp/keyword/not" TargetMode="External"/><Relationship Id="rId62" Type="http://schemas.openxmlformats.org/officeDocument/2006/relationships/hyperlink" Target="https://en.cppreference.com/w/cpp/keyword/public" TargetMode="External"/><Relationship Id="rId70" Type="http://schemas.openxmlformats.org/officeDocument/2006/relationships/hyperlink" Target="https://en.cppreference.com/w/cpp/keyword/static" TargetMode="External"/><Relationship Id="rId75" Type="http://schemas.openxmlformats.org/officeDocument/2006/relationships/hyperlink" Target="https://en.cppreference.com/w/cpp/keyword/template" TargetMode="External"/><Relationship Id="rId83" Type="http://schemas.openxmlformats.org/officeDocument/2006/relationships/hyperlink" Target="https://en.cppreference.com/w/cpp/keyword/typename" TargetMode="External"/><Relationship Id="rId88" Type="http://schemas.openxmlformats.org/officeDocument/2006/relationships/hyperlink" Target="https://en.cppreference.com/w/cpp/keyword/void" TargetMode="External"/><Relationship Id="rId91" Type="http://schemas.openxmlformats.org/officeDocument/2006/relationships/hyperlink" Target="https://en.cppreference.com/w/cpp/keyword/whil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cppreference.com/w/cpp/keyword/asm" TargetMode="External"/><Relationship Id="rId15" Type="http://schemas.openxmlformats.org/officeDocument/2006/relationships/hyperlink" Target="https://en.cppreference.com/w/cpp/keyword/char8_t" TargetMode="External"/><Relationship Id="rId23" Type="http://schemas.openxmlformats.org/officeDocument/2006/relationships/hyperlink" Target="https://en.cppreference.com/w/cpp/keyword/constexpr" TargetMode="External"/><Relationship Id="rId28" Type="http://schemas.openxmlformats.org/officeDocument/2006/relationships/hyperlink" Target="https://en.cppreference.com/w/cpp/keyword/co_return" TargetMode="External"/><Relationship Id="rId36" Type="http://schemas.openxmlformats.org/officeDocument/2006/relationships/hyperlink" Target="https://en.cppreference.com/w/cpp/keyword/else" TargetMode="External"/><Relationship Id="rId49" Type="http://schemas.openxmlformats.org/officeDocument/2006/relationships/hyperlink" Target="https://en.cppreference.com/w/cpp/keyword/long" TargetMode="External"/><Relationship Id="rId57" Type="http://schemas.openxmlformats.org/officeDocument/2006/relationships/hyperlink" Target="https://en.cppreference.com/w/cpp/keyword/operator" TargetMode="External"/><Relationship Id="rId10" Type="http://schemas.openxmlformats.org/officeDocument/2006/relationships/hyperlink" Target="https://en.cppreference.com/w/cpp/keyword/bool" TargetMode="External"/><Relationship Id="rId31" Type="http://schemas.openxmlformats.org/officeDocument/2006/relationships/hyperlink" Target="https://en.cppreference.com/w/cpp/keyword/default" TargetMode="External"/><Relationship Id="rId44" Type="http://schemas.openxmlformats.org/officeDocument/2006/relationships/hyperlink" Target="https://en.cppreference.com/w/cpp/keyword/friend" TargetMode="External"/><Relationship Id="rId52" Type="http://schemas.openxmlformats.org/officeDocument/2006/relationships/hyperlink" Target="https://en.cppreference.com/w/cpp/keyword/new" TargetMode="External"/><Relationship Id="rId60" Type="http://schemas.openxmlformats.org/officeDocument/2006/relationships/hyperlink" Target="https://en.cppreference.com/w/cpp/keyword/private" TargetMode="External"/><Relationship Id="rId65" Type="http://schemas.openxmlformats.org/officeDocument/2006/relationships/hyperlink" Target="https://en.cppreference.com/w/cpp/keyword/requires" TargetMode="External"/><Relationship Id="rId73" Type="http://schemas.openxmlformats.org/officeDocument/2006/relationships/hyperlink" Target="https://en.cppreference.com/w/cpp/keyword/struct" TargetMode="External"/><Relationship Id="rId78" Type="http://schemas.openxmlformats.org/officeDocument/2006/relationships/hyperlink" Target="https://en.cppreference.com/w/cpp/keyword/throw" TargetMode="External"/><Relationship Id="rId81" Type="http://schemas.openxmlformats.org/officeDocument/2006/relationships/hyperlink" Target="https://en.cppreference.com/w/cpp/keyword/typedef" TargetMode="External"/><Relationship Id="rId86" Type="http://schemas.openxmlformats.org/officeDocument/2006/relationships/hyperlink" Target="https://en.cppreference.com/w/cpp/keyword/using" TargetMode="External"/><Relationship Id="rId4" Type="http://schemas.openxmlformats.org/officeDocument/2006/relationships/hyperlink" Target="https://en.cppreference.com/w/cpp/keyword/and" TargetMode="External"/><Relationship Id="rId9" Type="http://schemas.openxmlformats.org/officeDocument/2006/relationships/hyperlink" Target="https://en.cppreference.com/w/cpp/keyword/bitor" TargetMode="External"/><Relationship Id="rId13" Type="http://schemas.openxmlformats.org/officeDocument/2006/relationships/hyperlink" Target="https://en.cppreference.com/w/cpp/keyword/catch" TargetMode="External"/><Relationship Id="rId18" Type="http://schemas.openxmlformats.org/officeDocument/2006/relationships/hyperlink" Target="https://en.cppreference.com/w/cpp/keyword/class" TargetMode="External"/><Relationship Id="rId39" Type="http://schemas.openxmlformats.org/officeDocument/2006/relationships/hyperlink" Target="https://en.cppreference.com/w/cpp/keyword/export" TargetMode="External"/><Relationship Id="rId34" Type="http://schemas.openxmlformats.org/officeDocument/2006/relationships/hyperlink" Target="https://en.cppreference.com/w/cpp/keyword/double" TargetMode="External"/><Relationship Id="rId50" Type="http://schemas.openxmlformats.org/officeDocument/2006/relationships/hyperlink" Target="https://en.cppreference.com/w/cpp/keyword/mutable" TargetMode="External"/><Relationship Id="rId55" Type="http://schemas.openxmlformats.org/officeDocument/2006/relationships/hyperlink" Target="https://en.cppreference.com/w/cpp/keyword/not_eq" TargetMode="External"/><Relationship Id="rId76" Type="http://schemas.openxmlformats.org/officeDocument/2006/relationships/hyperlink" Target="https://en.cppreference.com/w/cpp/keyword/this" TargetMode="External"/><Relationship Id="rId7" Type="http://schemas.openxmlformats.org/officeDocument/2006/relationships/hyperlink" Target="https://en.cppreference.com/w/cpp/keyword/auto" TargetMode="External"/><Relationship Id="rId71" Type="http://schemas.openxmlformats.org/officeDocument/2006/relationships/hyperlink" Target="https://en.cppreference.com/w/cpp/keyword/static_assert" TargetMode="External"/><Relationship Id="rId92" Type="http://schemas.openxmlformats.org/officeDocument/2006/relationships/hyperlink" Target="https://en.cppreference.com/w/cpp/keyword/xor" TargetMode="External"/><Relationship Id="rId2" Type="http://schemas.openxmlformats.org/officeDocument/2006/relationships/hyperlink" Target="https://en.cppreference.com/w/cpp/keyword/alignas" TargetMode="External"/><Relationship Id="rId29" Type="http://schemas.openxmlformats.org/officeDocument/2006/relationships/hyperlink" Target="https://en.cppreference.com/w/cpp/keyword/co_yield" TargetMode="External"/><Relationship Id="rId24" Type="http://schemas.openxmlformats.org/officeDocument/2006/relationships/hyperlink" Target="https://en.cppreference.com/w/cpp/keyword/constinit" TargetMode="External"/><Relationship Id="rId40" Type="http://schemas.openxmlformats.org/officeDocument/2006/relationships/hyperlink" Target="https://en.cppreference.com/w/cpp/keyword/extern" TargetMode="External"/><Relationship Id="rId45" Type="http://schemas.openxmlformats.org/officeDocument/2006/relationships/hyperlink" Target="https://en.cppreference.com/w/cpp/keyword/goto" TargetMode="External"/><Relationship Id="rId66" Type="http://schemas.openxmlformats.org/officeDocument/2006/relationships/hyperlink" Target="https://en.cppreference.com/w/cpp/keyword/return" TargetMode="External"/><Relationship Id="rId87" Type="http://schemas.openxmlformats.org/officeDocument/2006/relationships/hyperlink" Target="https://en.cppreference.com/w/cpp/keyword/virtual" TargetMode="External"/><Relationship Id="rId61" Type="http://schemas.openxmlformats.org/officeDocument/2006/relationships/hyperlink" Target="https://en.cppreference.com/w/cpp/keyword/protected" TargetMode="External"/><Relationship Id="rId82" Type="http://schemas.openxmlformats.org/officeDocument/2006/relationships/hyperlink" Target="https://en.cppreference.com/w/cpp/keyword/typeid" TargetMode="External"/><Relationship Id="rId19" Type="http://schemas.openxmlformats.org/officeDocument/2006/relationships/hyperlink" Target="https://en.cppreference.com/w/cpp/keyword/compl" TargetMode="External"/><Relationship Id="rId14" Type="http://schemas.openxmlformats.org/officeDocument/2006/relationships/hyperlink" Target="https://en.cppreference.com/w/cpp/keyword/char" TargetMode="External"/><Relationship Id="rId30" Type="http://schemas.openxmlformats.org/officeDocument/2006/relationships/hyperlink" Target="https://en.cppreference.com/w/cpp/keyword/decltype" TargetMode="External"/><Relationship Id="rId35" Type="http://schemas.openxmlformats.org/officeDocument/2006/relationships/hyperlink" Target="https://en.cppreference.com/w/cpp/keyword/dynamic_cast" TargetMode="External"/><Relationship Id="rId56" Type="http://schemas.openxmlformats.org/officeDocument/2006/relationships/hyperlink" Target="https://en.cppreference.com/w/cpp/keyword/nullptr" TargetMode="External"/><Relationship Id="rId77" Type="http://schemas.openxmlformats.org/officeDocument/2006/relationships/hyperlink" Target="https://en.cppreference.com/w/cpp/keyword/thread_local" TargetMode="Externa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</a:t>
            </a:r>
            <a:r>
              <a:rPr lang="en-US" altLang="zh-TW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++ Programming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8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o 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Yuan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0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statements (Blocks)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An example</a:t>
            </a:r>
          </a:p>
          <a:p>
            <a:pPr marL="714375" lvl="1" eaLnBrk="1" hangingPunct="1"/>
            <a:endParaRPr lang="en-US" altLang="zh-TW" sz="800" dirty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 marL="714375" lvl="1" eaLnBrk="1" hangingPunct="1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180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studentGrade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&gt;=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60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"Passed.\n";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/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714375" lvl="1" eaLnBrk="1" hangingPunct="1"/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"Failed.\n"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"You must take this course again.\n"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714375" lvl="1" eaLnBrk="1" hangingPunct="1"/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42900" lvl="0" indent="-342900" eaLnBrk="1" hangingPunct="1">
              <a:spcBef>
                <a:spcPts val="12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Without the braces,</a:t>
            </a:r>
          </a:p>
          <a:p>
            <a:pPr marL="1163638" lvl="1" eaLnBrk="1" hangingPunct="1"/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"You must take this course again.\n"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714375" lvl="1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always executed.</a:t>
            </a:r>
          </a:p>
        </p:txBody>
      </p:sp>
    </p:spTree>
    <p:extLst>
      <p:ext uri="{BB962C8B-B14F-4D97-AF65-F5344CB8AC3E}">
        <p14:creationId xmlns:p14="http://schemas.microsoft.com/office/powerpoint/2010/main" val="22939335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statements (Blocks)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The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selection statement expects only one statement in its body.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Similarly, the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and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else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parts of an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if...else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statement each expect only one body statement.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To include several statements in the body of an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or in either part of an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if...else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, enclose the statements in braces (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and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A set of statements contained within a pair of braces is called a </a:t>
            </a:r>
            <a:r>
              <a:rPr lang="en-US" altLang="zh-TW" sz="24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compound statement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or a </a:t>
            </a:r>
            <a:r>
              <a:rPr lang="en-US" altLang="zh-TW" sz="24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block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.</a:t>
            </a:r>
            <a:endParaRPr lang="en-US" altLang="zh-TW" sz="240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32449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51627"/>
              </p:ext>
            </p:extLst>
          </p:nvPr>
        </p:nvGraphicFramePr>
        <p:xfrm>
          <a:off x="252000" y="1089000"/>
          <a:ext cx="8640000" cy="5400000"/>
        </p:xfrm>
        <a:graphic>
          <a:graphicData uri="http://schemas.openxmlformats.org/drawingml/2006/table">
            <a:tbl>
              <a:tblPr firstRow="1" firstCol="1" bandRow="1"/>
              <a:tblGrid>
                <a:gridCol w="1980000">
                  <a:extLst>
                    <a:ext uri="{9D8B030D-6E8A-4147-A177-3AD203B41FA5}">
                      <a16:colId xmlns:a16="http://schemas.microsoft.com/office/drawing/2014/main" val="8814275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478510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885049597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152672640"/>
                    </a:ext>
                  </a:extLst>
                </a:gridCol>
              </a:tblGrid>
              <a:tr h="540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" tooltip="cpp/keyword/alignas"/>
                        </a:rPr>
                        <a:t>alignas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" tooltip="cpp/keyword/alignof"/>
                        </a:rPr>
                        <a:t>alignof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" tooltip="cpp/keyword/and"/>
                        </a:rPr>
                        <a:t>and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" tooltip="cpp/keyword/and eq"/>
                        </a:rPr>
                        <a:t>and_eq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" tooltip="cpp/keyword/asm"/>
                        </a:rPr>
                        <a:t>asm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" tooltip="cpp/keyword/auto"/>
                        </a:rPr>
                        <a:t>auto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" tooltip="cpp/keyword/bitand"/>
                        </a:rPr>
                        <a:t>bitand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9" tooltip="cpp/keyword/bitor"/>
                        </a:rPr>
                        <a:t>bitor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0" tooltip="cpp/keyword/bool"/>
                        </a:rPr>
                        <a:t>bool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1" tooltip="cpp/keyword/break"/>
                        </a:rPr>
                        <a:t>break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2" tooltip="cpp/keyword/case"/>
                        </a:rPr>
                        <a:t>case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3" tooltip="cpp/keyword/catch"/>
                        </a:rPr>
                        <a:t>catch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4" tooltip="cpp/keyword/char"/>
                        </a:rPr>
                        <a:t>char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5" tooltip="cpp/keyword/char8 t"/>
                        </a:rPr>
                        <a:t>char8_t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6" tooltip="cpp/keyword/char16 t"/>
                        </a:rPr>
                        <a:t>char16_t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7" tooltip="cpp/keyword/char32 t"/>
                        </a:rPr>
                        <a:t>char32_t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8" tooltip="cpp/keyword/class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9" tooltip="cpp/keyword/compl"/>
                        </a:rPr>
                        <a:t>compl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0" tooltip="cpp/keyword/concept"/>
                        </a:rPr>
                        <a:t>concept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1" tooltip="cpp/keyword/const"/>
                        </a:rPr>
                        <a:t>const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2" tooltip="cpp/keyword/consteval"/>
                        </a:rPr>
                        <a:t>consteval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3" tooltip="cpp/keyword/constexpr"/>
                        </a:rPr>
                        <a:t>constexpr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4" tooltip="cpp/keyword/constinit"/>
                        </a:rPr>
                        <a:t>constinit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 smtClean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5" tooltip="cpp/keyword/const cast"/>
                        </a:rPr>
                        <a:t>const_cast</a:t>
                      </a:r>
                      <a:endParaRPr lang="en-US" sz="1400" u="none" strike="noStrike" kern="0" dirty="0" smtClean="0">
                        <a:solidFill>
                          <a:srgbClr val="0645AD"/>
                        </a:solidFill>
                        <a:effectLst/>
                        <a:latin typeface="Lucida Console" panose="020B0609040504020204" pitchFamily="49" charset="0"/>
                        <a:ea typeface="細明體" panose="02020509000000000000" pitchFamily="49" charset="-120"/>
                        <a:cs typeface="細明體" panose="02020509000000000000" pitchFamily="49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6" tooltip="cpp/keyword/continue"/>
                        </a:rPr>
                        <a:t>continue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000" marR="72000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7" tooltip="cpp/keyword/co await"/>
                        </a:rPr>
                        <a:t>co_await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8" tooltip="cpp/keyword/co return"/>
                        </a:rPr>
                        <a:t>co_return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9" tooltip="cpp/keyword/co yield"/>
                        </a:rPr>
                        <a:t>co_yield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0" tooltip="cpp/keyword/decltype"/>
                        </a:rPr>
                        <a:t>decltype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1" tooltip="cpp/keyword/default"/>
                        </a:rPr>
                        <a:t>default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en-US" sz="1400" u="none" strike="noStrike" kern="0" dirty="0" smtClean="0">
                        <a:solidFill>
                          <a:srgbClr val="0645AD"/>
                        </a:solidFill>
                        <a:effectLst/>
                        <a:latin typeface="Lucida Console" panose="020B0609040504020204" pitchFamily="49" charset="0"/>
                        <a:ea typeface="細明體" panose="02020509000000000000" pitchFamily="49" charset="-120"/>
                        <a:cs typeface="細明體" panose="02020509000000000000" pitchFamily="49" charset="-120"/>
                        <a:hlinkClick r:id="rId32" tooltip="cpp/keyword/delete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smtClean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2" tooltip="cpp/keyword/delete"/>
                        </a:rPr>
                        <a:t>delete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3" tooltip="cpp/keyword/do"/>
                        </a:rPr>
                        <a:t>do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4" tooltip="cpp/keyword/double"/>
                        </a:rPr>
                        <a:t>double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5" tooltip="cpp/keyword/dynamic cast"/>
                        </a:rPr>
                        <a:t>dynamic_cast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6" tooltip="cpp/keyword/else"/>
                        </a:rPr>
                        <a:t>else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7" tooltip="cpp/keyword/enum"/>
                        </a:rPr>
                        <a:t>enum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8" tooltip="cpp/keyword/explicit"/>
                        </a:rPr>
                        <a:t>explicit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9" tooltip="cpp/keyword/export"/>
                        </a:rPr>
                        <a:t>export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(3)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0" tooltip="cpp/keyword/extern"/>
                        </a:rPr>
                        <a:t>extern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1" tooltip="cpp/keyword/false"/>
                        </a:rPr>
                        <a:t>false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2" tooltip="cpp/keyword/float"/>
                        </a:rPr>
                        <a:t>float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3" tooltip="cpp/keyword/for"/>
                        </a:rPr>
                        <a:t>for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4" tooltip="cpp/keyword/friend"/>
                        </a:rPr>
                        <a:t>friend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5" tooltip="cpp/keyword/goto"/>
                        </a:rPr>
                        <a:t>goto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6" tooltip="cpp/keyword/if"/>
                        </a:rPr>
                        <a:t>if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7" tooltip="cpp/keyword/inline"/>
                        </a:rPr>
                        <a:t>inline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8" tooltip="cpp/keyword/int"/>
                        </a:rPr>
                        <a:t>int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9" tooltip="cpp/keyword/long"/>
                        </a:rPr>
                        <a:t>long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0" tooltip="cpp/keyword/mutable"/>
                        </a:rPr>
                        <a:t>mutable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</a:t>
                      </a:r>
                      <a:r>
                        <a:rPr lang="en-US" sz="1400" kern="0" dirty="0" smtClean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000" marR="72000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1" tooltip="cpp/keyword/namespace"/>
                        </a:rPr>
                        <a:t>namespace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2" tooltip="cpp/keyword/new"/>
                        </a:rPr>
                        <a:t>new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3" tooltip="cpp/keyword/noexcept"/>
                        </a:rPr>
                        <a:t>noexcept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4" tooltip="cpp/keyword/not"/>
                        </a:rPr>
                        <a:t>not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5" tooltip="cpp/keyword/not eq"/>
                        </a:rPr>
                        <a:t>not_eq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6" tooltip="cpp/keyword/nullptr"/>
                        </a:rPr>
                        <a:t>nullptr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7" tooltip="cpp/keyword/operator"/>
                        </a:rPr>
                        <a:t>operator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8" tooltip="cpp/keyword/or"/>
                        </a:rPr>
                        <a:t>or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9" tooltip="cpp/keyword/or eq"/>
                        </a:rPr>
                        <a:t>or_eq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0" tooltip="cpp/keyword/private"/>
                        </a:rPr>
                        <a:t>private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1" tooltip="cpp/keyword/protected"/>
                        </a:rPr>
                        <a:t>protected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2" tooltip="cpp/keyword/public"/>
                        </a:rPr>
                        <a:t>public</a:t>
                      </a:r>
                      <a:endParaRPr lang="en-US" sz="1400" u="none" strike="noStrike" kern="0" dirty="0" smtClean="0">
                        <a:solidFill>
                          <a:srgbClr val="0645AD"/>
                        </a:solidFill>
                        <a:effectLst/>
                        <a:latin typeface="Lucida Console" panose="020B0609040504020204" pitchFamily="49" charset="0"/>
                        <a:ea typeface="細明體" panose="02020509000000000000" pitchFamily="49" charset="-120"/>
                        <a:cs typeface="細明體" panose="02020509000000000000" pitchFamily="49" charset="-120"/>
                        <a:hlinkClick r:id="rId63" tooltip="cpp/keyword/register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smtClean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3" tooltip="cpp/keyword/register"/>
                        </a:rPr>
                        <a:t>register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(2)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4" tooltip="cpp/keyword/reinterpret cast"/>
                        </a:rPr>
                        <a:t>reinterpret_cast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5" tooltip="cpp/keyword/requires"/>
                        </a:rPr>
                        <a:t>requires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6" tooltip="cpp/keyword/return"/>
                        </a:rPr>
                        <a:t>return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7" tooltip="cpp/keyword/short"/>
                        </a:rPr>
                        <a:t>short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8" tooltip="cpp/keyword/signed"/>
                        </a:rPr>
                        <a:t>signed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sng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9" tooltip="cpp/keyword/sizeof"/>
                        </a:rPr>
                        <a:t>sizeof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0" tooltip="cpp/keyword/static"/>
                        </a:rPr>
                        <a:t>static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 smtClean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1" tooltip="cpp/keyword/static assert"/>
                        </a:rPr>
                        <a:t>static_assert</a:t>
                      </a:r>
                      <a:r>
                        <a:rPr lang="en-US" sz="1400" kern="0" dirty="0" smtClean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2" tooltip="cpp/keyword/static cast"/>
                        </a:rPr>
                        <a:t>static_cast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3" tooltip="cpp/keyword/struct"/>
                        </a:rPr>
                        <a:t>struct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smtClean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4" tooltip="cpp/keyword/switch"/>
                        </a:rPr>
                        <a:t>switch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000" marR="72000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5" tooltip="cpp/keyword/template"/>
                        </a:rPr>
                        <a:t>template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6" tooltip="cpp/keyword/this"/>
                        </a:rPr>
                        <a:t>this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(4)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7" tooltip="cpp/keyword/thread local"/>
                        </a:rPr>
                        <a:t>thread_local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8" tooltip="cpp/keyword/throw"/>
                        </a:rPr>
                        <a:t>throw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9" tooltip="cpp/keyword/true"/>
                        </a:rPr>
                        <a:t>true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0" tooltip="cpp/keyword/try"/>
                        </a:rPr>
                        <a:t>try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1" tooltip="cpp/keyword/typedef"/>
                        </a:rPr>
                        <a:t>typedef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2" tooltip="cpp/keyword/typeid"/>
                        </a:rPr>
                        <a:t>typeid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3" tooltip="cpp/keyword/typename"/>
                        </a:rPr>
                        <a:t>typename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4" tooltip="cpp/keyword/union"/>
                        </a:rPr>
                        <a:t>union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5" tooltip="cpp/keyword/unsigned"/>
                        </a:rPr>
                        <a:t>unsigned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6" tooltip="cpp/keyword/using"/>
                        </a:rPr>
                        <a:t>using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7" tooltip="cpp/keyword/virtual"/>
                        </a:rPr>
                        <a:t>virtual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8" tooltip="cpp/keyword/void"/>
                        </a:rPr>
                        <a:t>void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9" tooltip="cpp/keyword/volatile"/>
                        </a:rPr>
                        <a:t>volatile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90" tooltip="cpp/keyword/wchar t"/>
                        </a:rPr>
                        <a:t>wchar_t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91" tooltip="cpp/keyword/while"/>
                        </a:rPr>
                        <a:t>while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92" tooltip="cpp/keyword/xor"/>
                        </a:rPr>
                        <a:t>xor</a:t>
                      </a:r>
                      <a:endParaRPr kumimoji="0" lang="zh-TW" altLang="en-US" sz="14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93" tooltip="cpp/keyword/xor eq"/>
                        </a:rPr>
                        <a:t>xor_eq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000" marR="72000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87233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31471" y="188587"/>
            <a:ext cx="8281058" cy="720414"/>
          </a:xfrm>
        </p:spPr>
        <p:txBody>
          <a:bodyPr/>
          <a:lstStyle/>
          <a:p>
            <a:r>
              <a:rPr lang="en-US" altLang="zh-TW" dirty="0"/>
              <a:t>C++ keywords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4829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operator (?:)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52000" y="1629000"/>
            <a:ext cx="6840000" cy="90000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&gt;= 0 ?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"positive"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"negative"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number &gt;= 0 ?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"positive"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"negative"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412000" y="306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>
            <a:spAutoFit/>
          </a:bodyPr>
          <a:lstStyle/>
          <a:p>
            <a:pPr eaLnBrk="0" hangingPunct="0"/>
            <a:r>
              <a:rPr lang="en-US" altLang="zh-TW" sz="1800" b="0" dirty="0">
                <a:ea typeface="新細明體" pitchFamily="18" charset="-120"/>
              </a:rPr>
              <a:t>Condition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32000" y="306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>
            <a:spAutoFit/>
          </a:bodyPr>
          <a:lstStyle/>
          <a:p>
            <a:pPr eaLnBrk="0" hangingPunct="0"/>
            <a:r>
              <a:rPr lang="en-US" altLang="zh-TW" sz="1800" b="0" dirty="0">
                <a:ea typeface="新細明體" pitchFamily="18" charset="-120"/>
              </a:rPr>
              <a:t>Value if true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52000" y="306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>
            <a:spAutoFit/>
          </a:bodyPr>
          <a:lstStyle/>
          <a:p>
            <a:pPr eaLnBrk="0" hangingPunct="0"/>
            <a:r>
              <a:rPr lang="en-US" altLang="zh-TW" sz="1800" b="0" dirty="0">
                <a:ea typeface="新細明體" pitchFamily="18" charset="-120"/>
              </a:rPr>
              <a:t>Value if false</a:t>
            </a:r>
          </a:p>
        </p:txBody>
      </p:sp>
      <p:cxnSp>
        <p:nvCxnSpPr>
          <p:cNvPr id="8" name="直線單箭頭接點 7"/>
          <p:cNvCxnSpPr>
            <a:stCxn id="5" idx="0"/>
          </p:cNvCxnSpPr>
          <p:nvPr/>
        </p:nvCxnSpPr>
        <p:spPr bwMode="auto">
          <a:xfrm flipV="1">
            <a:off x="3132000" y="2528932"/>
            <a:ext cx="92" cy="540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直線單箭頭接點 8"/>
          <p:cNvCxnSpPr>
            <a:stCxn id="6" idx="0"/>
          </p:cNvCxnSpPr>
          <p:nvPr/>
        </p:nvCxnSpPr>
        <p:spPr bwMode="auto">
          <a:xfrm flipV="1">
            <a:off x="4752000" y="2528932"/>
            <a:ext cx="92" cy="540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單箭頭接點 9"/>
          <p:cNvCxnSpPr>
            <a:stCxn id="7" idx="0"/>
          </p:cNvCxnSpPr>
          <p:nvPr/>
        </p:nvCxnSpPr>
        <p:spPr bwMode="auto">
          <a:xfrm flipV="1">
            <a:off x="6372000" y="2529000"/>
            <a:ext cx="0" cy="540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699130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Operators Precedence &amp; Associativity 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79518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48635"/>
              </p:ext>
            </p:extLst>
          </p:nvPr>
        </p:nvGraphicFramePr>
        <p:xfrm>
          <a:off x="2412000" y="1809000"/>
          <a:ext cx="4320000" cy="4140000"/>
        </p:xfrm>
        <a:graphic>
          <a:graphicData uri="http://schemas.openxmlformats.org/drawingml/2006/table">
            <a:tbl>
              <a:tblPr firstRow="1" firstCol="1" bandRow="1"/>
              <a:tblGrid>
                <a:gridCol w="2880000">
                  <a:extLst>
                    <a:ext uri="{9D8B030D-6E8A-4147-A177-3AD203B41FA5}">
                      <a16:colId xmlns:a16="http://schemas.microsoft.com/office/drawing/2014/main" val="19699588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645913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Operator</a:t>
                      </a:r>
                      <a:endParaRPr lang="zh-TW" sz="16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Associativity</a:t>
                      </a:r>
                      <a:endParaRPr lang="zh-TW" sz="16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61371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!</a:t>
                      </a:r>
                      <a:endParaRPr lang="zh-TW" sz="16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++  --</a:t>
                      </a:r>
                      <a:r>
                        <a:rPr kumimoji="0" lang="en-US" altLang="zh-TW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65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(post)</a:t>
                      </a:r>
                      <a:endParaRPr lang="en-US" sz="1600" kern="0" dirty="0" smtClean="0">
                        <a:solidFill>
                          <a:srgbClr val="25265E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65E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++  --</a:t>
                      </a:r>
                      <a:r>
                        <a:rPr kumimoji="0" lang="en-US" altLang="zh-TW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65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(pre)    </a:t>
                      </a: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65E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  -</a:t>
                      </a:r>
                      <a:r>
                        <a:rPr kumimoji="0" lang="en-US" altLang="zh-TW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65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(unary)</a:t>
                      </a:r>
                      <a:endParaRPr kumimoji="0" lang="zh-TW" altLang="en-US" sz="18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0861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*  /  %</a:t>
                      </a:r>
                      <a:endParaRPr lang="zh-TW" sz="16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36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  -</a:t>
                      </a:r>
                      <a:r>
                        <a:rPr lang="en-US" sz="1800" kern="0" dirty="0" smtClean="0">
                          <a:solidFill>
                            <a:srgbClr val="25265E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kern="0" dirty="0" smtClean="0">
                          <a:solidFill>
                            <a:srgbClr val="25265E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binary)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1048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&lt;  &lt;=  &gt;  &gt;=</a:t>
                      </a:r>
                      <a:endParaRPr lang="zh-TW" sz="16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86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==  !=</a:t>
                      </a:r>
                      <a:endParaRPr lang="zh-TW" sz="16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325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&amp;&amp;</a:t>
                      </a:r>
                      <a:endParaRPr lang="zh-TW" sz="1600" kern="10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404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||</a:t>
                      </a:r>
                      <a:endParaRPr lang="zh-TW" sz="1600" kern="10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?:</a:t>
                      </a:r>
                      <a:endParaRPr lang="zh-TW" sz="1600" kern="10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41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  *=  /=  %=  +=  -=</a:t>
                      </a:r>
                      <a:endParaRPr lang="zh-TW" sz="16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557372"/>
                  </a:ext>
                </a:extLst>
              </a:tr>
            </a:tbl>
          </a:graphicData>
        </a:graphic>
      </p:graphicFrame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Operators Precedence &amp; </a:t>
            </a:r>
            <a:r>
              <a:rPr lang="en-US" altLang="zh-TW" dirty="0" smtClean="0"/>
              <a:t>Associativity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99889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32000" y="1629000"/>
            <a:ext cx="4860000" cy="1440000"/>
          </a:xfrm>
        </p:spPr>
        <p:txBody>
          <a:bodyPr/>
          <a:lstStyle/>
          <a:p>
            <a:r>
              <a:rPr lang="en-US" altLang="zh-TW" dirty="0" smtClean="0"/>
              <a:t>a </a:t>
            </a:r>
            <a:r>
              <a:rPr lang="en-US" altLang="zh-TW" dirty="0"/>
              <a:t>= </a:t>
            </a:r>
            <a:r>
              <a:rPr lang="en-US" altLang="zh-TW" dirty="0" smtClean="0"/>
              <a:t>a </a:t>
            </a:r>
            <a:r>
              <a:rPr lang="en-US" altLang="zh-TW" dirty="0"/>
              <a:t>+ 7;   abbreviated to   </a:t>
            </a:r>
            <a:r>
              <a:rPr lang="en-US" altLang="zh-TW" dirty="0" smtClean="0"/>
              <a:t>a </a:t>
            </a:r>
            <a:r>
              <a:rPr lang="en-US" altLang="zh-TW" dirty="0"/>
              <a:t>+= 7;</a:t>
            </a:r>
          </a:p>
          <a:p>
            <a:r>
              <a:rPr lang="en-US" altLang="zh-TW" dirty="0" smtClean="0"/>
              <a:t>b </a:t>
            </a:r>
            <a:r>
              <a:rPr lang="en-US" altLang="zh-TW" dirty="0"/>
              <a:t>= </a:t>
            </a:r>
            <a:r>
              <a:rPr lang="en-US" altLang="zh-TW" dirty="0" smtClean="0"/>
              <a:t>b </a:t>
            </a:r>
            <a:r>
              <a:rPr lang="en-US" altLang="zh-TW" dirty="0"/>
              <a:t>- 4;   abbreviated to   </a:t>
            </a:r>
            <a:r>
              <a:rPr lang="en-US" altLang="zh-TW" dirty="0" smtClean="0"/>
              <a:t>b </a:t>
            </a:r>
            <a:r>
              <a:rPr lang="en-US" altLang="zh-TW" dirty="0"/>
              <a:t>-= 4;</a:t>
            </a:r>
          </a:p>
          <a:p>
            <a:r>
              <a:rPr lang="en-US" altLang="zh-TW" dirty="0" smtClean="0"/>
              <a:t>c </a:t>
            </a:r>
            <a:r>
              <a:rPr lang="en-US" altLang="zh-TW" dirty="0"/>
              <a:t>= </a:t>
            </a:r>
            <a:r>
              <a:rPr lang="en-US" altLang="zh-TW" dirty="0" smtClean="0"/>
              <a:t>c </a:t>
            </a:r>
            <a:r>
              <a:rPr lang="en-US" altLang="zh-TW" dirty="0"/>
              <a:t>* 5;   abbreviated to   </a:t>
            </a:r>
            <a:r>
              <a:rPr lang="en-US" altLang="zh-TW" dirty="0" smtClean="0"/>
              <a:t>c </a:t>
            </a:r>
            <a:r>
              <a:rPr lang="en-US" altLang="zh-TW" dirty="0"/>
              <a:t>*= 5;</a:t>
            </a:r>
          </a:p>
          <a:p>
            <a:r>
              <a:rPr lang="en-US" altLang="zh-TW" dirty="0" smtClean="0"/>
              <a:t>d </a:t>
            </a:r>
            <a:r>
              <a:rPr lang="en-US" altLang="zh-TW" dirty="0"/>
              <a:t>= </a:t>
            </a:r>
            <a:r>
              <a:rPr lang="en-US" altLang="zh-TW" dirty="0" smtClean="0"/>
              <a:t>d </a:t>
            </a:r>
            <a:r>
              <a:rPr lang="en-US" altLang="zh-TW" dirty="0"/>
              <a:t>/ 3;   abbreviated to   </a:t>
            </a:r>
            <a:r>
              <a:rPr lang="en-US" altLang="zh-TW" dirty="0" smtClean="0"/>
              <a:t>d </a:t>
            </a:r>
            <a:r>
              <a:rPr lang="en-US" altLang="zh-TW" dirty="0"/>
              <a:t>/= 3;</a:t>
            </a:r>
          </a:p>
          <a:p>
            <a:r>
              <a:rPr lang="en-US" altLang="zh-TW" dirty="0" smtClean="0"/>
              <a:t>e </a:t>
            </a:r>
            <a:r>
              <a:rPr lang="en-US" altLang="zh-TW" dirty="0"/>
              <a:t>= </a:t>
            </a:r>
            <a:r>
              <a:rPr lang="en-US" altLang="zh-TW" dirty="0" smtClean="0"/>
              <a:t>e </a:t>
            </a:r>
            <a:r>
              <a:rPr lang="en-US" altLang="zh-TW" dirty="0"/>
              <a:t>% 9;   abbreviated to   </a:t>
            </a:r>
            <a:r>
              <a:rPr lang="en-US" altLang="zh-TW" dirty="0" smtClean="0"/>
              <a:t>e </a:t>
            </a:r>
            <a:r>
              <a:rPr lang="en-US" altLang="zh-TW" dirty="0"/>
              <a:t>%= 9</a:t>
            </a:r>
            <a:r>
              <a:rPr lang="en-US" altLang="zh-TW" dirty="0" smtClean="0"/>
              <a:t>;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183144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Increment and Decrement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Increment operator (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++</a:t>
            </a:r>
            <a:r>
              <a:rPr lang="en-US" altLang="zh-TW" sz="28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</a:t>
            </a:r>
          </a:p>
          <a:p>
            <a:pPr marL="742950" lvl="1" indent="-285750" eaLnBrk="1" hangingPunct="1">
              <a:buFontTx/>
              <a:buChar char="–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Increment a variable by one</a:t>
            </a:r>
          </a:p>
          <a:p>
            <a:pPr marL="742950" lvl="1" indent="-285750" eaLnBrk="1" hangingPunct="1">
              <a:buFontTx/>
              <a:buChar char="–"/>
            </a:pPr>
            <a:r>
              <a:rPr lang="en-US" altLang="zh-TW" sz="220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c++</a:t>
            </a:r>
            <a:endParaRPr lang="en-US" altLang="zh-TW" sz="220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989013" lvl="2" indent="-228600" eaLnBrk="1" hangingPunct="1">
              <a:buFontTx/>
              <a:buChar char="•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Same as 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 += 1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Decrement operator (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--</a:t>
            </a:r>
            <a:r>
              <a:rPr lang="en-US" altLang="zh-TW" sz="28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 </a:t>
            </a:r>
          </a:p>
          <a:p>
            <a:pPr marL="742950" lvl="1" indent="-285750" eaLnBrk="1" hangingPunct="1">
              <a:buFontTx/>
              <a:buChar char="–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Decrement a variable by one</a:t>
            </a:r>
          </a:p>
          <a:p>
            <a:pPr marL="742950" lvl="1" indent="-285750" eaLnBrk="1" hangingPunct="1">
              <a:buFontTx/>
              <a:buChar char="–"/>
            </a:pP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c--</a:t>
            </a:r>
          </a:p>
          <a:p>
            <a:pPr marL="989013" lvl="2" indent="-228600" eaLnBrk="1" hangingPunct="1">
              <a:buFontTx/>
              <a:buChar char="•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Same as 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 -= </a:t>
            </a:r>
            <a:r>
              <a:rPr lang="en-US" altLang="zh-TW" sz="22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1</a:t>
            </a:r>
            <a:endParaRPr lang="zh-TW" altLang="en-US" sz="220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139305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Increment and Decrement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 dirty="0" err="1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Preincrement</a:t>
            </a:r>
            <a:endParaRPr lang="en-US" altLang="zh-TW" sz="280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  <a:p>
            <a:pPr marL="742950" lvl="1" indent="-285750" eaLnBrk="1" hangingPunct="1">
              <a:spcBef>
                <a:spcPct val="50000"/>
              </a:spcBef>
              <a:buFontTx/>
              <a:buChar char="–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Variable changed before used in expression</a:t>
            </a:r>
          </a:p>
          <a:p>
            <a:pPr marL="1143000" lvl="2" indent="-228600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Operator before variable (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++c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or 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--c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marL="342900" lvl="0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 dirty="0" err="1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Postincrement</a:t>
            </a:r>
            <a:endParaRPr lang="en-US" altLang="zh-TW" sz="280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  <a:p>
            <a:pPr marL="742950" lvl="1" indent="-285750" eaLnBrk="1" hangingPunct="1">
              <a:spcBef>
                <a:spcPct val="50000"/>
              </a:spcBef>
              <a:buFontTx/>
              <a:buChar char="–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Incremented changed after expression</a:t>
            </a:r>
          </a:p>
          <a:p>
            <a:pPr marL="1143000" lvl="2" indent="-228600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Operator after variable (</a:t>
            </a:r>
            <a:r>
              <a:rPr lang="en-US" altLang="zh-TW" sz="200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c++</a:t>
            </a:r>
            <a:r>
              <a:rPr lang="en-US" altLang="zh-TW" sz="2200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c-</a:t>
            </a:r>
            <a:r>
              <a:rPr lang="en-US" altLang="zh-TW" sz="200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-</a:t>
            </a:r>
            <a:r>
              <a:rPr lang="en-US" altLang="zh-TW" sz="2200" dirty="0" smtClean="0">
                <a:solidFill>
                  <a:srgbClr val="000000"/>
                </a:solidFill>
                <a:ea typeface="新細明體" pitchFamily="18" charset="-120"/>
              </a:rPr>
              <a:t>)</a:t>
            </a:r>
            <a:endParaRPr lang="en-US" altLang="zh-TW" sz="2200" dirty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76689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number = 5;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number = 5;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086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t_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Yuan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55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981230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 smtClean="0">
                <a:ea typeface="標楷體" pitchFamily="65" charset="-120"/>
              </a:rPr>
              <a:t>Memory</a:t>
            </a:r>
            <a:endParaRPr lang="en-US" altLang="zh-TW" sz="2400" b="0" dirty="0">
              <a:ea typeface="標楷體" pitchFamily="65" charset="-12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 smtClean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2103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981230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 smtClean="0">
                <a:ea typeface="標楷體" pitchFamily="65" charset="-120"/>
              </a:rPr>
              <a:t>Memory</a:t>
            </a:r>
            <a:endParaRPr lang="en-US" altLang="zh-TW" sz="2400" b="0" dirty="0">
              <a:ea typeface="標楷體" pitchFamily="65" charset="-12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 smtClean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4381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981230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 smtClean="0">
                <a:ea typeface="標楷體" pitchFamily="65" charset="-120"/>
              </a:rPr>
              <a:t>Memory</a:t>
            </a:r>
            <a:endParaRPr lang="en-US" altLang="zh-TW" sz="2400" b="0" dirty="0">
              <a:ea typeface="標楷體" pitchFamily="65" charset="-12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 smtClean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86579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777097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 smtClean="0">
                <a:ea typeface="標楷體" pitchFamily="65" charset="-120"/>
              </a:rPr>
              <a:t>Memory</a:t>
            </a:r>
            <a:endParaRPr lang="en-US" altLang="zh-TW" sz="2400" b="0" dirty="0">
              <a:ea typeface="標楷體" pitchFamily="65" charset="-12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 smtClean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42154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777097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 smtClean="0">
                <a:ea typeface="標楷體" pitchFamily="65" charset="-120"/>
              </a:rPr>
              <a:t>Memory</a:t>
            </a:r>
            <a:endParaRPr lang="en-US" altLang="zh-TW" sz="2400" b="0" dirty="0">
              <a:ea typeface="標楷體" pitchFamily="65" charset="-12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 smtClean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62819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8919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473538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 smtClean="0">
                <a:ea typeface="標楷體" pitchFamily="65" charset="-120"/>
              </a:rPr>
              <a:t>Memory</a:t>
            </a:r>
            <a:endParaRPr lang="en-US" altLang="zh-TW" sz="2400" b="0" dirty="0">
              <a:ea typeface="標楷體" pitchFamily="65" charset="-12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 smtClean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3700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473538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 smtClean="0">
                <a:ea typeface="標楷體" pitchFamily="65" charset="-120"/>
              </a:rPr>
              <a:t>Memory</a:t>
            </a:r>
            <a:endParaRPr lang="en-US" altLang="zh-TW" sz="2400" b="0" dirty="0">
              <a:ea typeface="標楷體" pitchFamily="65" charset="-12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 smtClean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144640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471538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 smtClean="0">
                <a:ea typeface="標楷體" pitchFamily="65" charset="-120"/>
              </a:rPr>
              <a:t>Memory</a:t>
            </a:r>
            <a:endParaRPr lang="en-US" altLang="zh-TW" sz="2400" b="0" dirty="0">
              <a:ea typeface="標楷體" pitchFamily="65" charset="-12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 smtClean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169527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471538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 smtClean="0">
                <a:ea typeface="標楷體" pitchFamily="65" charset="-120"/>
              </a:rPr>
              <a:t>Memory</a:t>
            </a:r>
            <a:endParaRPr lang="en-US" altLang="zh-TW" sz="2400" b="0" dirty="0">
              <a:ea typeface="標楷體" pitchFamily="65" charset="-12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 smtClean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856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to_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Yuan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3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fr-FR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fr-FR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471538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 smtClean="0">
                <a:ea typeface="標楷體" pitchFamily="65" charset="-120"/>
              </a:rPr>
              <a:t>Memory</a:t>
            </a:r>
            <a:endParaRPr lang="en-US" altLang="zh-TW" sz="2400" b="0" dirty="0">
              <a:ea typeface="標楷體" pitchFamily="65" charset="-120"/>
            </a:endParaRP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 smtClean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8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144830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Increment and Decrement Operators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When you increment (</a:t>
            </a:r>
            <a:r>
              <a:rPr lang="en-US" altLang="zh-TW" sz="2200" kern="1200" dirty="0">
                <a:solidFill>
                  <a:srgbClr val="000000"/>
                </a:solidFill>
                <a:ea typeface="新細明體" charset="-120"/>
              </a:rPr>
              <a:t>++</a:t>
            </a:r>
            <a:r>
              <a:rPr lang="en-US" altLang="zh-TW" sz="2400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or decrement (</a:t>
            </a:r>
            <a:r>
              <a:rPr lang="en-US" altLang="zh-TW" sz="2200" kern="1200" dirty="0">
                <a:solidFill>
                  <a:srgbClr val="000000"/>
                </a:solidFill>
                <a:ea typeface="新細明體" charset="-120"/>
              </a:rPr>
              <a:t>--</a:t>
            </a:r>
            <a:r>
              <a:rPr lang="en-US" altLang="zh-TW" sz="2400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a variable in a statement by itself, the </a:t>
            </a:r>
            <a:r>
              <a:rPr lang="en-US" altLang="zh-TW" sz="2400" kern="1200" dirty="0" err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preincrement</a:t>
            </a:r>
            <a:r>
              <a:rPr lang="en-US" altLang="zh-TW" sz="2400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and </a:t>
            </a:r>
            <a:r>
              <a:rPr lang="en-US" altLang="zh-TW" sz="2400" kern="1200" dirty="0" err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postincrement</a:t>
            </a:r>
            <a:r>
              <a:rPr lang="en-US" altLang="zh-TW" sz="2400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forms have the same effect</a:t>
            </a:r>
            <a:endParaRPr lang="en-US" altLang="zh-TW" sz="240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  <a:p>
            <a:pPr marL="1143000" lvl="2" indent="-228600" eaLnBrk="1" hangingPunct="1"/>
            <a:endParaRPr lang="en-US" altLang="zh-TW" sz="800" dirty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  <a:p>
            <a:pPr marL="1143000" lvl="2" indent="-228600" eaLnBrk="1" hangingPunct="1"/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++c; </a:t>
            </a:r>
          </a:p>
          <a:p>
            <a:pPr marL="1143000" lvl="2" indent="-228600" eaLnBrk="1" hangingPunct="1"/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cout &lt;&lt; c;</a:t>
            </a:r>
          </a:p>
          <a:p>
            <a:pPr marL="742950" lvl="1" indent="-28575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and  </a:t>
            </a:r>
          </a:p>
          <a:p>
            <a:pPr marL="1143000" lvl="2" indent="-228600" eaLnBrk="1" hangingPunct="1"/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200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c++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; </a:t>
            </a:r>
          </a:p>
          <a:p>
            <a:pPr marL="1143000" lvl="2" indent="-228600" eaLnBrk="1" hangingPunct="1"/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cout &lt;&lt; c;</a:t>
            </a:r>
          </a:p>
          <a:p>
            <a:pPr marL="742950" lvl="1" indent="-28575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print the same value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.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104036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412000" y="1809000"/>
          <a:ext cx="4320000" cy="4140000"/>
        </p:xfrm>
        <a:graphic>
          <a:graphicData uri="http://schemas.openxmlformats.org/drawingml/2006/table">
            <a:tbl>
              <a:tblPr firstRow="1" firstCol="1" bandRow="1"/>
              <a:tblGrid>
                <a:gridCol w="2880000">
                  <a:extLst>
                    <a:ext uri="{9D8B030D-6E8A-4147-A177-3AD203B41FA5}">
                      <a16:colId xmlns:a16="http://schemas.microsoft.com/office/drawing/2014/main" val="19699588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645913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Operator</a:t>
                      </a:r>
                      <a:endParaRPr lang="zh-TW" sz="16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Associativity</a:t>
                      </a:r>
                      <a:endParaRPr lang="zh-TW" sz="1600" kern="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61371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!</a:t>
                      </a:r>
                      <a:endParaRPr lang="zh-TW" sz="16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++  --</a:t>
                      </a:r>
                      <a:r>
                        <a:rPr kumimoji="0" lang="en-US" altLang="zh-TW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65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(post)</a:t>
                      </a:r>
                      <a:endParaRPr lang="en-US" sz="1600" kern="0" dirty="0" smtClean="0">
                        <a:solidFill>
                          <a:srgbClr val="25265E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65E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++  --</a:t>
                      </a:r>
                      <a:r>
                        <a:rPr kumimoji="0" lang="en-US" altLang="zh-TW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65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(pre)    </a:t>
                      </a:r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65E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  -</a:t>
                      </a:r>
                      <a:r>
                        <a:rPr kumimoji="0" lang="en-US" altLang="zh-TW" sz="18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25265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(unary)</a:t>
                      </a:r>
                      <a:endParaRPr kumimoji="0" lang="zh-TW" altLang="en-US" sz="18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0861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*  /  %</a:t>
                      </a:r>
                      <a:endParaRPr lang="zh-TW" sz="16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36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  -</a:t>
                      </a:r>
                      <a:r>
                        <a:rPr lang="en-US" sz="1800" kern="0" dirty="0" smtClean="0">
                          <a:solidFill>
                            <a:srgbClr val="25265E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800" kern="0" dirty="0" smtClean="0">
                          <a:solidFill>
                            <a:srgbClr val="25265E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binary)</a:t>
                      </a:r>
                      <a:endParaRPr lang="zh-TW" sz="1800" kern="100" dirty="0"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1048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&lt;  &lt;=  &gt;  &gt;=</a:t>
                      </a:r>
                      <a:endParaRPr lang="zh-TW" sz="16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86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==  !=</a:t>
                      </a:r>
                      <a:endParaRPr lang="zh-TW" sz="16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325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&amp;&amp;</a:t>
                      </a:r>
                      <a:endParaRPr lang="zh-TW" sz="1600" kern="10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404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||</a:t>
                      </a:r>
                      <a:endParaRPr lang="zh-TW" sz="1600" kern="10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?:</a:t>
                      </a:r>
                      <a:endParaRPr lang="zh-TW" sz="1600" kern="10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41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rgbClr val="25265E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  *=  /=  %=  +=  -=</a:t>
                      </a:r>
                      <a:endParaRPr lang="zh-TW" sz="16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rgbClr val="25265E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557372"/>
                  </a:ext>
                </a:extLst>
              </a:tr>
            </a:tbl>
          </a:graphicData>
        </a:graphic>
      </p:graphicFrame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Operators Precedence &amp; </a:t>
            </a:r>
            <a:r>
              <a:rPr lang="en-US" altLang="zh-TW" dirty="0" smtClean="0"/>
              <a:t>Associativity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53743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83137"/>
              </p:ext>
            </p:extLst>
          </p:nvPr>
        </p:nvGraphicFramePr>
        <p:xfrm>
          <a:off x="612000" y="729000"/>
          <a:ext cx="7921012" cy="5400000"/>
        </p:xfrm>
        <a:graphic>
          <a:graphicData uri="http://schemas.openxmlformats.org/drawingml/2006/table">
            <a:tbl>
              <a:tblPr/>
              <a:tblGrid>
                <a:gridCol w="792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vantGarde" pitchFamily="34" charset="0"/>
                          <a:ea typeface="新細明體" pitchFamily="18" charset="-120"/>
                        </a:rPr>
                        <a:t>Data types</a:t>
                      </a:r>
                      <a:endParaRPr kumimoji="0" lang="zh-TW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vantGarde" pitchFamily="34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long double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  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絕對值範圍大約是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TW" altLang="en-US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-308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double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       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絕對值範圍大約是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TW" altLang="en-US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-308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float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        </a:t>
                      </a: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絕對值範圍大約是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1.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TW" altLang="en-US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-38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</a:t>
                      </a: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3.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unsigned long 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int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(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unsigned long long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(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 bytes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0 ~ 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64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 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int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(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 long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(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 bytes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-2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63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 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63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long 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long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long 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long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-2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(2147483647)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(4294967295)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	-2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(2147483647)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short 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short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(65535) 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short </a:t>
                      </a: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short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 bytes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-2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(32767)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char 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 byte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(0 ~ 255)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char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 byte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-2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(-128 ~ 127)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bool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 byte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false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becomes 0, 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true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becomes 1)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5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328883"/>
              </p:ext>
            </p:extLst>
          </p:nvPr>
        </p:nvGraphicFramePr>
        <p:xfrm>
          <a:off x="972000" y="549000"/>
          <a:ext cx="738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Cambria Math"/>
                          <a:cs typeface="Courier New" panose="02070309020205020404" pitchFamily="49" charset="0"/>
                        </a:rPr>
                        <a:t>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01237"/>
              </p:ext>
            </p:extLst>
          </p:nvPr>
        </p:nvGraphicFramePr>
        <p:xfrm>
          <a:off x="972000" y="549000"/>
          <a:ext cx="738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lang="en-US" altLang="zh-TW" sz="16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2147483650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Cambria Math"/>
                          <a:cs typeface="Courier New" panose="02070309020205020404" pitchFamily="49" charset="0"/>
                        </a:rPr>
                        <a:t>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5129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795867"/>
              </p:ext>
            </p:extLst>
          </p:nvPr>
        </p:nvGraphicFramePr>
        <p:xfrm>
          <a:off x="612000" y="549000"/>
          <a:ext cx="792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unsigned 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Cambria Math"/>
                          <a:cs typeface="Courier New" panose="02070309020205020404" pitchFamily="49" charset="0"/>
                        </a:rPr>
                        <a:t>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2147483650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2741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22285"/>
              </p:ext>
            </p:extLst>
          </p:nvPr>
        </p:nvGraphicFramePr>
        <p:xfrm>
          <a:off x="792000" y="549000"/>
          <a:ext cx="756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altLang="zh-TW" sz="1600" b="0" baseline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altLang="zh-TW" sz="1600" b="0" baseline="0" dirty="0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altLang="zh-TW" sz="1600" b="0" baseline="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unsigned long 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long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7FFFFFFFFFFFFFFF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7FFFFFFFFFFFFFFE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7FFFFFFFFFFFFFFD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Cambria Math"/>
                          <a:cs typeface="Courier New" panose="02070309020205020404" pitchFamily="49" charset="0"/>
                        </a:rPr>
                        <a:t>⋅ ⋅ ⋅ </a:t>
                      </a: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0000000000000003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0000000000000002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0000000000000001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0000000000000000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FFFFFFFFFFFFFFFF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18446744073709551615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FFFFFFFFFFFFFFFE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18446744073709551614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FFFFFFFFFFFFFFFD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18446744073709551613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8000000000000002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-9223372036854775806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8000000000000001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-9223372036854775807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8000000000000000</a:t>
                      </a: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-9223372036854775808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56891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4500000"/>
          </a:xfrm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integers[ 2 ];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integers is an array of 2 integers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sum of integers[ 0 ] and integers[ 1 ]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sum = integers[ 0 ] + integers[ 1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749841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  <p:graphicFrame>
        <p:nvGraphicFramePr>
          <p:cNvPr id="11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58619"/>
              </p:ext>
            </p:extLst>
          </p:nvPr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85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uan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2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 smtClean="0"/>
              <a:t>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  <p:graphicFrame>
        <p:nvGraphicFramePr>
          <p:cNvPr id="11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84486"/>
              </p:ext>
            </p:extLst>
          </p:nvPr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1428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93_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  <p:graphicFrame>
        <p:nvGraphicFramePr>
          <p:cNvPr id="11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084486"/>
              </p:ext>
            </p:extLst>
          </p:nvPr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129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93</a:t>
            </a:r>
          </a:p>
          <a:p>
            <a:r>
              <a:rPr lang="en-US" altLang="zh-TW" dirty="0" smtClean="0"/>
              <a:t>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  <p:graphicFrame>
        <p:nvGraphicFramePr>
          <p:cNvPr id="11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379544"/>
              </p:ext>
            </p:extLst>
          </p:nvPr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93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72056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93</a:t>
            </a:r>
          </a:p>
          <a:p>
            <a:r>
              <a:rPr lang="en-US" altLang="zh-TW" dirty="0" smtClean="0"/>
              <a:t>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  <p:graphicFrame>
        <p:nvGraphicFramePr>
          <p:cNvPr id="11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58803"/>
              </p:ext>
            </p:extLst>
          </p:nvPr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93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544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93</a:t>
            </a:r>
          </a:p>
          <a:p>
            <a:r>
              <a:rPr lang="en-US" altLang="zh-TW" dirty="0"/>
              <a:t>Sum is </a:t>
            </a:r>
            <a:r>
              <a:rPr lang="en-US" altLang="zh-TW" dirty="0" smtClean="0"/>
              <a:t>121</a:t>
            </a:r>
          </a:p>
          <a:p>
            <a:r>
              <a:rPr lang="en-US" altLang="zh-TW" dirty="0" smtClean="0"/>
              <a:t>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r>
              <a:rPr lang="en-US" altLang="zh-TW" sz="3600" b="0" dirty="0" smtClean="0">
                <a:ea typeface="標楷體" pitchFamily="65" charset="-120"/>
              </a:rPr>
              <a:t>Output</a:t>
            </a:r>
            <a:endParaRPr lang="zh-TW" altLang="en-US" sz="3600" b="0" dirty="0">
              <a:ea typeface="標楷體" pitchFamily="65" charset="-12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ea typeface="標楷體" pitchFamily="65" charset="-120"/>
              </a:rPr>
              <a:t>Memory</a:t>
            </a:r>
            <a:endParaRPr lang="en-US" altLang="zh-TW" sz="3200" b="0" dirty="0">
              <a:ea typeface="標楷體" pitchFamily="65" charset="-120"/>
            </a:endParaRPr>
          </a:p>
        </p:txBody>
      </p:sp>
      <p:graphicFrame>
        <p:nvGraphicFramePr>
          <p:cNvPr id="11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58803"/>
              </p:ext>
            </p:extLst>
          </p:nvPr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93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688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0" y="728655"/>
            <a:ext cx="4500575" cy="414052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8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89423"/>
              </p:ext>
            </p:extLst>
          </p:nvPr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18494"/>
              </p:ext>
            </p:extLst>
          </p:nvPr>
        </p:nvGraphicFramePr>
        <p:xfrm>
          <a:off x="5652000" y="369000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14866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4500575" cy="414052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8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82003"/>
              </p:ext>
            </p:extLst>
          </p:nvPr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714738"/>
              </p:ext>
            </p:extLst>
          </p:nvPr>
        </p:nvGraphicFramePr>
        <p:xfrm>
          <a:off x="5652000" y="369000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56712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>
          <a:xfrm>
            <a:off x="431471" y="728655"/>
            <a:ext cx="4500575" cy="4140529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8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</a:t>
            </a:r>
            <a:r>
              <a:rPr lang="en-US" altLang="zh-TW" dirty="0" smtClean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18385"/>
              </p:ext>
            </p:extLst>
          </p:nvPr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855118"/>
              </p:ext>
            </p:extLst>
          </p:nvPr>
        </p:nvGraphicFramePr>
        <p:xfrm>
          <a:off x="5652000" y="369000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175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3600506" cy="360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32900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3600506" cy="360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540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Y_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an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90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3600506" cy="360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524020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3600506" cy="360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79918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else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893376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else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66020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else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458400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else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52945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else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788893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946286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main()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{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spcBef>
                <a:spcPts val="10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90052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323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Yu_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n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9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9948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7715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0276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20070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0797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189909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1007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345040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6611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426877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9745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031203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45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394487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34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Yua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8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180445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2047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1268724"/>
            <a:ext cx="7200000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pPr lvl="0">
              <a:spcBef>
                <a:spcPts val="200"/>
              </a:spcBef>
            </a:pPr>
            <a:endParaRPr lang="zh-TW" altLang="en-US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cout &lt;&lt; </a:t>
            </a:r>
            <a:r>
              <a:rPr lang="en-US" altLang="zh-TW" dirty="0">
                <a:solidFill>
                  <a:srgbClr val="128AFF"/>
                </a:solidFill>
                <a:ea typeface="MingLiU"/>
              </a:rPr>
              <a:t>"Enter three numbers: "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pPr lvl="0">
              <a:spcBef>
                <a:spcPts val="200"/>
              </a:spcBef>
            </a:pPr>
            <a:endParaRPr lang="zh-TW" altLang="en-US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// assume </a:t>
            </a:r>
            <a:r>
              <a:rPr lang="en-US" altLang="zh-TW" dirty="0" err="1">
                <a:solidFill>
                  <a:srgbClr val="008000"/>
                </a:solidFill>
                <a:ea typeface="MingLiU"/>
              </a:rPr>
              <a:t>number1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 is largest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endParaRPr lang="zh-TW" altLang="en-US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&gt; maximum ) 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// if </a:t>
            </a:r>
            <a:r>
              <a:rPr lang="en-US" altLang="zh-TW" dirty="0" err="1">
                <a:solidFill>
                  <a:srgbClr val="008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 is larger,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// assign </a:t>
            </a:r>
            <a:r>
              <a:rPr lang="en-US" altLang="zh-TW" dirty="0" err="1">
                <a:solidFill>
                  <a:srgbClr val="008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 to maximum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endParaRPr lang="zh-TW" altLang="en-US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&gt; maximum ) 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// if </a:t>
            </a:r>
            <a:r>
              <a:rPr lang="en-US" altLang="zh-TW" dirty="0" err="1">
                <a:solidFill>
                  <a:srgbClr val="008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 is larger,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// assign </a:t>
            </a:r>
            <a:r>
              <a:rPr lang="en-US" altLang="zh-TW" dirty="0" err="1">
                <a:solidFill>
                  <a:srgbClr val="008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 to maximum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endParaRPr lang="zh-TW" altLang="en-US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cout &lt;&lt; </a:t>
            </a:r>
            <a:r>
              <a:rPr lang="en-US" altLang="zh-TW" dirty="0">
                <a:solidFill>
                  <a:srgbClr val="128AFF"/>
                </a:solidFill>
                <a:ea typeface="MingLiU"/>
              </a:rPr>
              <a:t>"Maximum is: "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&lt;&lt; maximum &lt;&lt; endl;</a:t>
            </a:r>
          </a:p>
          <a:p>
            <a:pPr lvl="0">
              <a:spcBef>
                <a:spcPts val="2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MingLiU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2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max();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33161"/>
              </p:ext>
            </p:extLst>
          </p:nvPr>
        </p:nvGraphicFramePr>
        <p:xfrm>
          <a:off x="1871655" y="1808793"/>
          <a:ext cx="3059908" cy="1080000"/>
        </p:xfrm>
        <a:graphic>
          <a:graphicData uri="http://schemas.openxmlformats.org/drawingml/2006/table">
            <a:tbl>
              <a:tblPr/>
              <a:tblGrid>
                <a:gridCol w="1079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832469"/>
              </p:ext>
            </p:extLst>
          </p:nvPr>
        </p:nvGraphicFramePr>
        <p:xfrm>
          <a:off x="5652138" y="3248977"/>
          <a:ext cx="306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maximum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/>
        <p:txBody>
          <a:bodyPr rIns="36000"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a,</a:t>
            </a:r>
            <a:r>
              <a:rPr lang="en-US" altLang="zh-TW" sz="11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b,</a:t>
            </a:r>
            <a:r>
              <a:rPr lang="en-US" altLang="zh-TW" sz="11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b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b;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/>
        <p:txBody>
          <a:bodyPr rIns="36000"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1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tIns="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 lIns="360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72000" y="37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標題 13"/>
          <p:cNvSpPr txBox="1">
            <a:spLocks/>
          </p:cNvSpPr>
          <p:nvPr/>
        </p:nvSpPr>
        <p:spPr bwMode="auto">
          <a:xfrm>
            <a:off x="1152000" y="468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12000" y="57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3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tIns="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 lIns="360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72000" y="37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標題 13"/>
          <p:cNvSpPr txBox="1">
            <a:spLocks/>
          </p:cNvSpPr>
          <p:nvPr/>
        </p:nvSpPr>
        <p:spPr bwMode="auto">
          <a:xfrm>
            <a:off x="1152000" y="468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8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7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6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12000" y="57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05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11823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09843 0.157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78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7882 0.15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tIns="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 lIns="360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72000" y="37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標題 13"/>
          <p:cNvSpPr txBox="1">
            <a:spLocks/>
          </p:cNvSpPr>
          <p:nvPr/>
        </p:nvSpPr>
        <p:spPr bwMode="auto">
          <a:xfrm>
            <a:off x="1152000" y="468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8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7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6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12000" y="57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00" y="576900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43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13768 -0.55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2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tIns="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 lIns="360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72000" y="37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標題 13"/>
          <p:cNvSpPr txBox="1">
            <a:spLocks/>
          </p:cNvSpPr>
          <p:nvPr/>
        </p:nvSpPr>
        <p:spPr bwMode="auto">
          <a:xfrm>
            <a:off x="1152000" y="468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35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tIns="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 lIns="360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72000" y="37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b="0" dirty="0" smtClean="0"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標題 13"/>
          <p:cNvSpPr txBox="1">
            <a:spLocks/>
          </p:cNvSpPr>
          <p:nvPr/>
        </p:nvSpPr>
        <p:spPr bwMode="auto">
          <a:xfrm>
            <a:off x="1152000" y="468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259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Yuan_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30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0732"/>
              </p:ext>
            </p:extLst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6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30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0732"/>
              </p:ext>
            </p:extLst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863334"/>
              </p:ext>
            </p:extLst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2899 0.1331 C 0.03559 0.16134 0.03941 0.20324 0.03941 0.24722 C 0.03941 0.29699 0.03559 0.33657 0.02899 0.36481 L -8.33333E-7 0.49861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49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03993 0.16134 C -0.04896 0.19537 -0.05399 0.2463 -0.05399 0.29931 C -0.05399 0.35972 -0.04896 0.40764 -0.03993 0.44167 L -8.33333E-7 0.603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3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30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0732"/>
              </p:ext>
            </p:extLst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863334"/>
              </p:ext>
            </p:extLst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3993 -0.14768 C -0.04896 -0.1787 -0.05399 -0.22523 -0.05399 -0.27361 C -0.05399 -0.3287 -0.04896 -0.37268 -0.03993 -0.4037 L -8.33333E-7 -0.5509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30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0732"/>
              </p:ext>
            </p:extLst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863334"/>
              </p:ext>
            </p:extLst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9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8.33333E-7 0.05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30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b="0" dirty="0" smtClean="0"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0732"/>
              </p:ext>
            </p:extLst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863334"/>
              </p:ext>
            </p:extLst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10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5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66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/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66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/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517505"/>
              </p:ext>
            </p:extLst>
          </p:nvPr>
        </p:nvGraphicFramePr>
        <p:xfrm>
          <a:off x="5651999" y="4509000"/>
          <a:ext cx="3060001" cy="1440000"/>
        </p:xfrm>
        <a:graphic>
          <a:graphicData uri="http://schemas.openxmlformats.org/drawingml/2006/table">
            <a:tbl>
              <a:tblPr/>
              <a:tblGrid>
                <a:gridCol w="108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number1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5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2899 0.1331 C 0.03559 0.16134 0.03941 0.20324 0.03941 0.24722 C 0.03941 0.29699 0.03559 0.33657 0.02899 0.36481 L -8.33333E-7 0.49861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49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03993 0.16134 C -0.04896 0.19537 -0.05399 0.2463 -0.05399 0.29931 C -0.05399 0.35972 -0.04896 0.40764 -0.03993 0.44167 L -8.33333E-7 0.603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3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66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/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148550"/>
              </p:ext>
            </p:extLst>
          </p:nvPr>
        </p:nvGraphicFramePr>
        <p:xfrm>
          <a:off x="5652000" y="450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number1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1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3993 -0.14768 C -0.04896 -0.1787 -0.05399 -0.22523 -0.05399 -0.27361 C -0.05399 -0.3287 -0.04896 -0.37268 -0.03993 -0.4037 L -8.33333E-7 -0.5509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66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/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050694"/>
              </p:ext>
            </p:extLst>
          </p:nvPr>
        </p:nvGraphicFramePr>
        <p:xfrm>
          <a:off x="5652000" y="450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number1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5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8.33333E-7 0.05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Yuan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66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/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74171"/>
              </p:ext>
            </p:extLst>
          </p:nvPr>
        </p:nvGraphicFramePr>
        <p:xfrm>
          <a:off x="5652000" y="450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number1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10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15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2000" y="5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03518"/>
              </p:ext>
            </p:extLst>
          </p:nvPr>
        </p:nvGraphicFramePr>
        <p:xfrm>
          <a:off x="5652000" y="10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7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13296"/>
              </p:ext>
            </p:extLst>
          </p:nvPr>
        </p:nvGraphicFramePr>
        <p:xfrm>
          <a:off x="5652000" y="10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/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7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2899 0.1331 C 0.03559 0.16134 0.03941 0.20324 0.03941 0.24722 C 0.03941 0.29699 0.03559 0.33657 0.02899 0.36481 L -8.33333E-7 0.49861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49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03993 0.16134 C -0.04896 0.19537 -0.05399 0.2463 -0.05399 0.29931 C -0.05399 0.35972 -0.04896 0.40764 -0.03993 0.44167 L -8.33333E-7 0.603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3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69936"/>
              </p:ext>
            </p:extLst>
          </p:nvPr>
        </p:nvGraphicFramePr>
        <p:xfrm>
          <a:off x="5652000" y="10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/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3993 -0.13379 C -0.04896 -0.1618 -0.05399 -0.20393 -0.05399 -0.24768 C -0.05399 -0.29768 -0.04896 -0.3375 -0.03993 -0.3655 L -8.33333E-7 -0.4986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93508"/>
              </p:ext>
            </p:extLst>
          </p:nvPr>
        </p:nvGraphicFramePr>
        <p:xfrm>
          <a:off x="5652000" y="10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/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10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8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2000" y="5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maximum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max</a:t>
            </a:r>
            <a:r>
              <a:rPr lang="en-US" altLang="zh-TW" dirty="0" smtClean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&lt;&lt; endl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7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504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2255"/>
              </p:ext>
            </p:extLst>
          </p:nvPr>
        </p:nvGraphicFramePr>
        <p:xfrm>
          <a:off x="5652000" y="14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Yuan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Z_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46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504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57309"/>
              </p:ext>
            </p:extLst>
          </p:nvPr>
        </p:nvGraphicFramePr>
        <p:xfrm>
          <a:off x="5652000" y="14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/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47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2899 0.1331 C 0.03559 0.16134 0.03941 0.20324 0.03941 0.24722 C 0.03941 0.29699 0.03559 0.33657 0.02899 0.36481 L -8.33333E-7 0.49861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49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03993 0.16134 C -0.04896 0.19537 -0.05399 0.2463 -0.05399 0.29931 C -0.05399 0.35972 -0.04896 0.40764 -0.03993 0.44167 L -8.33333E-7 0.603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3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504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96419"/>
              </p:ext>
            </p:extLst>
          </p:nvPr>
        </p:nvGraphicFramePr>
        <p:xfrm>
          <a:off x="5652000" y="14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/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7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504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45439"/>
              </p:ext>
            </p:extLst>
          </p:nvPr>
        </p:nvGraphicFramePr>
        <p:xfrm>
          <a:off x="5652000" y="14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/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7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3" cy="1080138"/>
          </a:xfrm>
        </p:spPr>
        <p:txBody>
          <a:bodyPr/>
          <a:lstStyle/>
          <a:p>
            <a:r>
              <a:rPr lang="en-US" altLang="zh-TW" dirty="0"/>
              <a:t>Memory representation of double in </a:t>
            </a:r>
            <a:r>
              <a:rPr lang="en-US" altLang="zh-TW" dirty="0" smtClean="0"/>
              <a:t>C++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276184"/>
              </p:ext>
            </p:extLst>
          </p:nvPr>
        </p:nvGraphicFramePr>
        <p:xfrm>
          <a:off x="395478" y="2708910"/>
          <a:ext cx="8352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4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4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4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4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4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4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4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4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4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4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5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5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5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5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5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5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5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a:t>○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Cambria Math"/>
                        </a:rPr>
                        <a:t>○</a:t>
                      </a:r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a:t>○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07442" y="2276856"/>
            <a:ext cx="720030" cy="432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827532" y="2132838"/>
            <a:ext cx="1152144" cy="57607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exponent</a:t>
            </a: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(11 bits)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16018" y="2132838"/>
            <a:ext cx="1152144" cy="57607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(52 bits)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51460" y="3284982"/>
            <a:ext cx="432000" cy="432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63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835658" y="3284982"/>
            <a:ext cx="432000" cy="432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52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8460486" y="3284982"/>
            <a:ext cx="432000" cy="432000"/>
          </a:xfrm>
          <a:prstGeom prst="rect">
            <a:avLst/>
          </a:prstGeom>
          <a:noFill/>
        </p:spPr>
        <p:txBody>
          <a:bodyPr wrap="square" rIns="72000" rtlCol="0" anchor="ctr" anchorCtr="0">
            <a:noAutofit/>
          </a:bodyPr>
          <a:lstStyle/>
          <a:p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843784" y="4149090"/>
            <a:ext cx="3456432" cy="432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zh-TW" sz="2000" b="0" dirty="0" smtClean="0"/>
              <a:t>(</a:t>
            </a:r>
            <a:r>
              <a:rPr lang="en-US" altLang="zh-TW" sz="2000" b="0" dirty="0" smtClean="0">
                <a:latin typeface="Symbol" panose="05050102010706020507" pitchFamily="18" charset="2"/>
              </a:rPr>
              <a:t>-</a:t>
            </a:r>
            <a:r>
              <a:rPr lang="en-US" altLang="zh-TW" sz="2000" b="0" dirty="0" smtClean="0"/>
              <a:t>1)</a:t>
            </a:r>
            <a:r>
              <a:rPr lang="en-US" altLang="zh-TW" sz="2000" b="0" baseline="44000" dirty="0" smtClean="0"/>
              <a:t>sign </a:t>
            </a:r>
            <a:r>
              <a:rPr lang="en-US" altLang="zh-TW" sz="2000" b="0" dirty="0" smtClean="0"/>
              <a:t>(1</a:t>
            </a:r>
            <a:r>
              <a:rPr lang="en-US" altLang="zh-TW" sz="2000" b="0" i="1" dirty="0" smtClean="0"/>
              <a:t>.b</a:t>
            </a:r>
            <a:r>
              <a:rPr lang="en-US" altLang="zh-TW" sz="2000" b="0" baseline="-25000" dirty="0" smtClean="0"/>
              <a:t>51</a:t>
            </a:r>
            <a:r>
              <a:rPr lang="en-US" altLang="zh-TW" sz="2000" b="0" i="1" dirty="0" smtClean="0"/>
              <a:t>b</a:t>
            </a:r>
            <a:r>
              <a:rPr lang="en-US" altLang="zh-TW" sz="2000" b="0" baseline="-25000" dirty="0" smtClean="0"/>
              <a:t>50</a:t>
            </a:r>
            <a:r>
              <a:rPr lang="en-US" altLang="zh-TW" sz="2000" b="0" dirty="0" smtClean="0"/>
              <a:t> … </a:t>
            </a:r>
            <a:r>
              <a:rPr lang="en-US" altLang="zh-TW" sz="2000" b="0" i="1" dirty="0" smtClean="0"/>
              <a:t>b</a:t>
            </a:r>
            <a:r>
              <a:rPr lang="en-US" altLang="zh-TW" sz="2000" b="0" baseline="-25000" dirty="0" smtClean="0"/>
              <a:t>0</a:t>
            </a:r>
            <a:r>
              <a:rPr lang="en-US" altLang="zh-TW" sz="2000" b="0" dirty="0" smtClean="0"/>
              <a:t>)</a:t>
            </a:r>
            <a:r>
              <a:rPr lang="en-US" altLang="zh-TW" sz="2000" b="0" baseline="-25000" dirty="0" smtClean="0"/>
              <a:t>2</a:t>
            </a:r>
            <a:r>
              <a:rPr lang="en-US" altLang="zh-TW" sz="2000" b="0" dirty="0" smtClean="0"/>
              <a:t> </a:t>
            </a:r>
            <a:r>
              <a:rPr lang="en-US" altLang="zh-TW" sz="2000" b="0" dirty="0" smtClean="0">
                <a:latin typeface="Cambria Math"/>
                <a:ea typeface="Cambria Math"/>
                <a:sym typeface="Symbol"/>
              </a:rPr>
              <a:t>⋅</a:t>
            </a:r>
            <a:r>
              <a:rPr lang="en-US" altLang="zh-TW" sz="2000" b="0" dirty="0" smtClean="0"/>
              <a:t> 2</a:t>
            </a:r>
            <a:r>
              <a:rPr lang="en-US" altLang="zh-TW" sz="2000" b="0" i="1" baseline="44000" dirty="0" smtClean="0"/>
              <a:t>e</a:t>
            </a:r>
            <a:r>
              <a:rPr lang="en-US" altLang="zh-TW" sz="2000" b="0" baseline="44000" dirty="0" smtClean="0">
                <a:latin typeface="Symbol" panose="05050102010706020507" pitchFamily="18" charset="2"/>
              </a:rPr>
              <a:t>-</a:t>
            </a:r>
            <a:r>
              <a:rPr lang="en-US" altLang="zh-TW" sz="2000" b="0" baseline="44000" dirty="0" smtClean="0"/>
              <a:t>1023</a:t>
            </a:r>
            <a:endParaRPr lang="zh-TW" altLang="en-US" sz="2000" b="0" baseline="44000" dirty="0"/>
          </a:p>
        </p:txBody>
      </p:sp>
    </p:spTree>
    <p:extLst>
      <p:ext uri="{BB962C8B-B14F-4D97-AF65-F5344CB8AC3E}">
        <p14:creationId xmlns:p14="http://schemas.microsoft.com/office/powerpoint/2010/main" val="2324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3" cy="1080138"/>
          </a:xfrm>
        </p:spPr>
        <p:txBody>
          <a:bodyPr/>
          <a:lstStyle/>
          <a:p>
            <a:r>
              <a:rPr lang="en-US" altLang="zh-TW" dirty="0"/>
              <a:t>Memory representation of </a:t>
            </a:r>
            <a:r>
              <a:rPr lang="en-US" altLang="zh-TW" dirty="0" smtClean="0"/>
              <a:t>float </a:t>
            </a:r>
            <a:r>
              <a:rPr lang="en-US" altLang="zh-TW" dirty="0"/>
              <a:t>in </a:t>
            </a:r>
            <a:r>
              <a:rPr lang="en-US" altLang="zh-TW" dirty="0" smtClean="0"/>
              <a:t>C++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204163"/>
              </p:ext>
            </p:extLst>
          </p:nvPr>
        </p:nvGraphicFramePr>
        <p:xfrm>
          <a:off x="2267712" y="2708910"/>
          <a:ext cx="4608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a:t>○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>
                          <a:latin typeface="Cambria Math"/>
                        </a:rPr>
                        <a:t>○</a:t>
                      </a:r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a:t>○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36000" marB="36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979676" y="2276856"/>
            <a:ext cx="720030" cy="432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sign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555748" y="2132838"/>
            <a:ext cx="1152144" cy="57607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exponent</a:t>
            </a: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(8 bits)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716018" y="2132838"/>
            <a:ext cx="1152144" cy="57607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fraction</a:t>
            </a:r>
          </a:p>
          <a:p>
            <a:pPr>
              <a:spcBef>
                <a:spcPts val="0"/>
              </a:spcBef>
            </a:pPr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(23 bits)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123694" y="3284982"/>
            <a:ext cx="432000" cy="432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275838" y="3284982"/>
            <a:ext cx="432000" cy="432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588252" y="3284982"/>
            <a:ext cx="432000" cy="432000"/>
          </a:xfrm>
          <a:prstGeom prst="rect">
            <a:avLst/>
          </a:prstGeom>
          <a:noFill/>
        </p:spPr>
        <p:txBody>
          <a:bodyPr wrap="square" rIns="72000" rtlCol="0" anchor="ctr" anchorCtr="0">
            <a:noAutofit/>
          </a:bodyPr>
          <a:lstStyle/>
          <a:p>
            <a:r>
              <a:rPr lang="en-US" altLang="zh-TW" b="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zh-TW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843784" y="4149090"/>
            <a:ext cx="3456432" cy="432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l"/>
            <a:r>
              <a:rPr lang="en-US" altLang="zh-TW" sz="2000" b="0" dirty="0" smtClean="0"/>
              <a:t>(</a:t>
            </a:r>
            <a:r>
              <a:rPr lang="en-US" altLang="zh-TW" sz="2000" b="0" dirty="0" smtClean="0">
                <a:latin typeface="Symbol" panose="05050102010706020507" pitchFamily="18" charset="2"/>
              </a:rPr>
              <a:t>-</a:t>
            </a:r>
            <a:r>
              <a:rPr lang="en-US" altLang="zh-TW" sz="2000" b="0" dirty="0" smtClean="0"/>
              <a:t>1)</a:t>
            </a:r>
            <a:r>
              <a:rPr lang="en-US" altLang="zh-TW" sz="2000" b="0" baseline="44000" dirty="0" smtClean="0"/>
              <a:t>sign </a:t>
            </a:r>
            <a:r>
              <a:rPr lang="en-US" altLang="zh-TW" sz="2000" b="0" dirty="0" smtClean="0"/>
              <a:t>(1</a:t>
            </a:r>
            <a:r>
              <a:rPr lang="en-US" altLang="zh-TW" sz="2000" b="0" i="1" dirty="0" smtClean="0"/>
              <a:t>.b</a:t>
            </a:r>
            <a:r>
              <a:rPr lang="en-US" altLang="zh-TW" sz="2000" b="0" baseline="-25000" dirty="0" smtClean="0"/>
              <a:t>22</a:t>
            </a:r>
            <a:r>
              <a:rPr lang="en-US" altLang="zh-TW" sz="2000" b="0" i="1" dirty="0" smtClean="0"/>
              <a:t>b</a:t>
            </a:r>
            <a:r>
              <a:rPr lang="en-US" altLang="zh-TW" sz="2000" b="0" baseline="-25000" dirty="0" smtClean="0"/>
              <a:t>21</a:t>
            </a:r>
            <a:r>
              <a:rPr lang="en-US" altLang="zh-TW" sz="2000" b="0" dirty="0" smtClean="0"/>
              <a:t> … </a:t>
            </a:r>
            <a:r>
              <a:rPr lang="en-US" altLang="zh-TW" sz="2000" b="0" i="1" dirty="0" smtClean="0"/>
              <a:t>b</a:t>
            </a:r>
            <a:r>
              <a:rPr lang="en-US" altLang="zh-TW" sz="2000" b="0" baseline="-25000" dirty="0" smtClean="0"/>
              <a:t>0</a:t>
            </a:r>
            <a:r>
              <a:rPr lang="en-US" altLang="zh-TW" sz="2000" b="0" dirty="0" smtClean="0"/>
              <a:t>)</a:t>
            </a:r>
            <a:r>
              <a:rPr lang="en-US" altLang="zh-TW" sz="2000" b="0" baseline="-25000" dirty="0" smtClean="0"/>
              <a:t>2</a:t>
            </a:r>
            <a:r>
              <a:rPr lang="en-US" altLang="zh-TW" sz="2000" b="0" dirty="0" smtClean="0"/>
              <a:t> </a:t>
            </a:r>
            <a:r>
              <a:rPr lang="en-US" altLang="zh-TW" sz="2000" b="0" dirty="0" smtClean="0">
                <a:latin typeface="Cambria Math"/>
                <a:ea typeface="Cambria Math"/>
                <a:sym typeface="Symbol"/>
              </a:rPr>
              <a:t>⋅</a:t>
            </a:r>
            <a:r>
              <a:rPr lang="en-US" altLang="zh-TW" sz="2000" b="0" dirty="0" smtClean="0"/>
              <a:t> 2</a:t>
            </a:r>
            <a:r>
              <a:rPr lang="en-US" altLang="zh-TW" sz="2000" b="0" i="1" baseline="44000" dirty="0" smtClean="0"/>
              <a:t>e</a:t>
            </a:r>
            <a:r>
              <a:rPr lang="en-US" altLang="zh-TW" sz="2000" b="0" baseline="44000" dirty="0" smtClean="0">
                <a:latin typeface="Symbol" panose="05050102010706020507" pitchFamily="18" charset="2"/>
              </a:rPr>
              <a:t>-</a:t>
            </a:r>
            <a:r>
              <a:rPr lang="en-US" altLang="zh-TW" sz="2000" b="0" baseline="44000" dirty="0" smtClean="0"/>
              <a:t>127</a:t>
            </a:r>
            <a:endParaRPr lang="zh-TW" altLang="en-US" sz="2000" b="0" baseline="44000" dirty="0"/>
          </a:p>
        </p:txBody>
      </p:sp>
    </p:spTree>
    <p:extLst>
      <p:ext uri="{BB962C8B-B14F-4D97-AF65-F5344CB8AC3E}">
        <p14:creationId xmlns:p14="http://schemas.microsoft.com/office/powerpoint/2010/main" val="120809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elcome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Yuan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!_</a:t>
            </a: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Yuan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1800" dirty="0"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6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 to Yuan 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!_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6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Welcome to Yuan </a:t>
            </a: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!</a:t>
            </a:r>
          </a:p>
          <a:p>
            <a:pPr algn="l">
              <a:spcBef>
                <a:spcPts val="0"/>
              </a:spcBef>
            </a:pP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6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75738"/>
              </p:ext>
            </p:extLst>
          </p:nvPr>
        </p:nvGraphicFramePr>
        <p:xfrm>
          <a:off x="2772000" y="1629000"/>
          <a:ext cx="3960000" cy="360000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66704712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3911585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effectLst/>
                        </a:rPr>
                        <a:t>Escape sequence</a:t>
                      </a:r>
                      <a:endParaRPr lang="en-US" dirty="0">
                        <a:effectLst/>
                      </a:endParaRP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606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effectLst/>
                          <a:latin typeface="Lucida Console" panose="020B0609040504020204" pitchFamily="49" charset="0"/>
                        </a:rPr>
                        <a:t>\'</a:t>
                      </a:r>
                      <a:endParaRPr lang="zh-TW" altLang="en-US" sz="16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single quote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0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effectLst/>
                          <a:latin typeface="Lucida Console" panose="020B0609040504020204" pitchFamily="49" charset="0"/>
                        </a:rPr>
                        <a:t>\"</a:t>
                      </a:r>
                      <a:endParaRPr lang="zh-TW" altLang="en-US" sz="16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double quote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010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effectLst/>
                          <a:latin typeface="Lucida Console" panose="020B0609040504020204" pitchFamily="49" charset="0"/>
                        </a:rPr>
                        <a:t>\?</a:t>
                      </a:r>
                      <a:endParaRPr lang="zh-TW" altLang="en-US" sz="16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question mark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611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effectLst/>
                          <a:latin typeface="Lucida Console" panose="020B0609040504020204" pitchFamily="49" charset="0"/>
                        </a:rPr>
                        <a:t>\\</a:t>
                      </a:r>
                      <a:endParaRPr lang="zh-TW" altLang="en-US" sz="16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backslash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426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\a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audible bell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678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\b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465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\n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line feed - new line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052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\r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carriage return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959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\t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horizontal tab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95827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Escape </a:t>
            </a:r>
            <a:r>
              <a:rPr lang="en-US" altLang="zh-TW" dirty="0" smtClean="0"/>
              <a:t>sequences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298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elcome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86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lcome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to Yuan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We_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8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ome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7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me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06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86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W</a:t>
            </a:r>
            <a:r>
              <a:rPr lang="en-US" altLang="zh-TW" sz="1800" dirty="0" err="1" smtClean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lcome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to Yuan 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!_</a:t>
            </a: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37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3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7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o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32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t_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4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1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uan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0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an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90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n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19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7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12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 err="1">
                <a:latin typeface="Courier New" pitchFamily="49" charset="0"/>
                <a:ea typeface="新細明體" pitchFamily="18" charset="-120"/>
              </a:rPr>
              <a:t>We_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to Yuan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!_</a:t>
            </a: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8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5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Z_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50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 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!_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 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98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elcome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to\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\n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6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lcome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to Yuan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4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We_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7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ome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94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Wel_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ome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Yuan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04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me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154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 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3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8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o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5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t_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2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6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uan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an</a:t>
            </a: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3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Yu_</a:t>
            </a: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3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Welc_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me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Yuan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5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30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7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2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e!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Z_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40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8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!_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2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 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1" i="0" u="none" strike="noStrike" kern="1200" cap="none" spc="0" normalizeH="0" baseline="0" noProof="0" dirty="0" smtClean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!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  <a:endParaRPr kumimoji="0" lang="en-US" altLang="zh-TW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urier New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4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8280529" cy="5220000"/>
          </a:xfrm>
        </p:spPr>
        <p:txBody>
          <a:bodyPr lIns="36000" rIns="0"/>
          <a:lstStyle/>
          <a:p>
            <a:r>
              <a:rPr lang="en-US" altLang="zh-TW" sz="1500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8000"/>
                </a:solidFill>
                <a:ea typeface="細明體" panose="02020509000000000000" pitchFamily="49" charset="-120"/>
              </a:rPr>
              <a:t>// variable declarations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500" dirty="0">
                <a:solidFill>
                  <a:srgbClr val="008000"/>
                </a:solidFill>
                <a:ea typeface="細明體" panose="02020509000000000000" pitchFamily="49" charset="-120"/>
              </a:rPr>
              <a:t>// first integer to add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500" dirty="0">
                <a:solidFill>
                  <a:srgbClr val="008000"/>
                </a:solidFill>
                <a:ea typeface="細明體" panose="02020509000000000000" pitchFamily="49" charset="-120"/>
              </a:rPr>
              <a:t>// second integer to add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sum; </a:t>
            </a:r>
            <a:r>
              <a:rPr lang="en-US" altLang="zh-TW" sz="1500" dirty="0">
                <a:solidFill>
                  <a:srgbClr val="008000"/>
                </a:solidFill>
                <a:ea typeface="細明體" panose="02020509000000000000" pitchFamily="49" charset="-120"/>
              </a:rPr>
              <a:t>// sum of </a:t>
            </a:r>
            <a:r>
              <a:rPr lang="en-US" altLang="zh-TW" sz="1500" dirty="0" err="1">
                <a:solidFill>
                  <a:srgbClr val="008000"/>
                </a:solidFill>
                <a:ea typeface="細明體" panose="02020509000000000000" pitchFamily="49" charset="-120"/>
              </a:rPr>
              <a:t>integer1</a:t>
            </a:r>
            <a:r>
              <a:rPr lang="en-US" altLang="zh-TW" sz="1500" dirty="0">
                <a:solidFill>
                  <a:srgbClr val="008000"/>
                </a:solidFill>
                <a:ea typeface="細明體" panose="02020509000000000000" pitchFamily="49" charset="-120"/>
              </a:rPr>
              <a:t> and </a:t>
            </a:r>
            <a:r>
              <a:rPr lang="en-US" altLang="zh-TW" sz="1500" dirty="0" err="1">
                <a:solidFill>
                  <a:srgbClr val="008000"/>
                </a:solidFill>
                <a:ea typeface="細明體" panose="02020509000000000000" pitchFamily="49" charset="-120"/>
              </a:rPr>
              <a:t>integer2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::cin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500" dirty="0">
                <a:solidFill>
                  <a:srgbClr val="008000"/>
                </a:solidFill>
                <a:ea typeface="細明體" panose="02020509000000000000" pitchFamily="49" charset="-120"/>
              </a:rPr>
              <a:t>// read first integer from user into </a:t>
            </a:r>
            <a:r>
              <a:rPr lang="en-US" altLang="zh-TW" sz="1500" dirty="0" err="1">
                <a:solidFill>
                  <a:srgbClr val="008000"/>
                </a:solidFill>
                <a:ea typeface="細明體" panose="02020509000000000000" pitchFamily="49" charset="-120"/>
              </a:rPr>
              <a:t>integer1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::cin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500" dirty="0">
                <a:solidFill>
                  <a:srgbClr val="008000"/>
                </a:solidFill>
                <a:ea typeface="細明體" panose="02020509000000000000" pitchFamily="49" charset="-120"/>
              </a:rPr>
              <a:t>// read second integer from user into </a:t>
            </a:r>
            <a:r>
              <a:rPr lang="en-US" altLang="zh-TW" sz="1500" dirty="0" err="1">
                <a:solidFill>
                  <a:srgbClr val="008000"/>
                </a:solidFill>
                <a:ea typeface="細明體" panose="02020509000000000000" pitchFamily="49" charset="-120"/>
              </a:rPr>
              <a:t>integer2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sum =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integer1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integer2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sz="1500" dirty="0">
                <a:solidFill>
                  <a:srgbClr val="008000"/>
                </a:solidFill>
                <a:ea typeface="細明體" panose="02020509000000000000" pitchFamily="49" charset="-120"/>
              </a:rPr>
              <a:t>// add the numbers; store result in sum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::endl; </a:t>
            </a:r>
            <a:r>
              <a:rPr lang="en-US" altLang="zh-TW" sz="1500" dirty="0">
                <a:solidFill>
                  <a:srgbClr val="008000"/>
                </a:solidFill>
                <a:ea typeface="細明體" panose="02020509000000000000" pitchFamily="49" charset="-120"/>
              </a:rPr>
              <a:t>// display sum; end line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4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1058" cy="900115"/>
          </a:xfrm>
        </p:spPr>
        <p:txBody>
          <a:bodyPr/>
          <a:lstStyle/>
          <a:p>
            <a:r>
              <a:rPr lang="en-US" altLang="zh-TW" sz="4400" dirty="0"/>
              <a:t>Computer </a:t>
            </a:r>
            <a:r>
              <a:rPr lang="en-US" altLang="zh-TW" sz="4400" dirty="0" smtClean="0"/>
              <a:t>Hardware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989000"/>
            <a:ext cx="7200000" cy="35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2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Welco_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Yuan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3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2000" y="1989000"/>
            <a:ext cx="2880000" cy="1260000"/>
          </a:xfrm>
        </p:spPr>
        <p:txBody>
          <a:bodyPr/>
          <a:lstStyle/>
          <a:p>
            <a:r>
              <a:rPr lang="en-US" altLang="zh-TW" sz="3600" dirty="0"/>
              <a:t>Main </a:t>
            </a:r>
            <a:r>
              <a:rPr lang="en-US" altLang="zh-TW" sz="3600" dirty="0" smtClean="0"/>
              <a:t>Memory</a:t>
            </a:r>
            <a:br>
              <a:rPr lang="en-US" altLang="zh-TW" sz="3600" dirty="0" smtClean="0"/>
            </a:br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2GB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  <p:graphicFrame>
        <p:nvGraphicFramePr>
          <p:cNvPr id="3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989456"/>
              </p:ext>
            </p:extLst>
          </p:nvPr>
        </p:nvGraphicFramePr>
        <p:xfrm>
          <a:off x="6552000" y="909000"/>
          <a:ext cx="198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0000000A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0000000B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7FFFFFFD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70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7FFFFFFE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616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7FFFFFFF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325385"/>
                  </a:ext>
                </a:extLst>
              </a:tr>
            </a:tbl>
          </a:graphicData>
        </a:graphic>
      </p:graphicFrame>
      <p:graphicFrame>
        <p:nvGraphicFramePr>
          <p:cNvPr id="4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4527827"/>
              </p:ext>
            </p:extLst>
          </p:nvPr>
        </p:nvGraphicFramePr>
        <p:xfrm>
          <a:off x="612000" y="909000"/>
          <a:ext cx="234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en-US" altLang="zh-TW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2147483645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70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2147483646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616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2147483647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325385"/>
                  </a:ext>
                </a:extLst>
              </a:tr>
            </a:tbl>
          </a:graphicData>
        </a:graphic>
      </p:graphicFrame>
      <p:sp>
        <p:nvSpPr>
          <p:cNvPr id="5" name="文字版面配置區 16"/>
          <p:cNvSpPr txBox="1">
            <a:spLocks/>
          </p:cNvSpPr>
          <p:nvPr/>
        </p:nvSpPr>
        <p:spPr>
          <a:xfrm>
            <a:off x="432000" y="369000"/>
            <a:ext cx="108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 smtClean="0">
                <a:solidFill>
                  <a:srgbClr val="0000CC"/>
                </a:solidFill>
              </a:rPr>
              <a:t>values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  <p:sp>
        <p:nvSpPr>
          <p:cNvPr id="6" name="文字版面配置區 16"/>
          <p:cNvSpPr txBox="1">
            <a:spLocks/>
          </p:cNvSpPr>
          <p:nvPr/>
        </p:nvSpPr>
        <p:spPr>
          <a:xfrm>
            <a:off x="6372000" y="369000"/>
            <a:ext cx="108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 smtClean="0">
                <a:solidFill>
                  <a:srgbClr val="0000CC"/>
                </a:solidFill>
              </a:rPr>
              <a:t>values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  <p:sp>
        <p:nvSpPr>
          <p:cNvPr id="7" name="文字版面配置區 16"/>
          <p:cNvSpPr txBox="1">
            <a:spLocks/>
          </p:cNvSpPr>
          <p:nvPr/>
        </p:nvSpPr>
        <p:spPr>
          <a:xfrm>
            <a:off x="1332000" y="369000"/>
            <a:ext cx="162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 smtClean="0">
                <a:solidFill>
                  <a:srgbClr val="0000CC"/>
                </a:solidFill>
              </a:rPr>
              <a:t>address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  <p:sp>
        <p:nvSpPr>
          <p:cNvPr id="8" name="文字版面配置區 16"/>
          <p:cNvSpPr txBox="1">
            <a:spLocks/>
          </p:cNvSpPr>
          <p:nvPr/>
        </p:nvSpPr>
        <p:spPr>
          <a:xfrm>
            <a:off x="7272000" y="369000"/>
            <a:ext cx="126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 smtClean="0">
                <a:solidFill>
                  <a:srgbClr val="0000CC"/>
                </a:solidFill>
              </a:rPr>
              <a:t>address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9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40560"/>
              </p:ext>
            </p:extLst>
          </p:nvPr>
        </p:nvGraphicFramePr>
        <p:xfrm>
          <a:off x="251448" y="368609"/>
          <a:ext cx="8640000" cy="61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0000000A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0000000B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0000000C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0000000D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0000000E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0000000F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5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941996"/>
              </p:ext>
            </p:extLst>
          </p:nvPr>
        </p:nvGraphicFramePr>
        <p:xfrm>
          <a:off x="251448" y="368609"/>
          <a:ext cx="8640000" cy="61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00000012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00000013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00000014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20</a:t>
                      </a:r>
                      <a:endParaRPr kumimoji="0" lang="zh-TW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00000018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0000001A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0000001B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0000001C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0000001D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0000001E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0000001F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1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96280"/>
              </p:ext>
            </p:extLst>
          </p:nvPr>
        </p:nvGraphicFramePr>
        <p:xfrm>
          <a:off x="251448" y="368609"/>
          <a:ext cx="8640000" cy="61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decimal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00000020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00000021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00000022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00000023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00000000 00010010 11111111 01110100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0012FF74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1245044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00000000 00010010 11111111 01111000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0012FF78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1245048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00000000 00010010 11111111 01111100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0012FF7C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1245052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00000000 00010010 11111111 10000000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0012FF80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1245056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 smtClean="0">
                          <a:latin typeface="Cambria Math"/>
                          <a:cs typeface="Courier New" panose="02070309020205020404" pitchFamily="49" charset="0"/>
                        </a:rPr>
                        <a:t>⋅ ⋅ ⋅ ⋅ ⋅ 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11111111 11111111 11111111 11111010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FFFFFFFA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11111111 11111111 11111111 11111011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FFFFFFFB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FFFFFFFC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4294967292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FFFFFFFD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4294967293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FFFFFFFE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4294967294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新細明體" pitchFamily="18" charset="-120"/>
                          <a:cs typeface="+mn-cs"/>
                        </a:rPr>
                        <a:t>4294967295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970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0181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_</a:t>
            </a:r>
            <a:endParaRPr lang="en-US" altLang="zh-TW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970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92791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28_</a:t>
            </a:r>
            <a:endParaRPr lang="en-US" altLang="zh-TW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970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5549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 smtClean="0"/>
              <a:t>_</a:t>
            </a:r>
            <a:endParaRPr lang="en-US" altLang="zh-TW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970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19359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 smtClean="0"/>
              <a:t>_</a:t>
            </a:r>
            <a:endParaRPr lang="en-US" altLang="zh-TW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030211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59978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_</a:t>
            </a:r>
            <a:endParaRPr lang="en-US" altLang="zh-TW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60630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6210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Welcom</a:t>
            </a:r>
            <a:r>
              <a:rPr lang="en-US" altLang="zh-TW" sz="1800" dirty="0" smtClean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 Yuan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86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96_</a:t>
            </a:r>
            <a:endParaRPr lang="en-US" altLang="zh-TW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697586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81372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96</a:t>
            </a:r>
          </a:p>
          <a:p>
            <a:r>
              <a:rPr lang="en-US" altLang="zh-TW" dirty="0" smtClean="0"/>
              <a:t>_</a:t>
            </a:r>
            <a:endParaRPr lang="en-US" altLang="zh-TW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697586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4040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96</a:t>
            </a:r>
          </a:p>
          <a:p>
            <a:r>
              <a:rPr lang="en-US" altLang="zh-TW" dirty="0" smtClean="0"/>
              <a:t>_</a:t>
            </a:r>
            <a:endParaRPr lang="en-US" altLang="zh-TW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416357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52463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96</a:t>
            </a:r>
          </a:p>
          <a:p>
            <a:r>
              <a:rPr lang="en-US" altLang="zh-TW" dirty="0" smtClean="0"/>
              <a:t>_</a:t>
            </a:r>
            <a:endParaRPr lang="en-US" altLang="zh-TW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85125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124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93468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96</a:t>
            </a:r>
          </a:p>
          <a:p>
            <a:r>
              <a:rPr lang="en-US" altLang="zh-TW" dirty="0"/>
              <a:t>Sum is </a:t>
            </a:r>
            <a:r>
              <a:rPr lang="en-US" altLang="zh-TW" dirty="0" smtClean="0"/>
              <a:t>124_</a:t>
            </a:r>
            <a:endParaRPr lang="en-US" altLang="zh-TW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85125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124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 smtClea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04473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 idx="4294967295"/>
          </p:nvPr>
        </p:nvSpPr>
        <p:spPr>
          <a:xfrm>
            <a:off x="2232000" y="5409000"/>
            <a:ext cx="1440000" cy="720092"/>
          </a:xfrm>
        </p:spPr>
        <p:txBody>
          <a:bodyPr/>
          <a:lstStyle/>
          <a:p>
            <a:r>
              <a:rPr lang="en-US" altLang="zh-TW" sz="2800" dirty="0" smtClean="0">
                <a:solidFill>
                  <a:schemeClr val="tx1"/>
                </a:solidFill>
              </a:rPr>
              <a:t>Output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</a:t>
            </a:r>
            <a:r>
              <a:rPr lang="en-US" altLang="zh-TW" dirty="0" smtClean="0"/>
              <a:t>28</a:t>
            </a:r>
          </a:p>
          <a:p>
            <a:r>
              <a:rPr lang="en-US" altLang="zh-TW" dirty="0"/>
              <a:t>Enter second integer: </a:t>
            </a:r>
            <a:r>
              <a:rPr lang="en-US" altLang="zh-TW" dirty="0" smtClean="0"/>
              <a:t>96</a:t>
            </a:r>
          </a:p>
          <a:p>
            <a:r>
              <a:rPr lang="en-US" altLang="zh-TW" dirty="0"/>
              <a:t>Sum is </a:t>
            </a:r>
            <a:r>
              <a:rPr lang="en-US" altLang="zh-TW" dirty="0" smtClean="0"/>
              <a:t>124</a:t>
            </a:r>
          </a:p>
          <a:p>
            <a:r>
              <a:rPr lang="en-US" altLang="zh-TW" dirty="0" smtClean="0"/>
              <a:t>_</a:t>
            </a:r>
            <a:endParaRPr lang="en-US" altLang="zh-TW" dirty="0"/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4294967295"/>
          </p:nvPr>
        </p:nvSpPr>
        <p:spPr>
          <a:xfrm>
            <a:off x="6192207" y="1448746"/>
            <a:ext cx="1800225" cy="720253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altLang="zh-TW" dirty="0" smtClean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85125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124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7921012" cy="522027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b;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b = 2;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printing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 + b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a + b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printing the difference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 - b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a - b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printing the product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 * b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a * b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printing the division of a by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 / b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a / b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printing the modulo of a by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 % b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a % b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3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2000" y="549000"/>
            <a:ext cx="5760736" cy="18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 + b = 9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 - b = 5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 * b = 14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 / b = 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 % b =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1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845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5940506" cy="378027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= 5;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initializer after equals sign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b( 6 );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initializer in parenthesis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c{ 7 };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initializer in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braces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 = { 8 };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initializer in braces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e{};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initializer in braces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"b: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"e: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"int():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832000" y="4329000"/>
            <a:ext cx="2880000" cy="19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a: 5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b: 6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c: 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d: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8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e: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int(): 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0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6552000" y="3789000"/>
            <a:ext cx="1440000" cy="54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 smtClea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if, if...else and Nested if...else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05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 err="1" smtClean="0">
                <a:latin typeface="Courier New" pitchFamily="49" charset="0"/>
                <a:ea typeface="新細明體" pitchFamily="18" charset="-120"/>
              </a:rPr>
              <a:t>Welcome_</a:t>
            </a:r>
            <a:r>
              <a:rPr lang="en-US" altLang="zh-TW" sz="1800" dirty="0" err="1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to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Yuan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</a:t>
            </a:r>
            <a:endParaRPr lang="en-US" altLang="zh-TW" sz="18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  <a:p>
            <a:pPr algn="l">
              <a:spcBef>
                <a:spcPct val="20000"/>
              </a:spcBef>
            </a:pPr>
            <a:r>
              <a:rPr lang="en-US" altLang="zh-TW" sz="2000" dirty="0" smtClean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  <a:endParaRPr lang="en-US" altLang="zh-TW" sz="2000" dirty="0">
              <a:solidFill>
                <a:srgbClr val="E1F4FF"/>
              </a:solidFill>
              <a:latin typeface="Courier New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// program ended successfully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9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 lIns="36000" rIns="0"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to print positive number entered by the user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If the user enters a negative number, it is skipped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::cin;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an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checks if the number is positive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&gt;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a positive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"This statement is always executed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.\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 smtClean="0">
              <a:solidFill>
                <a:srgbClr val="5F5F5F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2000" y="54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a positive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statement is always executed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2000" y="270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-7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statement is always executed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645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460000" cy="504000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to check whether an integer is positive or negative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This program considers 0 as a positive number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an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&gt;= 0 )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a positive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a negative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"This line is always printed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.\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8092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2000" y="54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a positive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line is always printed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2000" y="270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-7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a negative integer: -7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line is always printed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25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460000" cy="540000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to check whether an integer is positive or negative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This program considers 0 as a positive number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an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a positive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&lt;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a negative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0."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"This line is always printed.\n"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55391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2000" y="54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a positive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line is always printed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2000" y="270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-7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a negative integer: -7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line is always printed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92000" y="486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0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0.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line is always printed</a:t>
            </a:r>
            <a:r>
              <a:rPr lang="en-US" altLang="zh-TW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.</a:t>
            </a:r>
            <a:endParaRPr lang="en-US" altLang="zh-TW" b="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57323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46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to check whether an integer is positive or negative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This program considers 0 as a positive number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an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outer if condition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0 )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inner if condition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is positive.\n"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inner else condition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is negative.\n"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outer else condition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is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0.\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"This line is always printed.\n"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9378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</a:t>
            </a:r>
            <a:r>
              <a:rPr lang="en-US" altLang="zh-TW" dirty="0" smtClean="0"/>
              <a:t>if . . . else </a:t>
            </a:r>
            <a:r>
              <a:rPr lang="en-US" altLang="zh-TW" dirty="0"/>
              <a:t>Statements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8525"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x &gt;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y &gt;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"x and y are &gt; 5"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898525"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b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"x is &lt;= 5"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endParaRPr lang="en-US" altLang="zh-TW" sz="23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The compiler interprets the above statement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as</a:t>
            </a:r>
            <a:endParaRPr lang="en-US" altLang="zh-TW" sz="240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63237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</a:t>
            </a:r>
            <a:r>
              <a:rPr lang="en-US" altLang="zh-TW" dirty="0" smtClean="0"/>
              <a:t>if . . . else </a:t>
            </a:r>
            <a:r>
              <a:rPr lang="en-US" altLang="zh-TW" dirty="0"/>
              <a:t>Statements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8525"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x &gt;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y &gt;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"x and y are &gt; 5"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898525"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b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"x is &lt;= 5"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endParaRPr lang="en-US" altLang="zh-TW" sz="23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The compiler interprets the above statement as</a:t>
            </a: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endParaRPr lang="en-US" altLang="zh-TW" sz="2300" dirty="0">
              <a:solidFill>
                <a:srgbClr val="000000"/>
              </a:solidFill>
              <a:ea typeface="新細明體" pitchFamily="18" charset="-120"/>
            </a:endParaRPr>
          </a:p>
          <a:p>
            <a:pPr marL="898525"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x &gt;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y &gt;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"x and y are &gt; 5"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b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"x is &lt;= 5"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95752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</a:t>
            </a:r>
            <a:r>
              <a:rPr lang="en-US" altLang="zh-TW" dirty="0" smtClean="0"/>
              <a:t>if . . . else </a:t>
            </a:r>
            <a:r>
              <a:rPr lang="en-US" altLang="zh-TW" dirty="0"/>
              <a:t>Statements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To force the nested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else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statement to execute as intended, use:</a:t>
            </a:r>
          </a:p>
          <a:p>
            <a:pPr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x &gt;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y &gt;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"x and y are &gt; 5"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b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"x is &lt;= 5"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>
              <a:spcBef>
                <a:spcPts val="12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Braces (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{}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 indicate that the second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statement is in the body of the first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and that the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else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is associated with the first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.</a:t>
            </a:r>
            <a:endParaRPr lang="en-US" altLang="zh-TW" sz="240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4089074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3530</TotalTime>
  <Words>12511</Words>
  <Application>Microsoft Office PowerPoint</Application>
  <PresentationFormat>如螢幕大小 (4:3)</PresentationFormat>
  <Paragraphs>3777</Paragraphs>
  <Slides>194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194</vt:i4>
      </vt:variant>
    </vt:vector>
  </HeadingPairs>
  <TitlesOfParts>
    <vt:vector size="209" baseType="lpstr">
      <vt:lpstr>AvantGarde</vt:lpstr>
      <vt:lpstr>Goudy Sans Medium</vt:lpstr>
      <vt:lpstr>MingLiU</vt:lpstr>
      <vt:lpstr>MingLiU</vt:lpstr>
      <vt:lpstr>新細明體</vt:lpstr>
      <vt:lpstr>標楷體</vt:lpstr>
      <vt:lpstr>Arial</vt:lpstr>
      <vt:lpstr>Calibri</vt:lpstr>
      <vt:lpstr>Cambria Math</vt:lpstr>
      <vt:lpstr>Courier New</vt:lpstr>
      <vt:lpstr>Helvetica</vt:lpstr>
      <vt:lpstr>Lucida Console</vt:lpstr>
      <vt:lpstr>Symbol</vt:lpstr>
      <vt:lpstr>Times New Roman</vt:lpstr>
      <vt:lpstr>ppt_template_07-25-2002</vt:lpstr>
      <vt:lpstr>Introduction to C++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Escape sequences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Computer Hardware</vt:lpstr>
      <vt:lpstr>Main Memory (2GB)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Output</vt:lpstr>
      <vt:lpstr>Arithmetic Operators</vt:lpstr>
      <vt:lpstr>PowerPoint 簡報</vt:lpstr>
      <vt:lpstr>Initialization</vt:lpstr>
      <vt:lpstr>if, if...else and Nested if...else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Nested if . . . else Statements</vt:lpstr>
      <vt:lpstr>Nested if . . . else Statements</vt:lpstr>
      <vt:lpstr>Nested if . . . else Statements</vt:lpstr>
      <vt:lpstr>Compound statements (Blocks)</vt:lpstr>
      <vt:lpstr>Compound statements (Blocks)</vt:lpstr>
      <vt:lpstr>C++ keywords</vt:lpstr>
      <vt:lpstr>Conditional operator (?:)</vt:lpstr>
      <vt:lpstr>Operators Precedence &amp; Associativity Table</vt:lpstr>
      <vt:lpstr>Operators Precedence &amp; Associativity</vt:lpstr>
      <vt:lpstr>Assignment Operators</vt:lpstr>
      <vt:lpstr>Increment and Decrement Operators</vt:lpstr>
      <vt:lpstr>Increment and Decrement Operators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Increment and Decrement Operators</vt:lpstr>
      <vt:lpstr>Operators Precedence &amp; Associativity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PowerPoint 簡報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Introduction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Memory representation of double in C++</vt:lpstr>
      <vt:lpstr>Memory representation of float in C++</vt:lpstr>
    </vt:vector>
  </TitlesOfParts>
  <Company>Deitel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 to Computers and C++ Programming</dc:title>
  <dc:creator>Audrey Lee</dc:creator>
  <cp:lastModifiedBy>james</cp:lastModifiedBy>
  <cp:revision>433</cp:revision>
  <dcterms:created xsi:type="dcterms:W3CDTF">2002-07-31T20:42:50Z</dcterms:created>
  <dcterms:modified xsi:type="dcterms:W3CDTF">2022-09-12T02:36:08Z</dcterms:modified>
</cp:coreProperties>
</file>