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8"/>
  </p:notesMasterIdLst>
  <p:handoutMasterIdLst>
    <p:handoutMasterId r:id="rId159"/>
  </p:handoutMasterIdLst>
  <p:sldIdLst>
    <p:sldId id="553" r:id="rId2"/>
    <p:sldId id="903" r:id="rId3"/>
    <p:sldId id="904" r:id="rId4"/>
    <p:sldId id="451" r:id="rId5"/>
    <p:sldId id="739" r:id="rId6"/>
    <p:sldId id="740" r:id="rId7"/>
    <p:sldId id="815" r:id="rId8"/>
    <p:sldId id="675" r:id="rId9"/>
    <p:sldId id="949" r:id="rId10"/>
    <p:sldId id="950" r:id="rId11"/>
    <p:sldId id="951" r:id="rId12"/>
    <p:sldId id="952" r:id="rId13"/>
    <p:sldId id="953" r:id="rId14"/>
    <p:sldId id="453" r:id="rId15"/>
    <p:sldId id="454" r:id="rId16"/>
    <p:sldId id="458" r:id="rId17"/>
    <p:sldId id="744" r:id="rId18"/>
    <p:sldId id="745" r:id="rId19"/>
    <p:sldId id="743" r:id="rId20"/>
    <p:sldId id="746" r:id="rId21"/>
    <p:sldId id="742" r:id="rId22"/>
    <p:sldId id="741" r:id="rId23"/>
    <p:sldId id="710" r:id="rId24"/>
    <p:sldId id="711" r:id="rId25"/>
    <p:sldId id="712" r:id="rId26"/>
    <p:sldId id="713" r:id="rId27"/>
    <p:sldId id="519" r:id="rId28"/>
    <p:sldId id="714" r:id="rId29"/>
    <p:sldId id="716" r:id="rId30"/>
    <p:sldId id="715" r:id="rId31"/>
    <p:sldId id="717" r:id="rId32"/>
    <p:sldId id="520" r:id="rId33"/>
    <p:sldId id="521" r:id="rId34"/>
    <p:sldId id="522" r:id="rId35"/>
    <p:sldId id="718" r:id="rId36"/>
    <p:sldId id="719" r:id="rId37"/>
    <p:sldId id="720" r:id="rId38"/>
    <p:sldId id="721" r:id="rId39"/>
    <p:sldId id="723" r:id="rId40"/>
    <p:sldId id="524" r:id="rId41"/>
    <p:sldId id="724" r:id="rId42"/>
    <p:sldId id="725" r:id="rId43"/>
    <p:sldId id="525" r:id="rId44"/>
    <p:sldId id="385" r:id="rId45"/>
    <p:sldId id="411" r:id="rId46"/>
    <p:sldId id="447" r:id="rId47"/>
    <p:sldId id="413" r:id="rId48"/>
    <p:sldId id="421" r:id="rId49"/>
    <p:sldId id="422" r:id="rId50"/>
    <p:sldId id="994" r:id="rId51"/>
    <p:sldId id="418" r:id="rId52"/>
    <p:sldId id="415" r:id="rId53"/>
    <p:sldId id="416" r:id="rId54"/>
    <p:sldId id="417" r:id="rId55"/>
    <p:sldId id="431" r:id="rId56"/>
    <p:sldId id="441" r:id="rId57"/>
    <p:sldId id="442" r:id="rId58"/>
    <p:sldId id="995" r:id="rId59"/>
    <p:sldId id="443" r:id="rId60"/>
    <p:sldId id="376" r:id="rId61"/>
    <p:sldId id="944" r:id="rId62"/>
    <p:sldId id="960" r:id="rId63"/>
    <p:sldId id="621" r:id="rId64"/>
    <p:sldId id="961" r:id="rId65"/>
    <p:sldId id="882" r:id="rId66"/>
    <p:sldId id="890" r:id="rId67"/>
    <p:sldId id="886" r:id="rId68"/>
    <p:sldId id="887" r:id="rId69"/>
    <p:sldId id="895" r:id="rId70"/>
    <p:sldId id="377" r:id="rId71"/>
    <p:sldId id="996" r:id="rId72"/>
    <p:sldId id="446" r:id="rId73"/>
    <p:sldId id="789" r:id="rId74"/>
    <p:sldId id="787" r:id="rId75"/>
    <p:sldId id="788" r:id="rId76"/>
    <p:sldId id="791" r:id="rId77"/>
    <p:sldId id="792" r:id="rId78"/>
    <p:sldId id="793" r:id="rId79"/>
    <p:sldId id="804" r:id="rId80"/>
    <p:sldId id="805" r:id="rId81"/>
    <p:sldId id="1004" r:id="rId82"/>
    <p:sldId id="1006" r:id="rId83"/>
    <p:sldId id="1005" r:id="rId84"/>
    <p:sldId id="998" r:id="rId85"/>
    <p:sldId id="1003" r:id="rId86"/>
    <p:sldId id="999" r:id="rId87"/>
    <p:sldId id="1000" r:id="rId88"/>
    <p:sldId id="1001" r:id="rId89"/>
    <p:sldId id="1002" r:id="rId90"/>
    <p:sldId id="816" r:id="rId91"/>
    <p:sldId id="802" r:id="rId92"/>
    <p:sldId id="962" r:id="rId93"/>
    <p:sldId id="800" r:id="rId94"/>
    <p:sldId id="798" r:id="rId95"/>
    <p:sldId id="794" r:id="rId96"/>
    <p:sldId id="796" r:id="rId97"/>
    <p:sldId id="797" r:id="rId98"/>
    <p:sldId id="799" r:id="rId99"/>
    <p:sldId id="801" r:id="rId100"/>
    <p:sldId id="849" r:id="rId101"/>
    <p:sldId id="850" r:id="rId102"/>
    <p:sldId id="795" r:id="rId103"/>
    <p:sldId id="622" r:id="rId104"/>
    <p:sldId id="396" r:id="rId105"/>
    <p:sldId id="888" r:id="rId106"/>
    <p:sldId id="892" r:id="rId107"/>
    <p:sldId id="891" r:id="rId108"/>
    <p:sldId id="889" r:id="rId109"/>
    <p:sldId id="893" r:id="rId110"/>
    <p:sldId id="894" r:id="rId111"/>
    <p:sldId id="398" r:id="rId112"/>
    <p:sldId id="752" r:id="rId113"/>
    <p:sldId id="790" r:id="rId114"/>
    <p:sldId id="753" r:id="rId115"/>
    <p:sldId id="754" r:id="rId116"/>
    <p:sldId id="755" r:id="rId117"/>
    <p:sldId id="756" r:id="rId118"/>
    <p:sldId id="757" r:id="rId119"/>
    <p:sldId id="758" r:id="rId120"/>
    <p:sldId id="759" r:id="rId121"/>
    <p:sldId id="760" r:id="rId122"/>
    <p:sldId id="751" r:id="rId123"/>
    <p:sldId id="1007" r:id="rId124"/>
    <p:sldId id="1010" r:id="rId125"/>
    <p:sldId id="1009" r:id="rId126"/>
    <p:sldId id="1008" r:id="rId127"/>
    <p:sldId id="977" r:id="rId128"/>
    <p:sldId id="978" r:id="rId129"/>
    <p:sldId id="979" r:id="rId130"/>
    <p:sldId id="980" r:id="rId131"/>
    <p:sldId id="981" r:id="rId132"/>
    <p:sldId id="982" r:id="rId133"/>
    <p:sldId id="983" r:id="rId134"/>
    <p:sldId id="761" r:id="rId135"/>
    <p:sldId id="775" r:id="rId136"/>
    <p:sldId id="776" r:id="rId137"/>
    <p:sldId id="777" r:id="rId138"/>
    <p:sldId id="778" r:id="rId139"/>
    <p:sldId id="779" r:id="rId140"/>
    <p:sldId id="780" r:id="rId141"/>
    <p:sldId id="781" r:id="rId142"/>
    <p:sldId id="782" r:id="rId143"/>
    <p:sldId id="783" r:id="rId144"/>
    <p:sldId id="784" r:id="rId145"/>
    <p:sldId id="785" r:id="rId146"/>
    <p:sldId id="515" r:id="rId147"/>
    <p:sldId id="496" r:id="rId148"/>
    <p:sldId id="997" r:id="rId149"/>
    <p:sldId id="907" r:id="rId150"/>
    <p:sldId id="497" r:id="rId151"/>
    <p:sldId id="498" r:id="rId152"/>
    <p:sldId id="500" r:id="rId153"/>
    <p:sldId id="501" r:id="rId154"/>
    <p:sldId id="502" r:id="rId155"/>
    <p:sldId id="503" r:id="rId156"/>
    <p:sldId id="1011" r:id="rId157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42">
          <p15:clr>
            <a:srgbClr val="A4A3A4"/>
          </p15:clr>
        </p15:guide>
        <p15:guide id="2" pos="54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99FF"/>
    <a:srgbClr val="BAE18F"/>
    <a:srgbClr val="FFE699"/>
    <a:srgbClr val="3380E6"/>
    <a:srgbClr val="CCECFF"/>
    <a:srgbClr val="5F5F5F"/>
    <a:srgbClr val="0033C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1" autoAdjust="0"/>
    <p:restoredTop sz="94660"/>
  </p:normalViewPr>
  <p:slideViewPr>
    <p:cSldViewPr showGuides="1">
      <p:cViewPr varScale="1">
        <p:scale>
          <a:sx n="95" d="100"/>
          <a:sy n="95" d="100"/>
        </p:scale>
        <p:origin x="130" y="62"/>
      </p:cViewPr>
      <p:guideLst>
        <p:guide orient="horz" pos="742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handoutMaster" Target="handoutMasters/handout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5402874F-8350-4991-876A-DD9D9DAB747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5533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CAE8B083-1D94-4D98-86AD-FB305454C45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2877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defRPr/>
            </a:pPr>
            <a:endParaRPr lang="zh-TW" altLang="en-US" sz="1400">
              <a:latin typeface="AvantGarde" pitchFamily="34" charset="0"/>
              <a:ea typeface="新細明體" pitchFamily="18" charset="-120"/>
            </a:endParaRPr>
          </a:p>
        </p:txBody>
      </p:sp>
      <p:sp>
        <p:nvSpPr>
          <p:cNvPr id="3380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493" y="548632"/>
            <a:ext cx="7921013" cy="5760736"/>
          </a:xfrm>
        </p:spPr>
        <p:txBody>
          <a:bodyPr tIns="0" bIns="0"/>
          <a:lstStyle>
            <a:lvl1pPr marL="0" indent="0">
              <a:buFontTx/>
              <a:buNone/>
              <a:defRPr sz="1800" b="0">
                <a:latin typeface="Lucida Console" panose="020B0609040504020204" pitchFamily="49" charset="0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31471" y="368609"/>
            <a:ext cx="6300805" cy="52206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91978" y="5229230"/>
            <a:ext cx="4320552" cy="126016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8749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548632"/>
            <a:ext cx="8641104" cy="5760736"/>
          </a:xfrm>
        </p:spPr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12185" y="4509138"/>
            <a:ext cx="1800000" cy="900000"/>
          </a:xfrm>
          <a:solidFill>
            <a:srgbClr val="BAE18F"/>
          </a:solidFill>
          <a:ln w="19050">
            <a:solidFill>
              <a:srgbClr val="00B050"/>
            </a:solidFill>
          </a:ln>
        </p:spPr>
        <p:txBody>
          <a:bodyPr/>
          <a:lstStyle>
            <a:lvl1pPr marL="0" indent="0">
              <a:buFontTx/>
              <a:buNone/>
              <a:defRPr sz="20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99597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1470" y="548631"/>
            <a:ext cx="8281059" cy="5760737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78925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493" y="548631"/>
            <a:ext cx="4680599" cy="5400691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85867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494" y="1448747"/>
            <a:ext cx="4680598" cy="3240414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695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1268724"/>
            <a:ext cx="8641104" cy="5400690"/>
          </a:xfrm>
        </p:spPr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851908" y="5049207"/>
            <a:ext cx="1800000" cy="900000"/>
          </a:xfrm>
          <a:solidFill>
            <a:srgbClr val="BAE18F"/>
          </a:solidFill>
          <a:ln w="19050">
            <a:solidFill>
              <a:srgbClr val="00B050"/>
            </a:solidFill>
          </a:ln>
        </p:spPr>
        <p:txBody>
          <a:bodyPr/>
          <a:lstStyle>
            <a:lvl1pPr marL="0" indent="0">
              <a:buFontTx/>
              <a:buNone/>
              <a:defRPr sz="20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50324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221270" y="368300"/>
            <a:ext cx="3780000" cy="1800000"/>
          </a:xfrm>
        </p:spPr>
        <p:txBody>
          <a:bodyPr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1"/>
          </p:nvPr>
        </p:nvSpPr>
        <p:spPr>
          <a:xfrm>
            <a:off x="971540" y="2528888"/>
            <a:ext cx="3779838" cy="1800225"/>
          </a:xfrm>
        </p:spPr>
        <p:txBody>
          <a:bodyPr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2"/>
          </p:nvPr>
        </p:nvSpPr>
        <p:spPr>
          <a:xfrm>
            <a:off x="4932046" y="2528888"/>
            <a:ext cx="3780000" cy="1800225"/>
          </a:xfrm>
        </p:spPr>
        <p:txBody>
          <a:bodyPr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3"/>
          </p:nvPr>
        </p:nvSpPr>
        <p:spPr>
          <a:xfrm>
            <a:off x="71438" y="4689475"/>
            <a:ext cx="3779837" cy="1800000"/>
          </a:xfrm>
        </p:spPr>
        <p:txBody>
          <a:bodyPr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4"/>
          </p:nvPr>
        </p:nvSpPr>
        <p:spPr>
          <a:xfrm>
            <a:off x="4032250" y="4689475"/>
            <a:ext cx="3780000" cy="1800225"/>
          </a:xfrm>
        </p:spPr>
        <p:txBody>
          <a:bodyPr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358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6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</a:pPr>
            <a:endParaRPr lang="zh-TW" altLang="zh-TW" sz="1800" b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11494" y="2708908"/>
            <a:ext cx="7921012" cy="1440185"/>
          </a:xfrm>
        </p:spPr>
        <p:txBody>
          <a:bodyPr anchor="ctr" anchorCtr="0"/>
          <a:lstStyle>
            <a:lvl1pPr algn="ctr">
              <a:defRPr sz="4800" b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>
          <a:xfrm>
            <a:off x="8604504" y="6309360"/>
            <a:ext cx="432000" cy="43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2798C-97D0-4BD6-822A-5A6713D1D7D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271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defRPr/>
            </a:pPr>
            <a:endParaRPr lang="zh-TW" altLang="en-US" sz="1400">
              <a:latin typeface="AvantGarde" pitchFamily="34" charset="0"/>
              <a:ea typeface="新細明體" pitchFamily="18" charset="-120"/>
            </a:endParaRPr>
          </a:p>
        </p:txBody>
      </p:sp>
      <p:sp>
        <p:nvSpPr>
          <p:cNvPr id="3380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494" y="728655"/>
            <a:ext cx="4680598" cy="5220668"/>
          </a:xfrm>
        </p:spPr>
        <p:txBody>
          <a:bodyPr tIns="46800" bIns="46800"/>
          <a:lstStyle>
            <a:lvl1pPr marL="0" indent="0">
              <a:buFontTx/>
              <a:buNone/>
              <a:defRPr sz="1600" b="0">
                <a:latin typeface="Lucida Console" panose="020B0609040504020204" pitchFamily="49" charset="0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8656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defRPr/>
            </a:pPr>
            <a:endParaRPr lang="zh-TW" altLang="en-US" sz="1400">
              <a:latin typeface="AvantGarde" pitchFamily="34" charset="0"/>
              <a:ea typeface="新細明體" pitchFamily="18" charset="-120"/>
            </a:endParaRPr>
          </a:p>
        </p:txBody>
      </p:sp>
      <p:sp>
        <p:nvSpPr>
          <p:cNvPr id="3380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425" y="188586"/>
            <a:ext cx="9001150" cy="3060391"/>
          </a:xfrm>
        </p:spPr>
        <p:txBody>
          <a:bodyPr tIns="0" bIns="0"/>
          <a:lstStyle>
            <a:lvl1pPr marL="0" indent="0">
              <a:buFontTx/>
              <a:buNone/>
              <a:defRPr sz="1800" b="0">
                <a:latin typeface="Lucida Console" panose="020B0609040504020204" pitchFamily="49" charset="0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71438" y="3609022"/>
            <a:ext cx="9001125" cy="3060065"/>
          </a:xfrm>
        </p:spPr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95140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132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1448746"/>
            <a:ext cx="4140529" cy="5040645"/>
          </a:xfrm>
        </p:spPr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2022" y="1448746"/>
            <a:ext cx="4140529" cy="5040645"/>
          </a:xfrm>
        </p:spPr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6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540" y="5409252"/>
            <a:ext cx="2340299" cy="720093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548632"/>
            <a:ext cx="5400690" cy="1980253"/>
          </a:xfrm>
        </p:spPr>
        <p:txBody>
          <a:bodyPr lIns="72000" rIns="72000"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1448" y="2708908"/>
            <a:ext cx="4500575" cy="1440185"/>
          </a:xfrm>
        </p:spPr>
        <p:txBody>
          <a:bodyPr lIns="72000" rIns="72000"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76293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494" y="548633"/>
            <a:ext cx="3420437" cy="1800229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1494" y="2708909"/>
            <a:ext cx="5400690" cy="1080137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7991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231700" y="2348862"/>
            <a:ext cx="3240415" cy="1800229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51563" y="548633"/>
            <a:ext cx="4140530" cy="1080138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66866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48" y="188585"/>
            <a:ext cx="8641104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48" y="1448746"/>
            <a:ext cx="8641104" cy="5040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93" r:id="rId2"/>
    <p:sldLayoutId id="2147483889" r:id="rId3"/>
    <p:sldLayoutId id="2147483860" r:id="rId4"/>
    <p:sldLayoutId id="2147483884" r:id="rId5"/>
    <p:sldLayoutId id="2147483862" r:id="rId6"/>
    <p:sldLayoutId id="2147483892" r:id="rId7"/>
    <p:sldLayoutId id="2147483891" r:id="rId8"/>
    <p:sldLayoutId id="2147483890" r:id="rId9"/>
    <p:sldLayoutId id="2147483896" r:id="rId10"/>
    <p:sldLayoutId id="2147483886" r:id="rId11"/>
    <p:sldLayoutId id="2147483888" r:id="rId12"/>
    <p:sldLayoutId id="2147483895" r:id="rId13"/>
    <p:sldLayoutId id="2147483894" r:id="rId14"/>
    <p:sldLayoutId id="2147483887" r:id="rId15"/>
    <p:sldLayoutId id="2147483864" r:id="rId16"/>
    <p:sldLayoutId id="2147483865" r:id="rId17"/>
    <p:sldLayoutId id="2147483885" r:id="rId18"/>
    <p:sldLayoutId id="2147483883" r:id="rId1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>
                <a:effectLst/>
                <a:latin typeface="+mn-lt"/>
              </a:rPr>
              <a:t>Functions </a:t>
            </a:r>
            <a:r>
              <a:rPr lang="en-US" altLang="zh-TW" dirty="0">
                <a:effectLst/>
                <a:latin typeface="+mn-lt"/>
              </a:rPr>
              <a:t>and an </a:t>
            </a:r>
            <a:br>
              <a:rPr lang="en-US" altLang="zh-TW" dirty="0">
                <a:effectLst/>
                <a:latin typeface="+mn-lt"/>
              </a:rPr>
            </a:br>
            <a:r>
              <a:rPr lang="en-US" altLang="zh-TW" dirty="0">
                <a:effectLst/>
                <a:latin typeface="+mn-lt"/>
              </a:rPr>
              <a:t>Introduction to Recursion</a:t>
            </a:r>
            <a:endParaRPr lang="zh-TW" altLang="en-US" dirty="0">
              <a:effectLst/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CA8039-58A4-4FB2-9CFE-952B8651C124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08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>
              <a:solidFill>
                <a:srgbClr val="0000FF"/>
              </a:solidFill>
              <a:ea typeface="新細明體" pitchFamily="18" charset="-120"/>
              <a:cs typeface="Courier New" pitchFamily="49" charset="0"/>
            </a:endParaRP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&lt;&lt; endl;</a:t>
            </a: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dirty="0" err="1" smtClean="0"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&amp;ref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*=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ref;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5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691971"/>
              </p:ext>
            </p:extLst>
          </p:nvPr>
        </p:nvGraphicFramePr>
        <p:xfrm>
          <a:off x="4752023" y="1628770"/>
          <a:ext cx="378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ref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a</a:t>
                      </a: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0012FF78</a:t>
                      </a:r>
                    </a:p>
                  </a:txBody>
                  <a:tcPr marL="90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840772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fa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);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5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fa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 ) &lt;&lt; endl;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factorial(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factorial( n -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dirty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45147"/>
              </p:ext>
            </p:extLst>
          </p:nvPr>
        </p:nvGraphicFramePr>
        <p:xfrm>
          <a:off x="6552253" y="1988816"/>
          <a:ext cx="216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702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93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fa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);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5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fa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 ) &lt;&lt; endl;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factorial(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factorial( n -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dirty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882021"/>
              </p:ext>
            </p:extLst>
          </p:nvPr>
        </p:nvGraphicFramePr>
        <p:xfrm>
          <a:off x="6552253" y="1988816"/>
          <a:ext cx="216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340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3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42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1913"/>
            <a:ext cx="7921625" cy="846765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Recursive Fibonacci </a:t>
            </a:r>
            <a:r>
              <a:rPr lang="en-US" altLang="zh-TW" dirty="0" smtClean="0">
                <a:solidFill>
                  <a:srgbClr val="0000FF"/>
                </a:solidFill>
              </a:rPr>
              <a:t>Function</a:t>
            </a:r>
            <a:endParaRPr lang="zh-TW" altLang="en-US" dirty="0"/>
          </a:p>
        </p:txBody>
      </p:sp>
      <p:sp>
        <p:nvSpPr>
          <p:cNvPr id="76802" name="Rectangle 2"/>
          <p:cNvSpPr>
            <a:spLocks noGrp="1" noChangeArrowheads="1"/>
          </p:cNvSpPr>
          <p:nvPr>
            <p:ph idx="1"/>
          </p:nvPr>
        </p:nvSpPr>
        <p:spPr>
          <a:xfrm>
            <a:off x="611188" y="1088701"/>
            <a:ext cx="7920000" cy="5580713"/>
          </a:xfrm>
          <a:solidFill>
            <a:schemeClr val="bg1"/>
          </a:solidFill>
        </p:spPr>
        <p:txBody>
          <a:bodyPr/>
          <a:lstStyle/>
          <a:p>
            <a:pPr marL="0" lvl="2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Let </a:t>
            </a:r>
            <a:r>
              <a:rPr lang="en-US" altLang="zh-TW" i="1" spc="200" dirty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 be the 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-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th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number</a:t>
            </a:r>
          </a:p>
          <a:p>
            <a:pPr marL="0" lvl="2" eaLnBrk="1" hangingPunct="1"/>
            <a:r>
              <a:rPr lang="en-US" altLang="zh-TW" i="1" spc="200" dirty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 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                      for 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≤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1     ( </a:t>
            </a:r>
            <a:r>
              <a:rPr lang="en-US" altLang="zh-TW" i="1" spc="200" dirty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(0)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0, </a:t>
            </a:r>
            <a:r>
              <a:rPr lang="en-US" altLang="zh-TW" i="1" spc="200" dirty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(1)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1)</a:t>
            </a:r>
          </a:p>
          <a:p>
            <a:pPr marL="0" lvl="2" eaLnBrk="1" hangingPunct="1"/>
            <a:r>
              <a:rPr lang="en-US" altLang="zh-TW" i="1" spc="200" dirty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i="1" spc="200" dirty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i="1" spc="300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pc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1)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i="1" spc="200" dirty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i="1" spc="300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1800" spc="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−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2)    for 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1</a:t>
            </a:r>
            <a:endParaRPr lang="en-US" altLang="zh-TW" dirty="0">
              <a:solidFill>
                <a:srgbClr val="0000FF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endParaRPr lang="en-US" altLang="zh-TW" sz="2000" b="0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>
              <a:spcBef>
                <a:spcPts val="0"/>
              </a:spcBef>
            </a:pPr>
            <a:r>
              <a:rPr lang="fr-FR" altLang="zh-TW" sz="1600" b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600" b="0" dirty="0">
                <a:solidFill>
                  <a:srgbClr val="A31515"/>
                </a:solidFill>
                <a:latin typeface="Lucida Console"/>
              </a:rPr>
              <a:t>"Enter a positive Integer: "</a:t>
            </a:r>
            <a:r>
              <a:rPr lang="fr-FR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&gt;&gt; n;</a:t>
            </a:r>
          </a:p>
          <a:p>
            <a:pPr>
              <a:spcBef>
                <a:spcPts val="0"/>
              </a:spcBef>
            </a:pPr>
            <a:r>
              <a:rPr lang="pt-BR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sz="1600" b="0" dirty="0">
                <a:solidFill>
                  <a:prstClr val="black"/>
                </a:solidFill>
                <a:latin typeface="Lucida Console"/>
              </a:rPr>
              <a:t>cout &lt;&lt; </a:t>
            </a:r>
            <a:r>
              <a:rPr lang="pt-BR" altLang="zh-TW" sz="1600" b="0" dirty="0">
                <a:solidFill>
                  <a:srgbClr val="A31515"/>
                </a:solidFill>
                <a:latin typeface="Lucida Console"/>
              </a:rPr>
              <a:t>"f( "</a:t>
            </a:r>
            <a:r>
              <a:rPr lang="pt-BR" altLang="zh-TW" sz="1600" b="0" dirty="0">
                <a:solidFill>
                  <a:prstClr val="black"/>
                </a:solidFill>
                <a:latin typeface="Lucida Console"/>
              </a:rPr>
              <a:t> &lt;&lt; n &lt;&lt; </a:t>
            </a:r>
            <a:r>
              <a:rPr lang="pt-BR" altLang="zh-TW" sz="1600" b="0" dirty="0">
                <a:solidFill>
                  <a:srgbClr val="A31515"/>
                </a:solidFill>
                <a:latin typeface="Lucida Console"/>
              </a:rPr>
              <a:t>" ) = "</a:t>
            </a:r>
            <a:r>
              <a:rPr lang="pt-BR" altLang="zh-TW" sz="1600" b="0" dirty="0">
                <a:solidFill>
                  <a:prstClr val="black"/>
                </a:solidFill>
                <a:latin typeface="Lucida Console"/>
              </a:rPr>
              <a:t> &lt;&lt; f( n ) &lt;&lt; endl;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f(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n 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n &lt;= 1 )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pt-BR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pt-BR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pt-BR" altLang="zh-TW" sz="1600" dirty="0">
                <a:solidFill>
                  <a:schemeClr val="bg1"/>
                </a:solidFill>
                <a:latin typeface="Lucida Console"/>
              </a:rPr>
              <a:t>f( n - 1 ) + f( n - 2 )</a:t>
            </a:r>
            <a:r>
              <a:rPr lang="pt-BR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53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1913"/>
            <a:ext cx="7921625" cy="846765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Recursive Fibonacci </a:t>
            </a:r>
            <a:r>
              <a:rPr lang="en-US" altLang="zh-TW" dirty="0" smtClean="0">
                <a:solidFill>
                  <a:srgbClr val="0000FF"/>
                </a:solidFill>
              </a:rPr>
              <a:t>Function</a:t>
            </a:r>
            <a:endParaRPr lang="zh-TW" altLang="en-US" dirty="0"/>
          </a:p>
        </p:txBody>
      </p:sp>
      <p:sp>
        <p:nvSpPr>
          <p:cNvPr id="76802" name="Rectangle 2"/>
          <p:cNvSpPr>
            <a:spLocks noGrp="1" noChangeArrowheads="1"/>
          </p:cNvSpPr>
          <p:nvPr>
            <p:ph idx="1"/>
          </p:nvPr>
        </p:nvSpPr>
        <p:spPr>
          <a:xfrm>
            <a:off x="611188" y="1088701"/>
            <a:ext cx="7920000" cy="5580713"/>
          </a:xfrm>
          <a:solidFill>
            <a:schemeClr val="bg1"/>
          </a:solidFill>
        </p:spPr>
        <p:txBody>
          <a:bodyPr/>
          <a:lstStyle/>
          <a:p>
            <a:pPr marL="0" lvl="2" eaLnBrk="1" hangingPunct="1"/>
            <a:r>
              <a:rPr lang="en-US" altLang="zh-TW" dirty="0" smtClean="0">
                <a:ea typeface="新細明體" pitchFamily="18" charset="-120"/>
              </a:rPr>
              <a:t>Let </a:t>
            </a:r>
            <a:r>
              <a:rPr lang="en-US" altLang="zh-TW" i="1" spc="200" dirty="0">
                <a:ea typeface="新細明體" pitchFamily="18" charset="-120"/>
              </a:rPr>
              <a:t>f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i="1" dirty="0">
                <a:ea typeface="新細明體" pitchFamily="18" charset="-120"/>
              </a:rPr>
              <a:t>n</a:t>
            </a:r>
            <a:r>
              <a:rPr lang="en-US" altLang="zh-TW" dirty="0">
                <a:ea typeface="新細明體" pitchFamily="18" charset="-120"/>
              </a:rPr>
              <a:t>)</a:t>
            </a:r>
            <a:r>
              <a:rPr lang="en-US" altLang="zh-TW" dirty="0" smtClean="0">
                <a:ea typeface="新細明體" pitchFamily="18" charset="-120"/>
              </a:rPr>
              <a:t> be the </a:t>
            </a:r>
            <a:r>
              <a:rPr lang="en-US" altLang="zh-TW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-</a:t>
            </a:r>
            <a:r>
              <a:rPr lang="en-US" altLang="zh-TW" dirty="0" err="1" smtClean="0">
                <a:ea typeface="新細明體" pitchFamily="18" charset="-120"/>
              </a:rPr>
              <a:t>th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fibonacci</a:t>
            </a:r>
            <a:r>
              <a:rPr lang="en-US" altLang="zh-TW" dirty="0" smtClean="0">
                <a:ea typeface="新細明體" pitchFamily="18" charset="-120"/>
              </a:rPr>
              <a:t> number</a:t>
            </a:r>
          </a:p>
          <a:p>
            <a:pPr marL="0" lvl="2" indent="0" eaLnBrk="1" hangingPunct="1">
              <a:buNone/>
            </a:pPr>
            <a:r>
              <a:rPr lang="en-US" altLang="zh-TW" i="1" spc="200" dirty="0" smtClean="0">
                <a:ea typeface="新細明體" pitchFamily="18" charset="-120"/>
              </a:rPr>
              <a:t>f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i="1" dirty="0" smtClean="0">
                <a:ea typeface="新細明體" pitchFamily="18" charset="-120"/>
              </a:rPr>
              <a:t>n</a:t>
            </a:r>
            <a:r>
              <a:rPr lang="en-US" altLang="zh-TW" dirty="0">
                <a:ea typeface="新細明體" pitchFamily="18" charset="-120"/>
              </a:rPr>
              <a:t>)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dirty="0">
                <a:ea typeface="新細明體" pitchFamily="18" charset="-120"/>
              </a:rPr>
              <a:t> 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          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      for 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≤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1     ( </a:t>
            </a:r>
            <a:r>
              <a:rPr lang="en-US" altLang="zh-TW" i="1" spc="200" dirty="0" smtClean="0">
                <a:ea typeface="新細明體" pitchFamily="18" charset="-120"/>
              </a:rPr>
              <a:t>f</a:t>
            </a:r>
            <a:r>
              <a:rPr lang="en-US" altLang="zh-TW" dirty="0" smtClean="0">
                <a:ea typeface="新細明體" pitchFamily="18" charset="-120"/>
              </a:rPr>
              <a:t>(0</a:t>
            </a:r>
            <a:r>
              <a:rPr lang="en-US" altLang="zh-TW" dirty="0">
                <a:ea typeface="新細明體" pitchFamily="18" charset="-120"/>
              </a:rPr>
              <a:t>)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0, </a:t>
            </a:r>
            <a:r>
              <a:rPr lang="en-US" altLang="zh-TW" i="1" spc="200" dirty="0">
                <a:ea typeface="新細明體" pitchFamily="18" charset="-120"/>
              </a:rPr>
              <a:t>f</a:t>
            </a:r>
            <a:r>
              <a:rPr lang="en-US" altLang="zh-TW" dirty="0" smtClean="0">
                <a:ea typeface="新細明體" pitchFamily="18" charset="-120"/>
              </a:rPr>
              <a:t>(1</a:t>
            </a:r>
            <a:r>
              <a:rPr lang="en-US" altLang="zh-TW" dirty="0">
                <a:ea typeface="新細明體" pitchFamily="18" charset="-120"/>
              </a:rPr>
              <a:t>)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1)</a:t>
            </a:r>
            <a:endParaRPr lang="en-US" altLang="zh-TW" dirty="0">
              <a:ea typeface="新細明體" pitchFamily="18" charset="-120"/>
            </a:endParaRPr>
          </a:p>
          <a:p>
            <a:pPr marL="0" lvl="2" eaLnBrk="1" hangingPunct="1"/>
            <a:r>
              <a:rPr lang="en-US" altLang="zh-TW" i="1" spc="200" dirty="0" smtClean="0">
                <a:ea typeface="新細明體" pitchFamily="18" charset="-120"/>
              </a:rPr>
              <a:t>f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)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dirty="0" smtClean="0">
                <a:ea typeface="新細明體" pitchFamily="18" charset="-120"/>
              </a:rPr>
              <a:t> </a:t>
            </a:r>
            <a:r>
              <a:rPr lang="en-US" altLang="zh-TW" i="1" spc="200" dirty="0" smtClean="0">
                <a:ea typeface="新細明體" pitchFamily="18" charset="-120"/>
              </a:rPr>
              <a:t>f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i="1" spc="300" dirty="0" smtClean="0">
                <a:ea typeface="新細明體" pitchFamily="18" charset="-120"/>
              </a:rPr>
              <a:t>n</a:t>
            </a:r>
            <a:r>
              <a:rPr lang="en-US" altLang="zh-TW" spc="1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 smtClean="0">
                <a:ea typeface="新細明體" pitchFamily="18" charset="-120"/>
              </a:rPr>
              <a:t>1) </a:t>
            </a:r>
            <a:r>
              <a:rPr lang="en-US" altLang="zh-TW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i="1" dirty="0" smtClean="0">
                <a:ea typeface="新細明體" pitchFamily="18" charset="-120"/>
              </a:rPr>
              <a:t> </a:t>
            </a:r>
            <a:r>
              <a:rPr lang="en-US" altLang="zh-TW" i="1" spc="200" dirty="0" smtClean="0">
                <a:ea typeface="新細明體" pitchFamily="18" charset="-120"/>
              </a:rPr>
              <a:t>f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i="1" spc="300" dirty="0" smtClean="0">
                <a:ea typeface="新細明體" pitchFamily="18" charset="-120"/>
              </a:rPr>
              <a:t>n</a:t>
            </a:r>
            <a:r>
              <a:rPr lang="en-US" altLang="zh-TW" sz="1800" spc="2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−</a:t>
            </a:r>
            <a:r>
              <a:rPr lang="en-US" altLang="zh-TW" dirty="0" smtClean="0">
                <a:ea typeface="新細明體" pitchFamily="18" charset="-120"/>
              </a:rPr>
              <a:t>2) 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for </a:t>
            </a:r>
            <a:r>
              <a:rPr lang="en-US" altLang="zh-TW" i="1" dirty="0" smtClean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1</a:t>
            </a:r>
            <a:endParaRPr lang="en-US" altLang="zh-TW" b="0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endParaRPr lang="en-US" altLang="zh-TW" sz="2000" b="0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>
              <a:spcBef>
                <a:spcPts val="0"/>
              </a:spcBef>
            </a:pPr>
            <a:r>
              <a:rPr lang="fr-FR" altLang="zh-TW" sz="1600" b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600" b="0" dirty="0">
                <a:solidFill>
                  <a:srgbClr val="A31515"/>
                </a:solidFill>
                <a:latin typeface="Lucida Console"/>
              </a:rPr>
              <a:t>"Enter a positive Integer: "</a:t>
            </a:r>
            <a:r>
              <a:rPr lang="fr-FR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&gt;&gt; n;</a:t>
            </a:r>
          </a:p>
          <a:p>
            <a:pPr>
              <a:spcBef>
                <a:spcPts val="0"/>
              </a:spcBef>
            </a:pPr>
            <a:r>
              <a:rPr lang="pt-BR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sz="1600" b="0" dirty="0">
                <a:solidFill>
                  <a:prstClr val="black"/>
                </a:solidFill>
                <a:latin typeface="Lucida Console"/>
              </a:rPr>
              <a:t>cout &lt;&lt; </a:t>
            </a:r>
            <a:r>
              <a:rPr lang="pt-BR" altLang="zh-TW" sz="1600" b="0" dirty="0">
                <a:solidFill>
                  <a:srgbClr val="A31515"/>
                </a:solidFill>
                <a:latin typeface="Lucida Console"/>
              </a:rPr>
              <a:t>"f( "</a:t>
            </a:r>
            <a:r>
              <a:rPr lang="pt-BR" altLang="zh-TW" sz="1600" b="0" dirty="0">
                <a:solidFill>
                  <a:prstClr val="black"/>
                </a:solidFill>
                <a:latin typeface="Lucida Console"/>
              </a:rPr>
              <a:t> &lt;&lt; n &lt;&lt; </a:t>
            </a:r>
            <a:r>
              <a:rPr lang="pt-BR" altLang="zh-TW" sz="1600" b="0" dirty="0">
                <a:solidFill>
                  <a:srgbClr val="A31515"/>
                </a:solidFill>
                <a:latin typeface="Lucida Console"/>
              </a:rPr>
              <a:t>" ) = "</a:t>
            </a:r>
            <a:r>
              <a:rPr lang="pt-BR" altLang="zh-TW" sz="1600" b="0" dirty="0">
                <a:solidFill>
                  <a:prstClr val="black"/>
                </a:solidFill>
                <a:latin typeface="Lucida Console"/>
              </a:rPr>
              <a:t> &lt;&lt; f( n ) &lt;&lt; endl;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f(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n 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n &lt;= 1 )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pt-BR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pt-BR" altLang="zh-TW" sz="1600" dirty="0">
                <a:solidFill>
                  <a:prstClr val="black"/>
                </a:solidFill>
                <a:latin typeface="Lucida Console"/>
              </a:rPr>
              <a:t> f( n - 1 ) + f( n - 2 );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231700" y="3248976"/>
            <a:ext cx="4680000" cy="1980253"/>
          </a:xfrm>
          <a:solidFill>
            <a:schemeClr val="bg1"/>
          </a:solidFill>
        </p:spPr>
        <p:txBody>
          <a:bodyPr lIns="72000" tIns="180000" bIns="0"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600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n -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10" name="內容版面配置區 3"/>
          <p:cNvSpPr>
            <a:spLocks noGrp="1"/>
          </p:cNvSpPr>
          <p:nvPr>
            <p:ph sz="quarter" idx="10"/>
          </p:nvPr>
        </p:nvSpPr>
        <p:spPr>
          <a:xfrm>
            <a:off x="1871655" y="908678"/>
            <a:ext cx="5400690" cy="1800230"/>
          </a:xfrm>
          <a:solidFill>
            <a:schemeClr val="bg1"/>
          </a:solidFill>
        </p:spPr>
        <p:txBody>
          <a:bodyPr lIns="36000" tIns="0"/>
          <a:lstStyle/>
          <a:p>
            <a:pPr lvl="0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 lvl="0">
              <a:spcBef>
                <a:spcPts val="0"/>
              </a:spcBef>
            </a:pPr>
            <a:r>
              <a:rPr lang="fr-FR" altLang="zh-TW" sz="1600" dirty="0" smtClean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600" dirty="0" smtClean="0">
                <a:solidFill>
                  <a:srgbClr val="0099FF"/>
                </a:solidFill>
                <a:latin typeface="Lucida Console"/>
              </a:rPr>
              <a:t>"Enter a nonnegative Integer: "</a:t>
            </a:r>
            <a:r>
              <a:rPr lang="fr-FR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&gt;&gt; n;</a:t>
            </a:r>
          </a:p>
          <a:p>
            <a:pPr lvl="0">
              <a:spcBef>
                <a:spcPts val="0"/>
              </a:spcBef>
            </a:pPr>
            <a:r>
              <a:rPr lang="pt-BR" altLang="zh-TW" sz="1600" dirty="0" smtClean="0">
                <a:solidFill>
                  <a:prstClr val="black"/>
                </a:solidFill>
                <a:latin typeface="Lucida Console"/>
              </a:rPr>
              <a:t>   cout &lt;&lt; f( n ) &lt;&lt; endl;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491862" y="3068954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61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3905E-6 L -2.77778E-6 0.105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2" grpId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231700" y="3248976"/>
            <a:ext cx="4680000" cy="1980253"/>
          </a:xfrm>
          <a:solidFill>
            <a:schemeClr val="bg1"/>
          </a:solidFill>
        </p:spPr>
        <p:txBody>
          <a:bodyPr lIns="72000" tIns="180000" bIns="0"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600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n -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10" name="內容版面配置區 3"/>
          <p:cNvSpPr>
            <a:spLocks noGrp="1"/>
          </p:cNvSpPr>
          <p:nvPr>
            <p:ph sz="quarter" idx="10"/>
          </p:nvPr>
        </p:nvSpPr>
        <p:spPr>
          <a:xfrm>
            <a:off x="1871655" y="908678"/>
            <a:ext cx="5400690" cy="1800230"/>
          </a:xfrm>
          <a:solidFill>
            <a:schemeClr val="bg1"/>
          </a:solidFill>
        </p:spPr>
        <p:txBody>
          <a:bodyPr lIns="36000" tIns="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 lvl="0">
              <a:spcBef>
                <a:spcPts val="0"/>
              </a:spcBef>
            </a:pP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600" dirty="0">
                <a:solidFill>
                  <a:srgbClr val="0099FF"/>
                </a:solidFill>
                <a:latin typeface="Lucida Console"/>
              </a:rPr>
              <a:t>"Enter a </a:t>
            </a:r>
            <a:r>
              <a:rPr lang="fr-FR" altLang="zh-TW" sz="1600" dirty="0" smtClean="0">
                <a:solidFill>
                  <a:srgbClr val="0099FF"/>
                </a:solidFill>
                <a:latin typeface="Lucida Console"/>
              </a:rPr>
              <a:t>nonnegative </a:t>
            </a:r>
            <a:r>
              <a:rPr lang="fr-FR" altLang="zh-TW" sz="1600" dirty="0">
                <a:solidFill>
                  <a:srgbClr val="0099FF"/>
                </a:solidFill>
                <a:latin typeface="Lucida Console"/>
              </a:rPr>
              <a:t>Integer: "</a:t>
            </a: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&gt;&gt; n;</a:t>
            </a:r>
          </a:p>
          <a:p>
            <a:pPr lvl="0"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pt-BR" altLang="zh-TW" sz="1600" dirty="0" smtClean="0">
                <a:solidFill>
                  <a:prstClr val="black"/>
                </a:solidFill>
                <a:latin typeface="Lucida Console"/>
              </a:rPr>
              <a:t>f</a:t>
            </a:r>
            <a:r>
              <a:rPr lang="pt-BR" altLang="zh-TW" sz="1600" dirty="0">
                <a:solidFill>
                  <a:prstClr val="black"/>
                </a:solidFill>
                <a:latin typeface="Lucida Console"/>
              </a:rPr>
              <a:t>( n ) &lt;&lt; endl;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491862" y="3068954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62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3905E-6 L -2.77778E-6 0.105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2" grpId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231700" y="3248976"/>
            <a:ext cx="4680000" cy="1980253"/>
          </a:xfrm>
          <a:solidFill>
            <a:schemeClr val="bg1"/>
          </a:solidFill>
        </p:spPr>
        <p:txBody>
          <a:bodyPr lIns="72000" tIns="180000" bIns="0"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600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n -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10" name="內容版面配置區 3"/>
          <p:cNvSpPr>
            <a:spLocks noGrp="1"/>
          </p:cNvSpPr>
          <p:nvPr>
            <p:ph sz="quarter" idx="10"/>
          </p:nvPr>
        </p:nvSpPr>
        <p:spPr>
          <a:xfrm>
            <a:off x="1871655" y="908678"/>
            <a:ext cx="5400690" cy="1800230"/>
          </a:xfrm>
          <a:solidFill>
            <a:schemeClr val="bg1"/>
          </a:solidFill>
        </p:spPr>
        <p:txBody>
          <a:bodyPr lIns="36000" tIns="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 lvl="0">
              <a:spcBef>
                <a:spcPts val="0"/>
              </a:spcBef>
            </a:pP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600" dirty="0">
                <a:solidFill>
                  <a:srgbClr val="0099FF"/>
                </a:solidFill>
                <a:latin typeface="Lucida Console"/>
              </a:rPr>
              <a:t>"Enter a nonnegative Integer: "</a:t>
            </a: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&gt;&gt; n;</a:t>
            </a:r>
          </a:p>
          <a:p>
            <a:pPr lvl="0"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pt-BR" altLang="zh-TW" sz="1600" dirty="0" smtClean="0">
                <a:solidFill>
                  <a:prstClr val="black"/>
                </a:solidFill>
                <a:latin typeface="Lucida Console"/>
              </a:rPr>
              <a:t>f</a:t>
            </a:r>
            <a:r>
              <a:rPr lang="pt-BR" altLang="zh-TW" sz="1600" dirty="0">
                <a:solidFill>
                  <a:prstClr val="black"/>
                </a:solidFill>
                <a:latin typeface="Lucida Console"/>
              </a:rPr>
              <a:t>( n ) &lt;&lt; endl;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491862" y="3068954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91977" y="4869184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6012184" y="4869184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391977" y="4329115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6012184" y="4329115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15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3905E-6 L -2.77778E-6 0.105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2" grpId="1"/>
      <p:bldP spid="16" grpId="1"/>
      <p:bldP spid="19" grpId="1"/>
      <p:bldP spid="15" grpId="0"/>
      <p:bldP spid="18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231700" y="3248976"/>
            <a:ext cx="4680000" cy="1980253"/>
          </a:xfrm>
          <a:solidFill>
            <a:schemeClr val="bg1"/>
          </a:solidFill>
        </p:spPr>
        <p:txBody>
          <a:bodyPr lIns="72000" tIns="180000" bIns="0"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600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n -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10" name="內容版面配置區 3"/>
          <p:cNvSpPr>
            <a:spLocks noGrp="1"/>
          </p:cNvSpPr>
          <p:nvPr>
            <p:ph sz="quarter" idx="10"/>
          </p:nvPr>
        </p:nvSpPr>
        <p:spPr>
          <a:xfrm>
            <a:off x="1871655" y="908678"/>
            <a:ext cx="5400690" cy="1800230"/>
          </a:xfrm>
          <a:solidFill>
            <a:schemeClr val="bg1"/>
          </a:solidFill>
        </p:spPr>
        <p:txBody>
          <a:bodyPr lIns="36000" tIns="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 lvl="0">
              <a:spcBef>
                <a:spcPts val="0"/>
              </a:spcBef>
            </a:pP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600" dirty="0">
                <a:solidFill>
                  <a:srgbClr val="0099FF"/>
                </a:solidFill>
                <a:latin typeface="Lucida Console"/>
              </a:rPr>
              <a:t>"Enter a nonnegative Integer: "</a:t>
            </a: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&gt;&gt; n;</a:t>
            </a:r>
          </a:p>
          <a:p>
            <a:pPr lvl="0"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pt-BR" altLang="zh-TW" sz="1600" dirty="0" smtClean="0">
                <a:solidFill>
                  <a:prstClr val="black"/>
                </a:solidFill>
                <a:latin typeface="Lucida Console"/>
              </a:rPr>
              <a:t>f</a:t>
            </a:r>
            <a:r>
              <a:rPr lang="pt-BR" altLang="zh-TW" sz="1600" dirty="0">
                <a:solidFill>
                  <a:prstClr val="black"/>
                </a:solidFill>
                <a:latin typeface="Lucida Console"/>
              </a:rPr>
              <a:t>( n ) &lt;&lt; endl;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491862" y="3068954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91977" y="4869184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6012184" y="4869184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391977" y="4329115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6012184" y="4329115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695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3905E-6 L -2.77778E-6 0.105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2" grpId="1"/>
      <p:bldP spid="16" grpId="1"/>
      <p:bldP spid="19" grpId="1"/>
      <p:bldP spid="15" grpId="0"/>
      <p:bldP spid="18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231700" y="3248976"/>
            <a:ext cx="4680000" cy="1980253"/>
          </a:xfrm>
          <a:solidFill>
            <a:schemeClr val="bg1"/>
          </a:solidFill>
        </p:spPr>
        <p:txBody>
          <a:bodyPr lIns="72000" tIns="180000" bIns="0"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600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n -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10" name="內容版面配置區 3"/>
          <p:cNvSpPr>
            <a:spLocks noGrp="1"/>
          </p:cNvSpPr>
          <p:nvPr>
            <p:ph sz="quarter" idx="10"/>
          </p:nvPr>
        </p:nvSpPr>
        <p:spPr>
          <a:xfrm>
            <a:off x="1871655" y="908678"/>
            <a:ext cx="5400690" cy="1800230"/>
          </a:xfrm>
          <a:solidFill>
            <a:schemeClr val="bg1"/>
          </a:solidFill>
        </p:spPr>
        <p:txBody>
          <a:bodyPr lIns="36000" tIns="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 lvl="0">
              <a:spcBef>
                <a:spcPts val="0"/>
              </a:spcBef>
            </a:pP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600" dirty="0">
                <a:solidFill>
                  <a:srgbClr val="0099FF"/>
                </a:solidFill>
                <a:latin typeface="Lucida Console"/>
              </a:rPr>
              <a:t>"Enter a nonnegative Integer: "</a:t>
            </a: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&gt;&gt; n;</a:t>
            </a:r>
          </a:p>
          <a:p>
            <a:pPr lvl="0"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pt-BR" altLang="zh-TW" sz="1600" dirty="0" smtClean="0">
                <a:solidFill>
                  <a:prstClr val="black"/>
                </a:solidFill>
                <a:latin typeface="Lucida Console"/>
              </a:rPr>
              <a:t>f</a:t>
            </a:r>
            <a:r>
              <a:rPr lang="pt-BR" altLang="zh-TW" sz="1600" dirty="0">
                <a:solidFill>
                  <a:prstClr val="black"/>
                </a:solidFill>
                <a:latin typeface="Lucida Console"/>
              </a:rPr>
              <a:t>( n ) &lt;&lt; endl;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491862" y="3068954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4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4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91977" y="4869184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6012184" y="4869184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391977" y="4329115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6012184" y="4329115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54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3905E-6 L -2.77778E-6 0.105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2" grpId="1"/>
      <p:bldP spid="16" grpId="0"/>
      <p:bldP spid="19" grpId="0"/>
      <p:bldP spid="15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>
              <a:solidFill>
                <a:srgbClr val="0000FF"/>
              </a:solidFill>
              <a:ea typeface="新細明體" pitchFamily="18" charset="-120"/>
              <a:cs typeface="Courier New" pitchFamily="49" charset="0"/>
            </a:endParaRP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&lt;&lt; endl;</a:t>
            </a: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dirty="0" err="1" smtClean="0"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&amp;ref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*=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ref;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5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9977073"/>
              </p:ext>
            </p:extLst>
          </p:nvPr>
        </p:nvGraphicFramePr>
        <p:xfrm>
          <a:off x="4752023" y="1628770"/>
          <a:ext cx="378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ref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a</a:t>
                      </a: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16</a:t>
                      </a: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0012FF78</a:t>
                      </a:r>
                    </a:p>
                  </a:txBody>
                  <a:tcPr marL="90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07728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231700" y="3248976"/>
            <a:ext cx="4680000" cy="1980253"/>
          </a:xfrm>
          <a:solidFill>
            <a:schemeClr val="bg1"/>
          </a:solidFill>
        </p:spPr>
        <p:txBody>
          <a:bodyPr lIns="72000" tIns="180000" bIns="0"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600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n -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10" name="內容版面配置區 3"/>
          <p:cNvSpPr>
            <a:spLocks noGrp="1"/>
          </p:cNvSpPr>
          <p:nvPr>
            <p:ph sz="quarter" idx="10"/>
          </p:nvPr>
        </p:nvSpPr>
        <p:spPr>
          <a:xfrm>
            <a:off x="1871655" y="908678"/>
            <a:ext cx="5400690" cy="1800230"/>
          </a:xfrm>
          <a:solidFill>
            <a:schemeClr val="bg1"/>
          </a:solidFill>
        </p:spPr>
        <p:txBody>
          <a:bodyPr lIns="36000" tIns="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 lvl="0">
              <a:spcBef>
                <a:spcPts val="0"/>
              </a:spcBef>
            </a:pP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600" dirty="0">
                <a:solidFill>
                  <a:srgbClr val="0099FF"/>
                </a:solidFill>
                <a:latin typeface="Lucida Console"/>
              </a:rPr>
              <a:t>"Enter a nonnegative Integer: "</a:t>
            </a: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&gt;&gt; n;</a:t>
            </a:r>
          </a:p>
          <a:p>
            <a:pPr lvl="0"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pt-BR" altLang="zh-TW" sz="1600" dirty="0" smtClean="0">
                <a:solidFill>
                  <a:prstClr val="black"/>
                </a:solidFill>
                <a:latin typeface="Lucida Console"/>
              </a:rPr>
              <a:t>f</a:t>
            </a:r>
            <a:r>
              <a:rPr lang="pt-BR" altLang="zh-TW" sz="1600" dirty="0">
                <a:solidFill>
                  <a:prstClr val="black"/>
                </a:solidFill>
                <a:latin typeface="Lucida Console"/>
              </a:rPr>
              <a:t>( n ) &lt;&lt; endl;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491862" y="3068954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5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5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91977" y="4869184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4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6012184" y="4869184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391977" y="4329115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6012184" y="4329115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665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3905E-6 L -2.77778E-6 0.105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2" grpId="1"/>
      <p:bldP spid="16" grpId="0"/>
      <p:bldP spid="19" grpId="0"/>
      <p:bldP spid="15" grpId="0"/>
      <p:bldP spid="18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494" y="548632"/>
            <a:ext cx="7921012" cy="4320552"/>
          </a:xfrm>
          <a:solidFill>
            <a:srgbClr val="CCECFF"/>
          </a:solidFill>
          <a:ln w="19050">
            <a:solidFill>
              <a:srgbClr val="0000FF"/>
            </a:solidFill>
          </a:ln>
        </p:spPr>
        <p:txBody>
          <a:bodyPr tIns="46800" bIns="46800"/>
          <a:lstStyle/>
          <a:p>
            <a:pPr eaLnBrk="1" hangingPunct="1">
              <a:buFontTx/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bibonacci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(0) = 0</a:t>
            </a:r>
            <a:endParaRPr lang="en-US" altLang="zh-TW" sz="160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bibonacci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(1) = 1</a:t>
            </a:r>
          </a:p>
          <a:p>
            <a:pPr eaLnBrk="1" hangingPunct="1">
              <a:buFontTx/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bibonacci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(2) = 1</a:t>
            </a:r>
            <a:endParaRPr lang="en-US" altLang="zh-TW" sz="160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bibonacci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(3) = 2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 </a:t>
            </a:r>
          </a:p>
          <a:p>
            <a:pPr eaLnBrk="1" hangingPunct="1">
              <a:buFontTx/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bibonacci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(4) = 3</a:t>
            </a:r>
            <a:endParaRPr lang="en-US" altLang="zh-TW" sz="160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bibonacci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(5) = 5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 </a:t>
            </a:r>
          </a:p>
          <a:p>
            <a:pPr eaLnBrk="1" hangingPunct="1">
              <a:buFontTx/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bibonacci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(6) = 8</a:t>
            </a:r>
            <a:endParaRPr lang="en-US" altLang="zh-TW" sz="160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bibonacci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(7) = 13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 </a:t>
            </a:r>
          </a:p>
          <a:p>
            <a:pPr eaLnBrk="1" hangingPunct="1">
              <a:buFontTx/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bibonacci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(8) = 21</a:t>
            </a:r>
            <a:endParaRPr lang="en-US" altLang="zh-TW" sz="160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bibonacci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(9) = 34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 </a:t>
            </a:r>
          </a:p>
          <a:p>
            <a:pPr eaLnBrk="1" hangingPunct="1">
              <a:buFontTx/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bibonacci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(10) = 55</a:t>
            </a:r>
            <a:endParaRPr lang="en-US" altLang="zh-TW" sz="160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bibonacci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(20) = 6765</a:t>
            </a:r>
          </a:p>
          <a:p>
            <a:pPr eaLnBrk="1" hangingPunct="1">
              <a:buFontTx/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bibonacci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(30) = 832040</a:t>
            </a:r>
            <a:endParaRPr lang="en-US" altLang="zh-TW" sz="160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bibonacci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(35) = 9227465</a:t>
            </a:r>
            <a:endParaRPr lang="zh-TW" altLang="en-US" sz="160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4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491862" y="18858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>
                <a:solidFill>
                  <a:srgbClr val="008000"/>
                </a:solidFill>
                <a:ea typeface="新細明體" pitchFamily="18" charset="-12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3312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221270" y="368300"/>
            <a:ext cx="3780000" cy="1800000"/>
          </a:xfrm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971540" y="2528888"/>
            <a:ext cx="3779838" cy="1800000"/>
          </a:xfrm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4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491862" y="18858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>
                <a:solidFill>
                  <a:srgbClr val="008000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031927" y="180819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031927" y="1808803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112069" y="1808793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603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81481E-6 L -0.19671 0.078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4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491862" y="18858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>
                <a:solidFill>
                  <a:srgbClr val="008000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771779" y="3971962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231701" y="2348862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771770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031931" y="1808793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851908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112075" y="1808793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361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07407E-6 L -0.16736 0.078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68" y="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4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491862" y="18858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>
                <a:solidFill>
                  <a:srgbClr val="008000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511609" y="558927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231701" y="2348862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331586" y="4509112"/>
            <a:ext cx="36004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771770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031931" y="1808793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511609" y="558927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851908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5112075" y="1808793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44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0.09844 -0.236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3" y="-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4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491862" y="18858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>
                <a:solidFill>
                  <a:srgbClr val="008000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851908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31701" y="2348862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331586" y="450944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411724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851908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771770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511609" y="558927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031931" y="1808793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112075" y="1808793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203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L 0.14775 0.078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8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4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491862" y="18858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>
                <a:solidFill>
                  <a:srgbClr val="008000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72109" y="5589242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231701" y="2348862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331586" y="4509449"/>
            <a:ext cx="36004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411724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292092" y="4509449"/>
            <a:ext cx="36004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771770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511609" y="558927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851908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4031931" y="1808793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5112075" y="1808793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472115" y="558927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3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6 L -0.21649 -0.236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-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4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491862" y="18858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>
                <a:solidFill>
                  <a:srgbClr val="008000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31701" y="2348862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331586" y="450913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411724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292092" y="450913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491862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311839" y="342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511609" y="558927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771770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851908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851908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5472137" y="558927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4031931" y="1808793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5112069" y="1808793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3311839" y="342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45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59259E-6 L 0.02951 -0.236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" y="-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4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491862" y="18858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>
                <a:solidFill>
                  <a:srgbClr val="008000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31701" y="2348862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331586" y="450944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411724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292092" y="450944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671885" y="1808793"/>
            <a:ext cx="36004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112065" y="180819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491862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1511609" y="558927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2771770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3851908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5472137" y="558927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4031931" y="1808793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3311839" y="342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5112069" y="1808793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427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10834 0.078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>
              <a:solidFill>
                <a:srgbClr val="0000FF"/>
              </a:solidFill>
              <a:ea typeface="新細明體" pitchFamily="18" charset="-120"/>
              <a:cs typeface="Courier New" pitchFamily="49" charset="0"/>
            </a:endParaRP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&lt;&lt; endl;</a:t>
            </a: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dirty="0" err="1" smtClean="0"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&amp;ref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*=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ref;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5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66442"/>
              </p:ext>
            </p:extLst>
          </p:nvPr>
        </p:nvGraphicFramePr>
        <p:xfrm>
          <a:off x="4752023" y="1628770"/>
          <a:ext cx="378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a</a:t>
                      </a: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16</a:t>
                      </a: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0012FF78</a:t>
                      </a:r>
                    </a:p>
                  </a:txBody>
                  <a:tcPr marL="90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97836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4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491862" y="18858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>
                <a:solidFill>
                  <a:srgbClr val="008000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31701" y="2348862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331586" y="450944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411724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292092" y="450944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192207" y="2348862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6372230" y="342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3671885" y="1808793"/>
            <a:ext cx="36004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3491862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511609" y="558927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2771770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3851908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5472137" y="558927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4031929" y="180939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3311839" y="342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5112073" y="180939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6372230" y="342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225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259E-6 L -0.17708 -0.236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-1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4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491862" y="18858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>
                <a:solidFill>
                  <a:srgbClr val="008000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31701" y="2348862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331586" y="450944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411724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292092" y="450944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192207" y="2348862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4391977" y="135933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752023" y="18094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3671885" y="1808793"/>
            <a:ext cx="36004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3491862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1511609" y="558927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2771770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3851908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5472137" y="558927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4031929" y="180939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3311839" y="342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5112073" y="180939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4391977" y="135933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6372230" y="342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04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4.16667E-6 -0.157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53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11494" y="1988815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kumimoji="0" lang="en-US" altLang="zh-TW" sz="1600" b="0" i="0" u="none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kumimoji="0" lang="en-US" altLang="zh-TW" sz="160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11494" y="3609022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11494" y="5229229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81989" name="Rectangle 2"/>
          <p:cNvSpPr txBox="1">
            <a:spLocks noChangeArrowheads="1"/>
          </p:cNvSpPr>
          <p:nvPr/>
        </p:nvSpPr>
        <p:spPr bwMode="auto">
          <a:xfrm>
            <a:off x="611494" y="368609"/>
            <a:ext cx="3420000" cy="1080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graphicFrame>
        <p:nvGraphicFramePr>
          <p:cNvPr id="17" name="Group 68"/>
          <p:cNvGraphicFramePr>
            <a:graphicFrameLocks noGrp="1"/>
          </p:cNvGraphicFramePr>
          <p:nvPr>
            <p:extLst/>
          </p:nvPr>
        </p:nvGraphicFramePr>
        <p:xfrm>
          <a:off x="6372230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31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8"/>
          <p:cNvGraphicFramePr>
            <a:graphicFrameLocks noGrp="1"/>
          </p:cNvGraphicFramePr>
          <p:nvPr>
            <p:extLst/>
          </p:nvPr>
        </p:nvGraphicFramePr>
        <p:xfrm>
          <a:off x="6372230" y="1988816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11494" y="1988815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kumimoji="0" lang="en-US" altLang="zh-TW" sz="1600" b="0" i="0" u="none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kumimoji="0" lang="en-US" altLang="zh-TW" sz="160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11494" y="3609022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11494" y="5229229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81989" name="Rectangle 2"/>
          <p:cNvSpPr txBox="1">
            <a:spLocks noChangeArrowheads="1"/>
          </p:cNvSpPr>
          <p:nvPr/>
        </p:nvSpPr>
        <p:spPr bwMode="auto">
          <a:xfrm>
            <a:off x="611494" y="368609"/>
            <a:ext cx="3420000" cy="1080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graphicFrame>
        <p:nvGraphicFramePr>
          <p:cNvPr id="17" name="Group 68"/>
          <p:cNvGraphicFramePr>
            <a:graphicFrameLocks noGrp="1"/>
          </p:cNvGraphicFramePr>
          <p:nvPr>
            <p:extLst/>
          </p:nvPr>
        </p:nvGraphicFramePr>
        <p:xfrm>
          <a:off x="6372230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59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8"/>
          <p:cNvGraphicFramePr>
            <a:graphicFrameLocks noGrp="1"/>
          </p:cNvGraphicFramePr>
          <p:nvPr>
            <p:extLst/>
          </p:nvPr>
        </p:nvGraphicFramePr>
        <p:xfrm>
          <a:off x="6372230" y="1988816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11494" y="1988815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kumimoji="0" lang="en-US" altLang="zh-TW" sz="1600" b="0" i="0" u="none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kumimoji="0" lang="en-US" altLang="zh-TW" sz="160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11494" y="3609022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11494" y="5229229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81989" name="Rectangle 2"/>
          <p:cNvSpPr txBox="1">
            <a:spLocks noChangeArrowheads="1"/>
          </p:cNvSpPr>
          <p:nvPr/>
        </p:nvSpPr>
        <p:spPr bwMode="auto">
          <a:xfrm>
            <a:off x="611494" y="368609"/>
            <a:ext cx="3420000" cy="1080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graphicFrame>
        <p:nvGraphicFramePr>
          <p:cNvPr id="10" name="Group 68"/>
          <p:cNvGraphicFramePr>
            <a:graphicFrameLocks noGrp="1"/>
          </p:cNvGraphicFramePr>
          <p:nvPr>
            <p:extLst/>
          </p:nvPr>
        </p:nvGraphicFramePr>
        <p:xfrm>
          <a:off x="6372230" y="3609023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0012FED0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Group 68"/>
          <p:cNvGraphicFramePr>
            <a:graphicFrameLocks noGrp="1"/>
          </p:cNvGraphicFramePr>
          <p:nvPr>
            <p:extLst/>
          </p:nvPr>
        </p:nvGraphicFramePr>
        <p:xfrm>
          <a:off x="6372230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0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8"/>
          <p:cNvGraphicFramePr>
            <a:graphicFrameLocks noGrp="1"/>
          </p:cNvGraphicFramePr>
          <p:nvPr>
            <p:extLst/>
          </p:nvPr>
        </p:nvGraphicFramePr>
        <p:xfrm>
          <a:off x="6372230" y="1988816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11494" y="1988815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kumimoji="0" lang="en-US" altLang="zh-TW" sz="1600" b="0" i="0" u="none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kumimoji="0" lang="en-US" altLang="zh-TW" sz="160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11494" y="3609022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11494" y="5229229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81989" name="Rectangle 2"/>
          <p:cNvSpPr txBox="1">
            <a:spLocks noChangeArrowheads="1"/>
          </p:cNvSpPr>
          <p:nvPr/>
        </p:nvSpPr>
        <p:spPr bwMode="auto">
          <a:xfrm>
            <a:off x="611494" y="368609"/>
            <a:ext cx="3420000" cy="1080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graphicFrame>
        <p:nvGraphicFramePr>
          <p:cNvPr id="10" name="Group 68"/>
          <p:cNvGraphicFramePr>
            <a:graphicFrameLocks noGrp="1"/>
          </p:cNvGraphicFramePr>
          <p:nvPr>
            <p:extLst/>
          </p:nvPr>
        </p:nvGraphicFramePr>
        <p:xfrm>
          <a:off x="6372230" y="3609023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0012FED0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Group 68"/>
          <p:cNvGraphicFramePr>
            <a:graphicFrameLocks noGrp="1"/>
          </p:cNvGraphicFramePr>
          <p:nvPr>
            <p:extLst/>
          </p:nvPr>
        </p:nvGraphicFramePr>
        <p:xfrm>
          <a:off x="6372230" y="5229230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Group 68"/>
          <p:cNvGraphicFramePr>
            <a:graphicFrameLocks noGrp="1"/>
          </p:cNvGraphicFramePr>
          <p:nvPr>
            <p:extLst/>
          </p:nvPr>
        </p:nvGraphicFramePr>
        <p:xfrm>
          <a:off x="6372230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6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451631"/>
              </p:ext>
            </p:extLst>
          </p:nvPr>
        </p:nvGraphicFramePr>
        <p:xfrm>
          <a:off x="6372230" y="1988816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51083"/>
              </p:ext>
            </p:extLst>
          </p:nvPr>
        </p:nvGraphicFramePr>
        <p:xfrm>
          <a:off x="6372230" y="3609023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0012FED0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40745"/>
              </p:ext>
            </p:extLst>
          </p:nvPr>
        </p:nvGraphicFramePr>
        <p:xfrm>
          <a:off x="6372230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11494" y="1988815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kumimoji="0" lang="en-US" altLang="zh-TW" sz="1600" b="0" i="0" u="none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kumimoji="0" lang="en-US" altLang="zh-TW" sz="160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11494" y="3609022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1494" y="5229229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611494" y="368609"/>
            <a:ext cx="3420000" cy="1080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489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451631"/>
              </p:ext>
            </p:extLst>
          </p:nvPr>
        </p:nvGraphicFramePr>
        <p:xfrm>
          <a:off x="6372230" y="1988816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674992"/>
              </p:ext>
            </p:extLst>
          </p:nvPr>
        </p:nvGraphicFramePr>
        <p:xfrm>
          <a:off x="6372230" y="3609023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0012FED0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667443"/>
              </p:ext>
            </p:extLst>
          </p:nvPr>
        </p:nvGraphicFramePr>
        <p:xfrm>
          <a:off x="6372230" y="5229230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40745"/>
              </p:ext>
            </p:extLst>
          </p:nvPr>
        </p:nvGraphicFramePr>
        <p:xfrm>
          <a:off x="6372230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11494" y="1988815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kumimoji="0" lang="en-US" altLang="zh-TW" sz="1600" b="0" i="0" u="none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kumimoji="0" lang="en-US" altLang="zh-TW" sz="160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11494" y="3609022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611494" y="5229229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611494" y="368609"/>
            <a:ext cx="3420000" cy="1080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02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451631"/>
              </p:ext>
            </p:extLst>
          </p:nvPr>
        </p:nvGraphicFramePr>
        <p:xfrm>
          <a:off x="6372230" y="1988816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49500"/>
              </p:ext>
            </p:extLst>
          </p:nvPr>
        </p:nvGraphicFramePr>
        <p:xfrm>
          <a:off x="6372230" y="3609023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0012FED0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40745"/>
              </p:ext>
            </p:extLst>
          </p:nvPr>
        </p:nvGraphicFramePr>
        <p:xfrm>
          <a:off x="6372230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11494" y="1988815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kumimoji="0" lang="en-US" altLang="zh-TW" sz="1600" b="0" i="0" u="none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kumimoji="0" lang="en-US" altLang="zh-TW" sz="160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11494" y="3609022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1494" y="5229229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611494" y="368609"/>
            <a:ext cx="3420000" cy="1080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90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>
              <a:solidFill>
                <a:srgbClr val="0000FF"/>
              </a:solidFill>
              <a:ea typeface="新細明體" pitchFamily="18" charset="-120"/>
              <a:cs typeface="Courier New" pitchFamily="49" charset="0"/>
            </a:endParaRP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&lt;&lt; endl;</a:t>
            </a: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dirty="0" err="1" smtClean="0"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&amp;ref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*=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ref;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5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187089"/>
              </p:ext>
            </p:extLst>
          </p:nvPr>
        </p:nvGraphicFramePr>
        <p:xfrm>
          <a:off x="4752023" y="1628770"/>
          <a:ext cx="378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a</a:t>
                      </a: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16</a:t>
                      </a: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0012FF78</a:t>
                      </a:r>
                    </a:p>
                  </a:txBody>
                  <a:tcPr marL="90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16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405931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505714"/>
              </p:ext>
            </p:extLst>
          </p:nvPr>
        </p:nvGraphicFramePr>
        <p:xfrm>
          <a:off x="6372230" y="1988816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40745"/>
              </p:ext>
            </p:extLst>
          </p:nvPr>
        </p:nvGraphicFramePr>
        <p:xfrm>
          <a:off x="6372230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11494" y="1988815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kumimoji="0" lang="en-US" altLang="zh-TW" sz="1600" b="0" i="0" u="none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kumimoji="0" lang="en-US" altLang="zh-TW" sz="160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11494" y="3609022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11494" y="5229229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11494" y="368609"/>
            <a:ext cx="3420000" cy="1080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5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555278"/>
              </p:ext>
            </p:extLst>
          </p:nvPr>
        </p:nvGraphicFramePr>
        <p:xfrm>
          <a:off x="6372230" y="1988816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772858"/>
              </p:ext>
            </p:extLst>
          </p:nvPr>
        </p:nvGraphicFramePr>
        <p:xfrm>
          <a:off x="6372230" y="3609023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0012FED0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40745"/>
              </p:ext>
            </p:extLst>
          </p:nvPr>
        </p:nvGraphicFramePr>
        <p:xfrm>
          <a:off x="6372230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11494" y="1988815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kumimoji="0" lang="en-US" altLang="zh-TW" sz="1600" b="0" i="0" u="none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kumimoji="0" lang="en-US" altLang="zh-TW" sz="160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11494" y="3609022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1494" y="5229229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611494" y="368609"/>
            <a:ext cx="3420000" cy="1080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01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454628"/>
              </p:ext>
            </p:extLst>
          </p:nvPr>
        </p:nvGraphicFramePr>
        <p:xfrm>
          <a:off x="6372230" y="1988816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40745"/>
              </p:ext>
            </p:extLst>
          </p:nvPr>
        </p:nvGraphicFramePr>
        <p:xfrm>
          <a:off x="6372230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11494" y="1988815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kumimoji="0" lang="en-US" altLang="zh-TW" sz="1600" b="0" i="0" u="none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kumimoji="0" lang="en-US" altLang="zh-TW" sz="160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11494" y="3609022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11494" y="5229229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11494" y="368609"/>
            <a:ext cx="3420000" cy="1080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983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822724"/>
              </p:ext>
            </p:extLst>
          </p:nvPr>
        </p:nvGraphicFramePr>
        <p:xfrm>
          <a:off x="6372230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11494" y="1988815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kumimoji="0" lang="en-US" altLang="zh-TW" sz="1600" b="0" i="0" u="none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kumimoji="0" lang="en-US" altLang="zh-TW" sz="160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11494" y="3609022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11494" y="5229229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11494" y="368609"/>
            <a:ext cx="3420000" cy="1080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717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2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n = </a:t>
            </a:r>
            <a:r>
              <a:rPr lang="en-US" altLang="zh-TW" kern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f( n ) &lt;&lt;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n &lt;= 1 )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 +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908789"/>
              </p:ext>
            </p:extLst>
          </p:nvPr>
        </p:nvGraphicFramePr>
        <p:xfrm>
          <a:off x="6372230" y="1448747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3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n = </a:t>
            </a:r>
            <a:r>
              <a:rPr lang="en-US" altLang="zh-TW" kern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f( n ) &lt;&lt;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n &lt;= 1 )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 +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16686"/>
              </p:ext>
            </p:extLst>
          </p:nvPr>
        </p:nvGraphicFramePr>
        <p:xfrm>
          <a:off x="6372230" y="1448747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2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n = </a:t>
            </a:r>
            <a:r>
              <a:rPr lang="en-US" altLang="zh-TW" kern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f( n ) &lt;&lt;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n &lt;= 1 )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 +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95187"/>
              </p:ext>
            </p:extLst>
          </p:nvPr>
        </p:nvGraphicFramePr>
        <p:xfrm>
          <a:off x="6372230" y="1448747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0012FCBC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26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n = </a:t>
            </a:r>
            <a:r>
              <a:rPr lang="en-US" altLang="zh-TW" kern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f( n ) &lt;&lt;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n &lt;= 1 )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 +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047668"/>
              </p:ext>
            </p:extLst>
          </p:nvPr>
        </p:nvGraphicFramePr>
        <p:xfrm>
          <a:off x="6372230" y="1448747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0012FCBC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4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n = </a:t>
            </a:r>
            <a:r>
              <a:rPr lang="en-US" altLang="zh-TW" kern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f( n ) &lt;&lt;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n &lt;= 1 )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 +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176805"/>
              </p:ext>
            </p:extLst>
          </p:nvPr>
        </p:nvGraphicFramePr>
        <p:xfrm>
          <a:off x="6372230" y="1448747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0012FCBC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23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11494" y="548632"/>
            <a:ext cx="7921625" cy="1979613"/>
          </a:xfrm>
          <a:solidFill>
            <a:srgbClr val="CCECFF"/>
          </a:solidFill>
          <a:ln w="19050">
            <a:solidFill>
              <a:srgbClr val="0000FF"/>
            </a:solidFill>
          </a:ln>
        </p:spPr>
        <p:txBody>
          <a:bodyPr tIns="36000"/>
          <a:lstStyle/>
          <a:p>
            <a:pPr mar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a = 4 before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passByReference</a:t>
            </a:r>
            <a:endParaRPr lang="en-US" altLang="zh-TW" sz="160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a = 16 after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passByReference</a:t>
            </a:r>
            <a:endParaRPr lang="en-US" altLang="zh-TW" sz="160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zh-TW" altLang="en-US" sz="180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n = </a:t>
            </a:r>
            <a:r>
              <a:rPr lang="en-US" altLang="zh-TW" kern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f( n ) &lt;&lt;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n &lt;= 1 )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 +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559385"/>
              </p:ext>
            </p:extLst>
          </p:nvPr>
        </p:nvGraphicFramePr>
        <p:xfrm>
          <a:off x="6372230" y="1448747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0012FCBC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72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n = </a:t>
            </a:r>
            <a:r>
              <a:rPr lang="en-US" altLang="zh-TW" kern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f( n ) &lt;&lt;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n &lt;= 1 )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 +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212469"/>
              </p:ext>
            </p:extLst>
          </p:nvPr>
        </p:nvGraphicFramePr>
        <p:xfrm>
          <a:off x="6372230" y="1448747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0012FCBC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11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n = </a:t>
            </a:r>
            <a:r>
              <a:rPr lang="en-US" altLang="zh-TW" kern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f( n ) &lt;&lt;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n &lt;= 1 )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 +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464857"/>
              </p:ext>
            </p:extLst>
          </p:nvPr>
        </p:nvGraphicFramePr>
        <p:xfrm>
          <a:off x="6372230" y="1448747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8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n = </a:t>
            </a:r>
            <a:r>
              <a:rPr lang="en-US" altLang="zh-TW" kern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f( n ) &lt;&lt;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n &lt;= 1 )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 +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167204"/>
              </p:ext>
            </p:extLst>
          </p:nvPr>
        </p:nvGraphicFramePr>
        <p:xfrm>
          <a:off x="6372230" y="1448747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0012FCBC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64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n = </a:t>
            </a:r>
            <a:r>
              <a:rPr lang="en-US" altLang="zh-TW" kern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f( n ) &lt;&lt;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n &lt;= 1 )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 +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20315"/>
              </p:ext>
            </p:extLst>
          </p:nvPr>
        </p:nvGraphicFramePr>
        <p:xfrm>
          <a:off x="6372230" y="1448747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n = </a:t>
            </a:r>
            <a:r>
              <a:rPr lang="en-US" altLang="zh-TW" kern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f( n ) &lt;&lt;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n &lt;= 1 )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 +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547921"/>
              </p:ext>
            </p:extLst>
          </p:nvPr>
        </p:nvGraphicFramePr>
        <p:xfrm>
          <a:off x="6372230" y="1448747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90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kern="1200" dirty="0" smtClean="0">
                <a:solidFill>
                  <a:srgbClr val="0000FF"/>
                </a:solidFill>
                <a:latin typeface="+mn-lt"/>
              </a:rPr>
              <a:t>Inline </a:t>
            </a:r>
            <a:r>
              <a:rPr lang="en-US" altLang="zh-TW" sz="4400" kern="1200" dirty="0">
                <a:solidFill>
                  <a:srgbClr val="0000FF"/>
                </a:solidFill>
                <a:latin typeface="+mn-lt"/>
              </a:rPr>
              <a:t>Functions</a:t>
            </a:r>
            <a:endParaRPr lang="zh-TW" altLang="en-US" sz="4400" dirty="0" smtClean="0">
              <a:solidFill>
                <a:srgbClr val="0000FF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99331" name="內容版面配置區 2"/>
          <p:cNvSpPr>
            <a:spLocks noGrp="1"/>
          </p:cNvSpPr>
          <p:nvPr>
            <p:ph idx="1"/>
          </p:nvPr>
        </p:nvSpPr>
        <p:spPr>
          <a:xfrm>
            <a:off x="611188" y="1250950"/>
            <a:ext cx="7921625" cy="5187950"/>
          </a:xfrm>
        </p:spPr>
        <p:txBody>
          <a:bodyPr/>
          <a:lstStyle/>
          <a:p>
            <a:pPr marL="358775" indent="-358775">
              <a:spcBef>
                <a:spcPts val="700"/>
              </a:spcBef>
            </a:pPr>
            <a:r>
              <a:rPr lang="en-US" altLang="zh-TW" sz="2400" dirty="0" smtClean="0">
                <a:ea typeface="新細明體" pitchFamily="18" charset="-120"/>
              </a:rPr>
              <a:t>Implementing a program as a set of functions is good from a software engineering standpoint, but function calls involve execution-time overhead.</a:t>
            </a:r>
          </a:p>
          <a:p>
            <a:pPr marL="358775" indent="-358775">
              <a:spcBef>
                <a:spcPts val="700"/>
              </a:spcBef>
            </a:pPr>
            <a:r>
              <a:rPr lang="en-US" altLang="zh-TW" sz="2400" dirty="0" smtClean="0">
                <a:ea typeface="新細明體" pitchFamily="18" charset="-120"/>
              </a:rPr>
              <a:t>C</a:t>
            </a:r>
            <a:r>
              <a:rPr lang="en-US" altLang="zh-TW" sz="2400" dirty="0" smtClean="0">
                <a:latin typeface="Symbol" panose="05050102010706020507" pitchFamily="18" charset="2"/>
                <a:ea typeface="新細明體" pitchFamily="18" charset="-120"/>
              </a:rPr>
              <a:t>++</a:t>
            </a:r>
            <a:r>
              <a:rPr lang="en-US" altLang="zh-TW" sz="2400" dirty="0" smtClean="0">
                <a:ea typeface="新細明體" pitchFamily="18" charset="-120"/>
              </a:rPr>
              <a:t> provides inline functions to help reduce function call overhead especially for small functions.</a:t>
            </a:r>
          </a:p>
          <a:p>
            <a:pPr marL="358775" indent="-358775">
              <a:spcBef>
                <a:spcPts val="700"/>
              </a:spcBef>
            </a:pPr>
            <a:r>
              <a:rPr lang="en-US" altLang="zh-TW" sz="2400" dirty="0" smtClean="0">
                <a:ea typeface="新細明體" pitchFamily="18" charset="-120"/>
              </a:rPr>
              <a:t>Placing the qualifier </a:t>
            </a:r>
            <a:r>
              <a:rPr lang="en-US" altLang="zh-TW" sz="2400" dirty="0" smtClean="0">
                <a:solidFill>
                  <a:srgbClr val="C00000"/>
                </a:solidFill>
                <a:ea typeface="新細明體" pitchFamily="18" charset="-120"/>
              </a:rPr>
              <a:t>inline</a:t>
            </a:r>
            <a:r>
              <a:rPr lang="en-US" altLang="zh-TW" sz="2400" dirty="0" smtClean="0">
                <a:ea typeface="新細明體" pitchFamily="18" charset="-120"/>
              </a:rPr>
              <a:t> before a function's return type in the function definition "advises"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the compiler to generate a copy of the function's code in place (when appropriate) to avoid a function call</a:t>
            </a:r>
            <a:r>
              <a:rPr lang="en-US" altLang="zh-TW" sz="2400" dirty="0" smtClean="0">
                <a:ea typeface="新細明體" pitchFamily="18" charset="-120"/>
              </a:rPr>
              <a:t>.</a:t>
            </a:r>
          </a:p>
          <a:p>
            <a:pPr marL="358775" indent="-358775">
              <a:spcBef>
                <a:spcPts val="700"/>
              </a:spcBef>
            </a:pPr>
            <a:r>
              <a:rPr lang="en-US" altLang="zh-TW" sz="2400" dirty="0" smtClean="0">
                <a:ea typeface="新細明體" pitchFamily="18" charset="-120"/>
              </a:rPr>
              <a:t>The trade-off is that multiple copies of the function code are inserted in the program (often making the program larger) rather than there being a single copy of the function to which control is passed each time the function is called.</a:t>
            </a:r>
            <a:endParaRPr lang="zh-TW" altLang="en-US" sz="24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sz="half" idx="1"/>
          </p:nvPr>
        </p:nvSpPr>
        <p:spPr/>
        <p:txBody>
          <a:bodyPr rIns="0"/>
          <a:lstStyle/>
          <a:p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square( </a:t>
            </a:r>
            <a:r>
              <a:rPr lang="en-US" altLang="zh-TW" sz="1600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side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        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                                              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side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sz="16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side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                         </a:t>
            </a:r>
          </a:p>
          <a:p>
            <a:endParaRPr lang="zh-TW" altLang="en-US" sz="16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main()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sideValue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"Enter the side length of your square: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sideValue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"Area of square with side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sideValue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square(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sideValue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sz="half" idx="1"/>
          </p:nvPr>
        </p:nvSpPr>
        <p:spPr/>
        <p:txBody>
          <a:bodyPr rIns="0"/>
          <a:lstStyle/>
          <a:p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main()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sideValue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"Enter the side length of your square: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sideValue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"Area of square with side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sideValue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sideValue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sideValue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447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sz="quarter" idx="1"/>
          </p:nvPr>
        </p:nvSpPr>
        <p:spPr>
          <a:xfrm>
            <a:off x="1151563" y="728655"/>
            <a:ext cx="6840874" cy="3240414"/>
          </a:xfrm>
          <a:ln w="12700">
            <a:solidFill>
              <a:schemeClr val="tx1"/>
            </a:solidFill>
          </a:ln>
        </p:spPr>
        <p:txBody>
          <a:bodyPr tIns="46800" bIns="46800"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inline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double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square( </a:t>
            </a:r>
            <a:r>
              <a:rPr lang="en-US" altLang="zh-TW" sz="1600" dirty="0" err="1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double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side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)        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{                                              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side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*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side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</a:p>
          <a:p>
            <a:pPr lvl="0"/>
            <a:endParaRPr lang="en-US" altLang="zh-TW" sz="1600" dirty="0">
              <a:solidFill>
                <a:srgbClr val="5F5F5F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main()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double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sideValue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sideValue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&lt;&lt; square(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sideValue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) &lt;&lt; endl;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1151563" y="4329116"/>
            <a:ext cx="6840873" cy="1800230"/>
          </a:xfrm>
          <a:ln w="12700">
            <a:solidFill>
              <a:schemeClr val="tx1"/>
            </a:solidFill>
          </a:ln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main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()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double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sideValue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sideValue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sideValue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sideValue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8789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31470" y="548631"/>
            <a:ext cx="8281059" cy="3600461"/>
          </a:xfrm>
          <a:noFill/>
        </p:spPr>
        <p:txBody>
          <a:bodyPr/>
          <a:lstStyle/>
          <a:p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 = 3;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&amp;ref = a; </a:t>
            </a:r>
            <a:r>
              <a:rPr lang="en-US" altLang="zh-TW" sz="1600" dirty="0">
                <a:solidFill>
                  <a:srgbClr val="008000"/>
                </a:solidFill>
                <a:ea typeface="細明體" panose="02020509000000000000" pitchFamily="49" charset="-120"/>
              </a:rPr>
              <a:t>// ref refers to (is an alias for) a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"a =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"ref =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ref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ref = 7; </a:t>
            </a:r>
            <a:r>
              <a:rPr lang="en-US" altLang="zh-TW" sz="1600" dirty="0">
                <a:solidFill>
                  <a:srgbClr val="008000"/>
                </a:solidFill>
                <a:ea typeface="細明體" panose="02020509000000000000" pitchFamily="49" charset="-120"/>
              </a:rPr>
              <a:t>// actually modifies a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"a =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"ref =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ref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11494" y="4869184"/>
            <a:ext cx="7200920" cy="1440184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2000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a 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=3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ref 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= 3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a 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= 7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ref 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ChangeArrowheads="1"/>
          </p:cNvSpPr>
          <p:nvPr/>
        </p:nvSpPr>
        <p:spPr bwMode="auto">
          <a:xfrm>
            <a:off x="971540" y="548632"/>
            <a:ext cx="7200920" cy="900115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Enter the side length of your cube: 3.5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Volume of cube with side 3.5 is 42.875</a:t>
            </a:r>
          </a:p>
          <a:p>
            <a:pPr algn="l">
              <a:spcBef>
                <a:spcPct val="20000"/>
              </a:spcBef>
            </a:pPr>
            <a:endParaRPr lang="zh-TW" altLang="en-US" sz="1800" dirty="0"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400" kern="1200" dirty="0" smtClean="0">
                <a:solidFill>
                  <a:srgbClr val="0000FF"/>
                </a:solidFill>
                <a:latin typeface="+mn-lt"/>
              </a:rPr>
              <a:t>Default </a:t>
            </a:r>
            <a:r>
              <a:rPr lang="en-US" altLang="zh-TW" sz="4400" kern="1200" dirty="0">
                <a:solidFill>
                  <a:srgbClr val="0000FF"/>
                </a:solidFill>
                <a:latin typeface="+mn-lt"/>
              </a:rPr>
              <a:t>Arguments</a:t>
            </a:r>
            <a:endParaRPr lang="en-US" altLang="zh-TW" sz="4400" dirty="0" smtClean="0">
              <a:solidFill>
                <a:srgbClr val="0000FF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70" y="1268724"/>
            <a:ext cx="8281059" cy="4320552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Function call with omitted parameters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If not enough parameters, rightmost go to their defaults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Default values</a:t>
            </a:r>
          </a:p>
          <a:p>
            <a:pPr lvl="2"/>
            <a:r>
              <a:rPr lang="en-US" altLang="zh-TW" dirty="0" smtClean="0">
                <a:ea typeface="新細明體" pitchFamily="18" charset="-120"/>
              </a:rPr>
              <a:t>Can be constants, global variables, or function calls</a:t>
            </a:r>
          </a:p>
          <a:p>
            <a:r>
              <a:rPr lang="en-US" altLang="zh-TW" dirty="0" smtClean="0">
                <a:ea typeface="新細明體" pitchFamily="18" charset="-120"/>
              </a:rPr>
              <a:t>Set defaults in function prototype</a:t>
            </a:r>
          </a:p>
          <a:p>
            <a:pPr>
              <a:buFontTx/>
              <a:buNone/>
            </a:pPr>
            <a:r>
              <a:rPr lang="en-US" altLang="zh-TW" sz="1600" b="1" dirty="0" smtClean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myFunction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x = 1,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y = 2,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z = 3 );</a:t>
            </a:r>
          </a:p>
          <a:p>
            <a:pPr lvl="1"/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myFunction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( 3 )</a:t>
            </a:r>
          </a:p>
          <a:p>
            <a:pPr lvl="2"/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x = 3, y</a:t>
            </a:r>
            <a:r>
              <a:rPr lang="en-US" altLang="zh-TW" sz="2400" dirty="0" smtClean="0">
                <a:ea typeface="新細明體" pitchFamily="18" charset="-120"/>
              </a:rPr>
              <a:t> and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z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2400" dirty="0" smtClean="0">
                <a:ea typeface="新細明體" pitchFamily="18" charset="-120"/>
              </a:rPr>
              <a:t>get defaults (rightmost)</a:t>
            </a:r>
          </a:p>
          <a:p>
            <a:pPr lvl="1"/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myFunction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( 3, 5 )</a:t>
            </a:r>
          </a:p>
          <a:p>
            <a:pPr lvl="2"/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x = 3, y = 5</a:t>
            </a:r>
            <a:r>
              <a:rPr lang="en-US" altLang="zh-TW" sz="2400" dirty="0" smtClean="0">
                <a:ea typeface="新細明體" pitchFamily="18" charset="-120"/>
              </a:rPr>
              <a:t> and 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z</a:t>
            </a:r>
            <a:r>
              <a:rPr lang="en-US" altLang="zh-TW" sz="2400" dirty="0" smtClean="0">
                <a:ea typeface="新細明體" pitchFamily="18" charset="-120"/>
              </a:rPr>
              <a:t> gets default</a:t>
            </a:r>
          </a:p>
          <a:p>
            <a:pPr lvl="2"/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20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200"/>
              </a:spcBef>
            </a:pP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20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area(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length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= 1,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width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= 1 );</a:t>
            </a:r>
          </a:p>
          <a:p>
            <a:pPr>
              <a:spcBef>
                <a:spcPts val="200"/>
              </a:spcBef>
            </a:pP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20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>
              <a:spcBef>
                <a:spcPts val="20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"The default </a:t>
            </a:r>
            <a:r>
              <a:rPr lang="en-US" altLang="zh-TW" sz="16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area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is: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area();</a:t>
            </a:r>
          </a:p>
          <a:p>
            <a:pPr>
              <a:spcBef>
                <a:spcPts val="200"/>
              </a:spcBef>
            </a:pPr>
            <a:r>
              <a:rPr lang="zh-TW" altLang="en-US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pPr>
              <a:spcBef>
                <a:spcPts val="20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"\n\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nThe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area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with length 10,\n"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20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"width 1 and height 1 is: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area( 10 );</a:t>
            </a:r>
          </a:p>
          <a:p>
            <a:pPr>
              <a:spcBef>
                <a:spcPts val="200"/>
              </a:spcBef>
            </a:pPr>
            <a:r>
              <a:rPr lang="zh-TW" altLang="en-US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</a:p>
          <a:p>
            <a:pPr>
              <a:spcBef>
                <a:spcPts val="20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"\n\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nThe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area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with length 10,\n"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"width 5 and height 1 is: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area( 10, 5 );</a:t>
            </a:r>
          </a:p>
          <a:p>
            <a:pPr>
              <a:spcBef>
                <a:spcPts val="20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endl;</a:t>
            </a:r>
          </a:p>
          <a:p>
            <a:pPr>
              <a:spcBef>
                <a:spcPts val="20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200"/>
              </a:spcBef>
            </a:pP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20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area(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length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width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  </a:t>
            </a:r>
          </a:p>
          <a:p>
            <a:pPr>
              <a:spcBef>
                <a:spcPts val="20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                                                   </a:t>
            </a:r>
          </a:p>
          <a:p>
            <a:pPr>
              <a:spcBef>
                <a:spcPts val="20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length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width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                  </a:t>
            </a:r>
          </a:p>
          <a:p>
            <a:pPr>
              <a:spcBef>
                <a:spcPts val="20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611494" y="548632"/>
            <a:ext cx="7921012" cy="3420437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108000" bIns="182880"/>
          <a:lstStyle/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The default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area 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is: 1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 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The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area 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with length 10,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width 1 and height 1 is: 10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 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The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area 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with length 10,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width 5 and height 1 is: 50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 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The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area 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with length 10,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width 5 and height 2 is: 100</a:t>
            </a:r>
          </a:p>
          <a:p>
            <a:pPr algn="l">
              <a:spcBef>
                <a:spcPct val="20000"/>
              </a:spcBef>
            </a:pPr>
            <a:endParaRPr lang="zh-TW" altLang="en-US" sz="1800" dirty="0"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400" kern="1200" dirty="0" smtClean="0">
                <a:solidFill>
                  <a:srgbClr val="0000FF"/>
                </a:solidFill>
                <a:latin typeface="+mn-lt"/>
              </a:rPr>
              <a:t>Unary </a:t>
            </a:r>
            <a:r>
              <a:rPr lang="en-US" altLang="zh-TW" sz="4400" kern="1200" dirty="0">
                <a:solidFill>
                  <a:srgbClr val="0000FF"/>
                </a:solidFill>
                <a:latin typeface="+mn-lt"/>
              </a:rPr>
              <a:t>Scope Resolution Operator</a:t>
            </a:r>
            <a:endParaRPr lang="en-US" altLang="zh-TW" sz="4400" dirty="0" smtClean="0">
              <a:solidFill>
                <a:srgbClr val="0000FF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219200"/>
            <a:ext cx="8026400" cy="5219700"/>
          </a:xfrm>
        </p:spPr>
        <p:txBody>
          <a:bodyPr/>
          <a:lstStyle/>
          <a:p>
            <a:pPr marL="358775" indent="-358775">
              <a:spcBef>
                <a:spcPts val="200"/>
              </a:spcBef>
            </a:pPr>
            <a:r>
              <a:rPr lang="en-US" altLang="zh-TW" sz="2400" dirty="0" smtClean="0">
                <a:ea typeface="新細明體" pitchFamily="18" charset="-120"/>
              </a:rPr>
              <a:t>It is possible to declare local and global variables of the same name.</a:t>
            </a:r>
          </a:p>
          <a:p>
            <a:pPr marL="358775" indent="-358775">
              <a:spcBef>
                <a:spcPts val="200"/>
              </a:spcBef>
            </a:pPr>
            <a:r>
              <a:rPr lang="en-US" altLang="zh-TW" sz="2400" dirty="0" smtClean="0">
                <a:ea typeface="新細明體" pitchFamily="18" charset="-120"/>
              </a:rPr>
              <a:t>C++ provides the </a:t>
            </a:r>
            <a:r>
              <a:rPr lang="en-US" altLang="zh-TW" sz="2400" dirty="0" smtClean="0">
                <a:solidFill>
                  <a:srgbClr val="C00000"/>
                </a:solidFill>
                <a:ea typeface="新細明體" pitchFamily="18" charset="-120"/>
              </a:rPr>
              <a:t>unary scope resolution operator (::)</a:t>
            </a:r>
            <a:r>
              <a:rPr lang="en-US" altLang="zh-TW" sz="2400" dirty="0" smtClean="0">
                <a:ea typeface="新細明體" pitchFamily="18" charset="-120"/>
              </a:rPr>
              <a:t> to access a global variable when a local variable of the same name is in scope.</a:t>
            </a:r>
          </a:p>
          <a:p>
            <a:pPr marL="358775" indent="-358775">
              <a:spcBef>
                <a:spcPts val="200"/>
              </a:spcBef>
            </a:pPr>
            <a:r>
              <a:rPr lang="en-US" altLang="zh-TW" sz="2400" dirty="0" smtClean="0">
                <a:ea typeface="新細明體" pitchFamily="18" charset="-120"/>
              </a:rPr>
              <a:t>The unary scope resolution operator cannot be used to access a local variable of the same name in an outer block.</a:t>
            </a:r>
          </a:p>
          <a:p>
            <a:pPr marL="358775" indent="-358775">
              <a:spcBef>
                <a:spcPts val="200"/>
              </a:spcBef>
            </a:pPr>
            <a:r>
              <a:rPr lang="en-US" altLang="zh-TW" sz="2400" dirty="0" smtClean="0">
                <a:ea typeface="新細明體" pitchFamily="18" charset="-120"/>
              </a:rPr>
              <a:t>A global variable can be accessed directly without the unary scope resolution operator if the name of the global variable is not the same as that of a local variable in scope.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31470" y="548631"/>
            <a:ext cx="8281059" cy="3600461"/>
          </a:xfrm>
        </p:spPr>
        <p:txBody>
          <a:bodyPr rIns="0"/>
          <a:lstStyle/>
          <a:p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 = 7;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 = 10.5;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"Local double value of n =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 smtClean="0">
              <a:solidFill>
                <a:srgbClr val="5F5F5F"/>
              </a:solidFill>
              <a:ea typeface="新細明體" pitchFamily="18" charset="-120"/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611494" y="5229231"/>
            <a:ext cx="7921012" cy="720092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108000" bIns="182880"/>
          <a:lstStyle/>
          <a:p>
            <a:pPr algn="l">
              <a:spcBef>
                <a:spcPct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Local double value of number </a:t>
            </a:r>
            <a:r>
              <a:rPr lang="en-US" altLang="zh-TW" sz="1600" b="0">
                <a:latin typeface="Lucida Console" panose="020B0609040504020204" pitchFamily="49" charset="0"/>
                <a:ea typeface="新細明體" pitchFamily="18" charset="-120"/>
              </a:rPr>
              <a:t>= </a:t>
            </a:r>
            <a:r>
              <a:rPr lang="en-US" altLang="zh-TW" sz="1600" b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10.5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31470" y="548631"/>
            <a:ext cx="8281059" cy="3600461"/>
          </a:xfrm>
        </p:spPr>
        <p:txBody>
          <a:bodyPr rIns="0"/>
          <a:lstStyle/>
          <a:p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 = 7;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 = 10.5;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"Local double value of n =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"Global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int value of n =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::n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 smtClean="0">
              <a:solidFill>
                <a:srgbClr val="5F5F5F"/>
              </a:solidFill>
              <a:ea typeface="新細明體" pitchFamily="18" charset="-120"/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611494" y="5229231"/>
            <a:ext cx="7921012" cy="720092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108000" bIns="182880"/>
          <a:lstStyle/>
          <a:p>
            <a:pPr algn="l">
              <a:spcBef>
                <a:spcPct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Local double value of number = 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10.5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Global 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value of number = 7</a:t>
            </a:r>
          </a:p>
        </p:txBody>
      </p:sp>
    </p:spTree>
    <p:extLst>
      <p:ext uri="{BB962C8B-B14F-4D97-AF65-F5344CB8AC3E}">
        <p14:creationId xmlns:p14="http://schemas.microsoft.com/office/powerpoint/2010/main" val="14706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494" y="3429000"/>
            <a:ext cx="7920000" cy="2700000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zh-TW" sz="1600" dirty="0" err="1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main()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3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&amp;ref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  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7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; 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60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5652138" y="2708908"/>
            <a:ext cx="2880368" cy="1440184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algn="l"/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6372230" y="2168839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1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40951869"/>
              </p:ext>
            </p:extLst>
          </p:nvPr>
        </p:nvGraphicFramePr>
        <p:xfrm>
          <a:off x="791517" y="1988816"/>
          <a:ext cx="1080000" cy="5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494" y="3429000"/>
            <a:ext cx="7920000" cy="2700000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zh-TW" sz="1600" dirty="0" err="1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main()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3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&amp;ref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7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; 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60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5652138" y="2708908"/>
            <a:ext cx="2880368" cy="1440184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algn="l"/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6372230" y="2168839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1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98411716"/>
              </p:ext>
            </p:extLst>
          </p:nvPr>
        </p:nvGraphicFramePr>
        <p:xfrm>
          <a:off x="791517" y="1988816"/>
          <a:ext cx="1080000" cy="5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37792084"/>
              </p:ext>
            </p:extLst>
          </p:nvPr>
        </p:nvGraphicFramePr>
        <p:xfrm>
          <a:off x="3491860" y="1988816"/>
          <a:ext cx="1620208" cy="540000"/>
        </p:xfrm>
        <a:graphic>
          <a:graphicData uri="http://schemas.openxmlformats.org/drawingml/2006/table">
            <a:tbl>
              <a:tblPr/>
              <a:tblGrid>
                <a:gridCol w="810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ref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向左箭號 9"/>
          <p:cNvSpPr/>
          <p:nvPr/>
        </p:nvSpPr>
        <p:spPr bwMode="auto">
          <a:xfrm>
            <a:off x="1871655" y="1808793"/>
            <a:ext cx="1620207" cy="900000"/>
          </a:xfrm>
          <a:prstGeom prst="leftArrow">
            <a:avLst/>
          </a:prstGeom>
          <a:solidFill>
            <a:srgbClr val="BAE18F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34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494" y="3429000"/>
            <a:ext cx="7920000" cy="2700000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zh-TW" sz="1600" dirty="0" err="1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main()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3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&amp;ref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7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; 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60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5652138" y="2708908"/>
            <a:ext cx="2880368" cy="1440184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lvl="0"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3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3</a:t>
            </a: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6372230" y="2168839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1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26491836"/>
              </p:ext>
            </p:extLst>
          </p:nvPr>
        </p:nvGraphicFramePr>
        <p:xfrm>
          <a:off x="791517" y="1988816"/>
          <a:ext cx="1080000" cy="5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95869071"/>
              </p:ext>
            </p:extLst>
          </p:nvPr>
        </p:nvGraphicFramePr>
        <p:xfrm>
          <a:off x="3491860" y="1988816"/>
          <a:ext cx="1620208" cy="540000"/>
        </p:xfrm>
        <a:graphic>
          <a:graphicData uri="http://schemas.openxmlformats.org/drawingml/2006/table">
            <a:tbl>
              <a:tblPr/>
              <a:tblGrid>
                <a:gridCol w="810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ref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向左箭號 9"/>
          <p:cNvSpPr/>
          <p:nvPr/>
        </p:nvSpPr>
        <p:spPr bwMode="auto">
          <a:xfrm>
            <a:off x="1871655" y="1808793"/>
            <a:ext cx="1620207" cy="900000"/>
          </a:xfrm>
          <a:prstGeom prst="leftArrow">
            <a:avLst/>
          </a:prstGeom>
          <a:solidFill>
            <a:srgbClr val="BAE18F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9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494" y="3429000"/>
            <a:ext cx="7920000" cy="2700000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zh-TW" sz="1600" dirty="0" err="1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main()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3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&amp;ref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7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; 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60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399364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57524534"/>
              </p:ext>
            </p:extLst>
          </p:nvPr>
        </p:nvGraphicFramePr>
        <p:xfrm>
          <a:off x="791517" y="1988816"/>
          <a:ext cx="1080000" cy="5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5652138" y="2708908"/>
            <a:ext cx="2880368" cy="1440184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3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3</a:t>
            </a: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6372230" y="2168839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23782531"/>
              </p:ext>
            </p:extLst>
          </p:nvPr>
        </p:nvGraphicFramePr>
        <p:xfrm>
          <a:off x="3491860" y="1988816"/>
          <a:ext cx="1620208" cy="540000"/>
        </p:xfrm>
        <a:graphic>
          <a:graphicData uri="http://schemas.openxmlformats.org/drawingml/2006/table">
            <a:tbl>
              <a:tblPr/>
              <a:tblGrid>
                <a:gridCol w="810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ref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03233619"/>
              </p:ext>
            </p:extLst>
          </p:nvPr>
        </p:nvGraphicFramePr>
        <p:xfrm>
          <a:off x="791517" y="1988816"/>
          <a:ext cx="1080000" cy="5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向左箭號 1"/>
          <p:cNvSpPr/>
          <p:nvPr/>
        </p:nvSpPr>
        <p:spPr bwMode="auto">
          <a:xfrm>
            <a:off x="1871655" y="1808793"/>
            <a:ext cx="1620207" cy="900000"/>
          </a:xfrm>
          <a:prstGeom prst="leftArrow">
            <a:avLst/>
          </a:prstGeom>
          <a:solidFill>
            <a:srgbClr val="BAE18F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81775429"/>
              </p:ext>
            </p:extLst>
          </p:nvPr>
        </p:nvGraphicFramePr>
        <p:xfrm>
          <a:off x="3491862" y="1988816"/>
          <a:ext cx="540000" cy="5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5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-0.23629 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zh-TW" sz="3600" b="1" kern="1200" dirty="0" smtClean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Math </a:t>
            </a:r>
            <a:r>
              <a:rPr lang="en-US" altLang="zh-TW" sz="36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Library Functions</a:t>
            </a:r>
            <a:endParaRPr lang="zh-TW" altLang="en-US" dirty="0" smtClean="0">
              <a:ea typeface="新細明體" pitchFamily="18" charset="-120"/>
            </a:endParaRPr>
          </a:p>
        </p:txBody>
      </p:sp>
      <p:graphicFrame>
        <p:nvGraphicFramePr>
          <p:cNvPr id="451806" name="Group 2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13350"/>
              </p:ext>
            </p:extLst>
          </p:nvPr>
        </p:nvGraphicFramePr>
        <p:xfrm>
          <a:off x="1151563" y="1628770"/>
          <a:ext cx="6840000" cy="378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pitchFamily="34" charset="0"/>
                          <a:ea typeface="新細明體" pitchFamily="18" charset="-120"/>
                        </a:rPr>
                        <a:t>Function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vantGarde" pitchFamily="34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pitchFamily="34" charset="0"/>
                          <a:ea typeface="新細明體" pitchFamily="18" charset="-120"/>
                        </a:rPr>
                        <a:t>Description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vantGarde" pitchFamily="34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ceil( x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rounds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to the smallest integer not less than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endParaRPr kumimoji="0" lang="zh-TW" alt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cos( x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trigonometric cosine of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in radians)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exp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( x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exponential function </a:t>
                      </a:r>
                      <a:r>
                        <a:rPr kumimoji="0" lang="en-US" altLang="zh-TW" sz="2000" b="0" i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</a:t>
                      </a:r>
                      <a:r>
                        <a:rPr kumimoji="0" lang="en-US" altLang="zh-TW" sz="20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endParaRPr kumimoji="0" lang="zh-TW" altLang="en-US" sz="2000" b="0" i="1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fabs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( x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absolute value of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endParaRPr kumimoji="0" lang="zh-TW" alt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floor( x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rounds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to the largest integer not greater than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endParaRPr kumimoji="0" lang="zh-TW" alt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fmod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( x, y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remainder of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/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as a floating-point number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7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494" y="3429000"/>
            <a:ext cx="7920000" cy="2700000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zh-TW" sz="1600" dirty="0" err="1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main()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3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&amp;ref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7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; 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60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5652138" y="2708908"/>
            <a:ext cx="2880368" cy="1440184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lvl="0"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3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3</a:t>
            </a:r>
          </a:p>
          <a:p>
            <a:pPr lvl="0"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7   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7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6372230" y="2168839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1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80304"/>
              </p:ext>
            </p:extLst>
          </p:nvPr>
        </p:nvGraphicFramePr>
        <p:xfrm>
          <a:off x="791517" y="1988816"/>
          <a:ext cx="1080000" cy="5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95196826"/>
              </p:ext>
            </p:extLst>
          </p:nvPr>
        </p:nvGraphicFramePr>
        <p:xfrm>
          <a:off x="3491860" y="1988816"/>
          <a:ext cx="1620208" cy="540000"/>
        </p:xfrm>
        <a:graphic>
          <a:graphicData uri="http://schemas.openxmlformats.org/drawingml/2006/table">
            <a:tbl>
              <a:tblPr/>
              <a:tblGrid>
                <a:gridCol w="810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ref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向左箭號 9"/>
          <p:cNvSpPr/>
          <p:nvPr/>
        </p:nvSpPr>
        <p:spPr bwMode="auto">
          <a:xfrm>
            <a:off x="1871655" y="1808793"/>
            <a:ext cx="1620207" cy="900000"/>
          </a:xfrm>
          <a:prstGeom prst="leftArrow">
            <a:avLst/>
          </a:prstGeom>
          <a:solidFill>
            <a:srgbClr val="BAE18F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43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82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62" y="548632"/>
            <a:ext cx="2160000" cy="720000"/>
          </a:xfrm>
        </p:spPr>
        <p:txBody>
          <a:bodyPr/>
          <a:lstStyle/>
          <a:p>
            <a:pPr algn="ctr"/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3789046"/>
            <a:ext cx="7920000" cy="2700000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zh-TW" sz="1600" dirty="0" err="1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main()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3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&amp;ref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7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; 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60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399364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75533120"/>
              </p:ext>
            </p:extLst>
          </p:nvPr>
        </p:nvGraphicFramePr>
        <p:xfrm>
          <a:off x="1511609" y="1808793"/>
          <a:ext cx="270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144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36000" marB="12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72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5292092" y="1988816"/>
            <a:ext cx="3240000" cy="18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algn="l"/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6192207" y="1448747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762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62" y="548632"/>
            <a:ext cx="2160000" cy="720000"/>
          </a:xfrm>
        </p:spPr>
        <p:txBody>
          <a:bodyPr/>
          <a:lstStyle/>
          <a:p>
            <a:pPr algn="ctr"/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3789046"/>
            <a:ext cx="7920000" cy="2700000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zh-TW" sz="1600" dirty="0" err="1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main()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3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&amp;ref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7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; 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60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399364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01733351"/>
              </p:ext>
            </p:extLst>
          </p:nvPr>
        </p:nvGraphicFramePr>
        <p:xfrm>
          <a:off x="1151563" y="1808793"/>
          <a:ext cx="30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ref</a:t>
                      </a:r>
                    </a:p>
                  </a:txBody>
                  <a:tcPr marL="90000" marR="90000" marT="36000" marB="144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36000" marB="12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72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5292092" y="1988816"/>
            <a:ext cx="3240000" cy="18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algn="l"/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6192207" y="1448747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26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62" y="548632"/>
            <a:ext cx="2160000" cy="720000"/>
          </a:xfrm>
        </p:spPr>
        <p:txBody>
          <a:bodyPr/>
          <a:lstStyle/>
          <a:p>
            <a:pPr algn="ctr"/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3789046"/>
            <a:ext cx="7920000" cy="2700000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zh-TW" sz="1600" dirty="0" err="1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main()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3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&amp;ref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7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; 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60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399364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63490327"/>
              </p:ext>
            </p:extLst>
          </p:nvPr>
        </p:nvGraphicFramePr>
        <p:xfrm>
          <a:off x="1151563" y="1808793"/>
          <a:ext cx="30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ref</a:t>
                      </a:r>
                    </a:p>
                  </a:txBody>
                  <a:tcPr marL="90000" marR="90000" marT="36000" marB="144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36000" marB="12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72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5292092" y="1988816"/>
            <a:ext cx="3240000" cy="18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3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6192207" y="1448747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67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3789046"/>
            <a:ext cx="7920000" cy="2700000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zh-TW" sz="1600" dirty="0" err="1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main()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3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&amp;ref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7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; 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60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399364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98110472"/>
              </p:ext>
            </p:extLst>
          </p:nvPr>
        </p:nvGraphicFramePr>
        <p:xfrm>
          <a:off x="1151563" y="1808793"/>
          <a:ext cx="30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ref</a:t>
                      </a:r>
                    </a:p>
                  </a:txBody>
                  <a:tcPr marL="90000" marR="90000" marT="36000" marB="144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36000" marB="12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72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5292092" y="1988816"/>
            <a:ext cx="3240000" cy="18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3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6192207" y="1448747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78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3789046"/>
            <a:ext cx="7920000" cy="2700000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zh-TW" sz="1600" dirty="0" err="1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main()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3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&amp;ref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7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; 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60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399364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55471322"/>
              </p:ext>
            </p:extLst>
          </p:nvPr>
        </p:nvGraphicFramePr>
        <p:xfrm>
          <a:off x="1151563" y="1808793"/>
          <a:ext cx="30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ref</a:t>
                      </a:r>
                    </a:p>
                  </a:txBody>
                  <a:tcPr marL="90000" marR="90000" marT="36000" marB="144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36000" marB="12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72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5292092" y="1988816"/>
            <a:ext cx="3240000" cy="18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3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3</a:t>
            </a:r>
          </a:p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7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7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6192207" y="1448747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47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 = 3;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&amp;ref; </a:t>
            </a:r>
            <a:r>
              <a:rPr lang="en-US" altLang="zh-TW" sz="1600" dirty="0">
                <a:solidFill>
                  <a:srgbClr val="008000"/>
                </a:solidFill>
                <a:ea typeface="細明體" panose="02020509000000000000" pitchFamily="49" charset="-120"/>
              </a:rPr>
              <a:t>// Error: ref must be initialized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"a =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"ref =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ref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ref = 7;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"a =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"ref =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ref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31470" y="5394325"/>
            <a:ext cx="8281059" cy="73502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20000"/>
              </a:spcBef>
            </a:pPr>
            <a:r>
              <a:rPr lang="en-US" altLang="zh-TW" sz="1600" dirty="0">
                <a:ea typeface="新細明體" pitchFamily="18" charset="-120"/>
              </a:rPr>
              <a:t>C:\</a:t>
            </a:r>
            <a:r>
              <a:rPr lang="en-US" altLang="zh-TW" sz="1600" dirty="0" smtClean="0">
                <a:ea typeface="新細明體" pitchFamily="18" charset="-120"/>
              </a:rPr>
              <a:t>cpphtp7_examples\ch05\Fig05_20\fig05_20.cpp(9) </a:t>
            </a:r>
            <a:r>
              <a:rPr lang="en-US" altLang="zh-TW" sz="1600" dirty="0">
                <a:ea typeface="新細明體" pitchFamily="18" charset="-120"/>
              </a:rPr>
              <a:t>: error C2530:</a:t>
            </a:r>
          </a:p>
          <a:p>
            <a:pPr algn="l">
              <a:spcBef>
                <a:spcPct val="20000"/>
              </a:spcBef>
            </a:pPr>
            <a:r>
              <a:rPr lang="en-US" altLang="zh-TW" sz="1600" dirty="0">
                <a:ea typeface="新細明體" pitchFamily="18" charset="-120"/>
              </a:rPr>
              <a:t>  </a:t>
            </a:r>
            <a:r>
              <a:rPr lang="en-US" altLang="zh-TW" sz="1600" dirty="0" smtClean="0">
                <a:ea typeface="新細明體" pitchFamily="18" charset="-120"/>
              </a:rPr>
              <a:t>'ref' </a:t>
            </a:r>
            <a:r>
              <a:rPr lang="en-US" altLang="zh-TW" sz="1600" dirty="0">
                <a:ea typeface="新細明體" pitchFamily="18" charset="-120"/>
              </a:rPr>
              <a:t>: references must be initialized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2115" y="2168839"/>
            <a:ext cx="2880000" cy="720000"/>
          </a:xfrm>
        </p:spPr>
        <p:txBody>
          <a:bodyPr/>
          <a:lstStyle/>
          <a:p>
            <a:pPr algn="ctr" eaLnBrk="1" hangingPunct="1"/>
            <a:r>
              <a:rPr lang="en-US" altLang="zh-TW" dirty="0" smtClean="0">
                <a:ea typeface="新細明體" pitchFamily="18" charset="-120"/>
              </a:rPr>
              <a:t>Comparison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494" y="3248977"/>
            <a:ext cx="5760736" cy="3060391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 =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a );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&amp;ref 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ref *= ref;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1494" y="548632"/>
            <a:ext cx="3779954" cy="2339954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&amp;ref = a;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ref *= ref;</a:t>
            </a:r>
            <a:endParaRPr lang="en-US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1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3486964"/>
              </p:ext>
            </p:extLst>
          </p:nvPr>
        </p:nvGraphicFramePr>
        <p:xfrm>
          <a:off x="5112069" y="548632"/>
          <a:ext cx="342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98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2115" y="2168839"/>
            <a:ext cx="2880000" cy="720000"/>
          </a:xfrm>
        </p:spPr>
        <p:txBody>
          <a:bodyPr/>
          <a:lstStyle/>
          <a:p>
            <a:pPr algn="ctr" eaLnBrk="1" hangingPunct="1"/>
            <a:r>
              <a:rPr lang="en-US" altLang="zh-TW" smtClean="0">
                <a:ea typeface="新細明體" pitchFamily="18" charset="-120"/>
              </a:rPr>
              <a:t>Comparison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494" y="3248977"/>
            <a:ext cx="5760736" cy="3060391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 =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a );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&amp;ref 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ref *= ref;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1494" y="548632"/>
            <a:ext cx="3779954" cy="2339954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&amp;ref = a;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ref *= ref;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1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505932"/>
              </p:ext>
            </p:extLst>
          </p:nvPr>
        </p:nvGraphicFramePr>
        <p:xfrm>
          <a:off x="5112069" y="548632"/>
          <a:ext cx="342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9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zh-TW" sz="3600" b="1" kern="1200" dirty="0" smtClean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Math </a:t>
            </a:r>
            <a:r>
              <a:rPr lang="en-US" altLang="zh-TW" sz="36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Library Functions</a:t>
            </a:r>
            <a:endParaRPr lang="zh-TW" altLang="en-US" dirty="0" smtClean="0">
              <a:ea typeface="新細明體" pitchFamily="18" charset="-120"/>
            </a:endParaRPr>
          </a:p>
        </p:txBody>
      </p:sp>
      <p:graphicFrame>
        <p:nvGraphicFramePr>
          <p:cNvPr id="453747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11904"/>
              </p:ext>
            </p:extLst>
          </p:nvPr>
        </p:nvGraphicFramePr>
        <p:xfrm>
          <a:off x="1151563" y="1628770"/>
          <a:ext cx="6840966" cy="378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pitchFamily="34" charset="0"/>
                          <a:ea typeface="新細明體" pitchFamily="18" charset="-120"/>
                        </a:rPr>
                        <a:t>Function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vantGarde" pitchFamily="34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pitchFamily="34" charset="0"/>
                          <a:ea typeface="新細明體" pitchFamily="18" charset="-120"/>
                        </a:rPr>
                        <a:t>Description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vantGarde" pitchFamily="34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log( x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natural logarithm of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(base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log10( x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logarithm of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(base 10)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pow( x, y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raised to power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( </a:t>
                      </a:r>
                      <a:r>
                        <a:rPr kumimoji="0" lang="en-US" altLang="zh-TW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1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)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sin( x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trigonometric sine of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in radians)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sqrt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( x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square root of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(where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is a nonnegative value)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tan( x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trigonometric tangent of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in radians)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6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2115" y="2168839"/>
            <a:ext cx="2880368" cy="720000"/>
          </a:xfrm>
        </p:spPr>
        <p:txBody>
          <a:bodyPr/>
          <a:lstStyle/>
          <a:p>
            <a:pPr algn="ctr" eaLnBrk="1" hangingPunct="1"/>
            <a:r>
              <a:rPr lang="en-US" altLang="zh-TW" smtClean="0">
                <a:ea typeface="新細明體" pitchFamily="18" charset="-120"/>
              </a:rPr>
              <a:t>Comparison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494" y="3248977"/>
            <a:ext cx="5760736" cy="3060391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 =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a );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&amp;ref 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ref *= ref;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1494" y="548632"/>
            <a:ext cx="3779954" cy="2339954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&amp;ref = a;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ref *= ref;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1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625065"/>
              </p:ext>
            </p:extLst>
          </p:nvPr>
        </p:nvGraphicFramePr>
        <p:xfrm>
          <a:off x="5112069" y="548632"/>
          <a:ext cx="342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ref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4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2115" y="2168839"/>
            <a:ext cx="2880000" cy="720000"/>
          </a:xfrm>
        </p:spPr>
        <p:txBody>
          <a:bodyPr/>
          <a:lstStyle/>
          <a:p>
            <a:pPr algn="ctr" eaLnBrk="1" hangingPunct="1"/>
            <a:r>
              <a:rPr lang="en-US" altLang="zh-TW" smtClean="0">
                <a:ea typeface="新細明體" pitchFamily="18" charset="-120"/>
              </a:rPr>
              <a:t>Comparison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494" y="3248977"/>
            <a:ext cx="5760736" cy="3060391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 =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a );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&amp;ref 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ref *= ref;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1494" y="548632"/>
            <a:ext cx="3779954" cy="2339954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&amp;ref = a;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ref *= ref;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1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888466"/>
              </p:ext>
            </p:extLst>
          </p:nvPr>
        </p:nvGraphicFramePr>
        <p:xfrm>
          <a:off x="5112069" y="548632"/>
          <a:ext cx="342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ref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9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iomanip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passArray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passElement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arraySize = 5;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a[ arraySize ] = { 0, 1, 2, 3, 4 };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"The values of the original array are:\n"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nn-NO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arraySize; i++ 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( 3 )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a[ i ];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8000"/>
                </a:solidFill>
                <a:ea typeface="細明體" panose="02020509000000000000" pitchFamily="49" charset="-120"/>
              </a:rPr>
              <a:t>// pass array a to </a:t>
            </a:r>
            <a:r>
              <a:rPr lang="en-US" altLang="zh-TW" sz="1600" dirty="0" err="1">
                <a:solidFill>
                  <a:srgbClr val="008000"/>
                </a:solidFill>
                <a:ea typeface="細明體" panose="02020509000000000000" pitchFamily="49" charset="-120"/>
              </a:rPr>
              <a:t>passArray</a:t>
            </a:r>
            <a:r>
              <a:rPr lang="en-US" altLang="zh-TW" sz="1600" dirty="0">
                <a:solidFill>
                  <a:srgbClr val="008000"/>
                </a:solidFill>
                <a:ea typeface="細明體" panose="02020509000000000000" pitchFamily="49" charset="-120"/>
              </a:rPr>
              <a:t> by reference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passArray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a, arraySize );  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nThe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 values of the modified array are:\n"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j = 0; j &lt; arraySize;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j++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( 3 )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a[ j ];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"\n\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na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[3] before 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passElement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: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a[ 3 ]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passElement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a[ 3 ] ); </a:t>
            </a:r>
            <a:r>
              <a:rPr lang="en-US" altLang="zh-TW" sz="1600" dirty="0">
                <a:solidFill>
                  <a:srgbClr val="008000"/>
                </a:solidFill>
                <a:ea typeface="細明體" panose="02020509000000000000" pitchFamily="49" charset="-120"/>
              </a:rPr>
              <a:t>// pass array element a[ 3 ] by value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"a[3] after 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passElement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: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a[ 3 ]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passArray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b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k = 0; k &lt;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 k++ 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6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b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k ] *= 2;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passElement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"Value of element in 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passElement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: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*= 2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main()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{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size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=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5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a[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size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] = {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0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2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3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4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};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charset="-12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   for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i =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0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; i &lt;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size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; i++ )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&lt;&lt;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setw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(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3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) &lt;&lt; a[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];</a:t>
            </a:r>
            <a:endParaRPr lang="en-US" altLang="zh-TW" dirty="0" smtClean="0">
              <a:latin typeface="Lucida Console" pitchFamily="49" charset="0"/>
              <a:ea typeface="新細明體" charset="-12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&lt;&lt;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endl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passArray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( a,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size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);               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  for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j =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0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; j &lt;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size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; j++ )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&lt;&lt;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setw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(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3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) &lt;&lt; a[ j ];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}</a:t>
            </a: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passArray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b[],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size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k 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 k &lt; size; k++ )  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   b[ k ] *=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                          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charset="-120"/>
            </a:endParaRPr>
          </a:p>
        </p:txBody>
      </p:sp>
      <p:graphicFrame>
        <p:nvGraphicFramePr>
          <p:cNvPr id="445591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89375"/>
              </p:ext>
            </p:extLst>
          </p:nvPr>
        </p:nvGraphicFramePr>
        <p:xfrm>
          <a:off x="5832161" y="1088701"/>
          <a:ext cx="3060000" cy="28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8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main()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5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a[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] = {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4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};</a:t>
            </a: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for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i 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 i &lt;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 i++ )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   cout &lt;&lt;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) &lt;&lt; a[ i ];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 cout &lt;&lt; endl;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passArray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a,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);               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  <a:cs typeface="Times New Roman" pitchFamily="18" charset="0"/>
              </a:rPr>
              <a:t>   for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 j 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  <a:cs typeface="Times New Roman" pitchFamily="18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; j &lt;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  <a:cs typeface="Times New Roman" pitchFamily="18" charset="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j++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      cout &lt;&lt;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(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  <a:cs typeface="Times New Roman" pitchFamily="18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 ) &lt;&lt; a[ j ];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}</a:t>
            </a: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passArray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b[],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size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k 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 k &lt; size; k++ )  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   b[ k ] *=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                          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charset="-120"/>
            </a:endParaRPr>
          </a:p>
        </p:txBody>
      </p:sp>
      <p:graphicFrame>
        <p:nvGraphicFramePr>
          <p:cNvPr id="445591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80919"/>
              </p:ext>
            </p:extLst>
          </p:nvPr>
        </p:nvGraphicFramePr>
        <p:xfrm>
          <a:off x="5832161" y="1088701"/>
          <a:ext cx="3060000" cy="28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b[0]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b[1]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b[2]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b[3]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b[4]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45699" name="Group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312479"/>
              </p:ext>
            </p:extLst>
          </p:nvPr>
        </p:nvGraphicFramePr>
        <p:xfrm>
          <a:off x="6552253" y="5049207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272345" y="3609023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5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main()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5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a[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] = {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4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};</a:t>
            </a: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for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i 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 i &lt;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 i++ )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   cout &lt;&lt;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) &lt;&lt; a[ i ];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 cout &lt;&lt; endl;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passArray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a,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);               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  <a:cs typeface="Times New Roman" pitchFamily="18" charset="0"/>
              </a:rPr>
              <a:t>   for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 j 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  <a:cs typeface="Times New Roman" pitchFamily="18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; j &lt;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  <a:cs typeface="Times New Roman" pitchFamily="18" charset="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j++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      cout &lt;&lt;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(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  <a:cs typeface="Times New Roman" pitchFamily="18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 ) &lt;&lt; a[ j ];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}</a:t>
            </a: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passArray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b[],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size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k 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 k &lt; size; k++ )  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b[ 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k ] *=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                          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charset="-120"/>
            </a:endParaRPr>
          </a:p>
        </p:txBody>
      </p:sp>
      <p:graphicFrame>
        <p:nvGraphicFramePr>
          <p:cNvPr id="445591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886589"/>
              </p:ext>
            </p:extLst>
          </p:nvPr>
        </p:nvGraphicFramePr>
        <p:xfrm>
          <a:off x="5832161" y="1088701"/>
          <a:ext cx="3060000" cy="28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b[0]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b[1]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b[2]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b[3]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b[4]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45699" name="Group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02349"/>
              </p:ext>
            </p:extLst>
          </p:nvPr>
        </p:nvGraphicFramePr>
        <p:xfrm>
          <a:off x="6552253" y="5049207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272345" y="3609023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5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1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main()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5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a[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] = {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4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};</a:t>
            </a: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for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i 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 i &lt;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 i++ )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   cout &lt;&lt;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) &lt;&lt; a[ i ];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 cout &lt;&lt; endl;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passArray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a,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);               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  <a:cs typeface="Times New Roman" pitchFamily="18" charset="0"/>
              </a:rPr>
              <a:t>   for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 j 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  <a:cs typeface="Times New Roman" pitchFamily="18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; j &lt;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  <a:cs typeface="Times New Roman" pitchFamily="18" charset="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j++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      cout &lt;&lt;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(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  <a:cs typeface="Times New Roman" pitchFamily="18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 ) &lt;&lt; a[ j ];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}</a:t>
            </a: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passArray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b[],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size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k 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 k &lt; size; k++ )  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   b[ k ] *=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                          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charset="-120"/>
            </a:endParaRPr>
          </a:p>
        </p:txBody>
      </p:sp>
      <p:graphicFrame>
        <p:nvGraphicFramePr>
          <p:cNvPr id="445591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71831"/>
              </p:ext>
            </p:extLst>
          </p:nvPr>
        </p:nvGraphicFramePr>
        <p:xfrm>
          <a:off x="5832161" y="1088701"/>
          <a:ext cx="3060000" cy="28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272345" y="3609023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5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1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main()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{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   const 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size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=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5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   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a[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size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] = {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0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2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3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4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};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dirty="0" smtClean="0">
              <a:solidFill>
                <a:srgbClr val="0000FF"/>
              </a:solidFill>
              <a:latin typeface="Lucida Console" pitchFamily="49" charset="0"/>
              <a:ea typeface="新細明體" charset="-12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cout &lt;&lt; a[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3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];</a:t>
            </a:r>
            <a:endParaRPr lang="en-US" altLang="zh-TW" dirty="0" smtClean="0">
              <a:latin typeface="Lucida Console" pitchFamily="49" charset="0"/>
              <a:ea typeface="新細明體" charset="-12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passElement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( a[3] );               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&lt;&lt; a[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3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];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}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charset="-120"/>
            </a:endParaRPr>
          </a:p>
          <a:p>
            <a:pPr eaLnBrk="1" hangingPunct="1"/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passElement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element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{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  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( element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*=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2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) &lt;&lt; endl;                          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}</a:t>
            </a:r>
            <a:endParaRPr lang="zh-TW" altLang="en-US" dirty="0" smtClean="0">
              <a:solidFill>
                <a:srgbClr val="000000"/>
              </a:solidFill>
              <a:latin typeface="Lucida Console" pitchFamily="49" charset="0"/>
              <a:ea typeface="新細明體" charset="-120"/>
            </a:endParaRPr>
          </a:p>
        </p:txBody>
      </p:sp>
      <p:graphicFrame>
        <p:nvGraphicFramePr>
          <p:cNvPr id="8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389796"/>
              </p:ext>
            </p:extLst>
          </p:nvPr>
        </p:nvGraphicFramePr>
        <p:xfrm>
          <a:off x="6372230" y="1808793"/>
          <a:ext cx="2340000" cy="21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97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passByReference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ref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sz="1600" dirty="0">
                <a:solidFill>
                  <a:srgbClr val="008000"/>
                </a:solidFill>
                <a:ea typeface="細明體" panose="02020509000000000000" pitchFamily="49" charset="-120"/>
              </a:rPr>
              <a:t>// function </a:t>
            </a:r>
            <a:r>
              <a:rPr lang="en-US" altLang="zh-TW" sz="1600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prototype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 = 3;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"a =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 before 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passByReference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\n"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passByReference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a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"a =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 after 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passByReference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\n"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passByReference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ref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ref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*=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ref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sz="1600" dirty="0">
                <a:solidFill>
                  <a:srgbClr val="008000"/>
                </a:solidFill>
                <a:ea typeface="細明體" panose="02020509000000000000" pitchFamily="49" charset="-120"/>
              </a:rPr>
              <a:t>// caller's argument modified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main()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5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a[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] = {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4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};</a:t>
            </a: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FF"/>
              </a:solidFill>
              <a:ea typeface="新細明體" charset="-12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cout &lt;&lt; a[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];</a:t>
            </a: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passElement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a[3] );               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cout &lt;&lt; a[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];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}</a:t>
            </a: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passElement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element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cout &lt;&lt; ( element *=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) &lt;&lt; endl;                          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charset="-120"/>
            </a:endParaRPr>
          </a:p>
        </p:txBody>
      </p:sp>
      <p:graphicFrame>
        <p:nvGraphicFramePr>
          <p:cNvPr id="8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542235"/>
              </p:ext>
            </p:extLst>
          </p:nvPr>
        </p:nvGraphicFramePr>
        <p:xfrm>
          <a:off x="6372230" y="1808793"/>
          <a:ext cx="2340000" cy="21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Group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31674"/>
              </p:ext>
            </p:extLst>
          </p:nvPr>
        </p:nvGraphicFramePr>
        <p:xfrm>
          <a:off x="6012185" y="5049207"/>
          <a:ext cx="2700046" cy="360000"/>
        </p:xfrm>
        <a:graphic>
          <a:graphicData uri="http://schemas.openxmlformats.org/drawingml/2006/table">
            <a:tbl>
              <a:tblPr/>
              <a:tblGrid>
                <a:gridCol w="108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element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092322" y="2888931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-2.5E-6 0.315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main()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5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a[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] = {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4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};</a:t>
            </a: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FF"/>
              </a:solidFill>
              <a:ea typeface="新細明體" charset="-12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cout &lt;&lt; a[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];</a:t>
            </a: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passElement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a[3] );               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cout &lt;&lt; a[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];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}</a:t>
            </a: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passElement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element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cout &lt;&lt; ( element *=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) &lt;&lt; endl;                          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charset="-120"/>
            </a:endParaRPr>
          </a:p>
        </p:txBody>
      </p:sp>
      <p:graphicFrame>
        <p:nvGraphicFramePr>
          <p:cNvPr id="8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18905"/>
              </p:ext>
            </p:extLst>
          </p:nvPr>
        </p:nvGraphicFramePr>
        <p:xfrm>
          <a:off x="6372230" y="1808793"/>
          <a:ext cx="2340000" cy="21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Group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97837"/>
              </p:ext>
            </p:extLst>
          </p:nvPr>
        </p:nvGraphicFramePr>
        <p:xfrm>
          <a:off x="6012184" y="5049207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element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092322" y="2888931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4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main()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5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a[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] = {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4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};</a:t>
            </a: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FF"/>
              </a:solidFill>
              <a:ea typeface="新細明體" charset="-12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cout &lt;&lt; a[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];</a:t>
            </a: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passElement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a[3] );               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cout &lt;&lt; a[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];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}</a:t>
            </a: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passElement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element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cout &lt;&lt; ( element *=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) &lt;&lt; endl;                          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charset="-120"/>
            </a:endParaRPr>
          </a:p>
        </p:txBody>
      </p:sp>
      <p:graphicFrame>
        <p:nvGraphicFramePr>
          <p:cNvPr id="8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67477"/>
              </p:ext>
            </p:extLst>
          </p:nvPr>
        </p:nvGraphicFramePr>
        <p:xfrm>
          <a:off x="6372230" y="1808793"/>
          <a:ext cx="2340000" cy="21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092322" y="2888931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3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11494" y="548632"/>
            <a:ext cx="7921625" cy="4500563"/>
          </a:xfrm>
          <a:solidFill>
            <a:srgbClr val="CCECFF"/>
          </a:solidFill>
          <a:ln w="19050">
            <a:solidFill>
              <a:srgbClr val="0000FF"/>
            </a:solidFill>
          </a:ln>
        </p:spPr>
        <p:txBody>
          <a:bodyPr tIns="108000"/>
          <a:lstStyle/>
          <a:p>
            <a:pPr mar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  <a:cs typeface="Courier New" panose="02070309020205020404" pitchFamily="49" charset="0"/>
              </a:rPr>
              <a:t>The values of the original array are:</a:t>
            </a:r>
          </a:p>
          <a:p>
            <a:pPr mar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  <a:cs typeface="Courier New" panose="02070309020205020404" pitchFamily="49" charset="0"/>
              </a:rPr>
              <a:t>  0  1  2  3  4</a:t>
            </a:r>
          </a:p>
          <a:p>
            <a:pPr mar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  <a:cs typeface="Courier New" panose="02070309020205020404" pitchFamily="49" charset="0"/>
              </a:rPr>
              <a:t>The values of the modified array are:</a:t>
            </a:r>
          </a:p>
          <a:p>
            <a:pPr mar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  <a:cs typeface="Courier New" panose="02070309020205020404" pitchFamily="49" charset="0"/>
              </a:rPr>
              <a:t>  0  2  4  6  8</a:t>
            </a:r>
          </a:p>
          <a:p>
            <a:pPr marL="0" indent="0" eaLnBrk="1" hangingPunct="1"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charset="-120"/>
                <a:cs typeface="Courier New" panose="02070309020205020404" pitchFamily="49" charset="0"/>
              </a:rPr>
              <a:t> </a:t>
            </a:r>
            <a:endParaRPr lang="en-US" altLang="zh-TW" sz="160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charset="-12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charset="-120"/>
                <a:cs typeface="Courier New" panose="02070309020205020404" pitchFamily="49" charset="0"/>
              </a:rPr>
              <a:t> </a:t>
            </a:r>
            <a:endParaRPr lang="en-US" altLang="zh-TW" sz="160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charset="-12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  <a:cs typeface="Courier New" panose="02070309020205020404" pitchFamily="49" charset="0"/>
              </a:rPr>
              <a:t>a[3] before 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  <a:cs typeface="Courier New" panose="02070309020205020404" pitchFamily="49" charset="0"/>
              </a:rPr>
              <a:t>passElement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  <a:cs typeface="Courier New" panose="02070309020205020404" pitchFamily="49" charset="0"/>
              </a:rPr>
              <a:t>: 6</a:t>
            </a:r>
          </a:p>
          <a:p>
            <a:pPr mar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  <a:cs typeface="Courier New" panose="02070309020205020404" pitchFamily="49" charset="0"/>
              </a:rPr>
              <a:t>Value of element in 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  <a:cs typeface="Courier New" panose="02070309020205020404" pitchFamily="49" charset="0"/>
              </a:rPr>
              <a:t>passElement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  <a:cs typeface="Courier New" panose="02070309020205020404" pitchFamily="49" charset="0"/>
              </a:rPr>
              <a:t>: 12</a:t>
            </a:r>
          </a:p>
          <a:p>
            <a:pPr mar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  <a:cs typeface="Courier New" panose="02070309020205020404" pitchFamily="49" charset="0"/>
              </a:rPr>
              <a:t>a[3] after 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  <a:cs typeface="Courier New" panose="02070309020205020404" pitchFamily="49" charset="0"/>
              </a:rPr>
              <a:t>passElement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  <a:cs typeface="Courier New" panose="02070309020205020404" pitchFamily="49" charset="0"/>
              </a:rPr>
              <a:t>: 6</a:t>
            </a:r>
            <a:endParaRPr lang="en-US" altLang="zh-TW" sz="1600" dirty="0" smtClean="0">
              <a:latin typeface="Lucida Console" panose="020B0609040504020204" pitchFamily="49" charset="0"/>
              <a:ea typeface="新細明體" charset="-12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kern="1200" dirty="0" smtClean="0">
                <a:solidFill>
                  <a:srgbClr val="0000FF"/>
                </a:solidFill>
                <a:latin typeface="+mn-lt"/>
                <a:ea typeface="+mn-ea"/>
              </a:rPr>
              <a:t>Functions with Empty Parameter Lists</a:t>
            </a:r>
            <a:endParaRPr lang="en-US" altLang="zh-TW" dirty="0" smtClean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Empty parameter lists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ea typeface="新細明體" pitchFamily="18" charset="-120"/>
              </a:rPr>
              <a:t> or </a:t>
            </a:r>
            <a:r>
              <a:rPr lang="en-US" altLang="zh-TW" dirty="0">
                <a:ea typeface="新細明體" pitchFamily="18" charset="-120"/>
              </a:rPr>
              <a:t>nothing at all in parentheses</a:t>
            </a:r>
            <a:endParaRPr lang="en-US" altLang="zh-TW" dirty="0" smtClean="0">
              <a:ea typeface="新細明體" pitchFamily="18" charset="-120"/>
            </a:endParaRPr>
          </a:p>
          <a:p>
            <a:pPr lvl="1"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Function 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</a:rPr>
              <a:t>print</a:t>
            </a:r>
            <a:r>
              <a:rPr lang="en-US" altLang="zh-TW" dirty="0" smtClean="0">
                <a:ea typeface="新細明體" pitchFamily="18" charset="-120"/>
              </a:rPr>
              <a:t> does not take arguments and </a:t>
            </a:r>
            <a:r>
              <a:rPr lang="en-US" altLang="zh-TW" dirty="0">
                <a:ea typeface="新細明體" pitchFamily="18" charset="-120"/>
              </a:rPr>
              <a:t>does not </a:t>
            </a:r>
            <a:r>
              <a:rPr lang="en-US" altLang="zh-TW" dirty="0" smtClean="0">
                <a:ea typeface="新細明體" pitchFamily="18" charset="-120"/>
              </a:rPr>
              <a:t>return a value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print();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print(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);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70" y="188585"/>
            <a:ext cx="8281059" cy="1080139"/>
          </a:xfrm>
        </p:spPr>
        <p:txBody>
          <a:bodyPr/>
          <a:lstStyle/>
          <a:p>
            <a:pPr algn="ctr" eaLnBrk="1" hangingPunct="1"/>
            <a:r>
              <a:rPr lang="en-US" altLang="zh-TW" kern="1200" dirty="0" smtClean="0">
                <a:solidFill>
                  <a:srgbClr val="0000FF"/>
                </a:solidFill>
                <a:latin typeface="+mn-lt"/>
              </a:rPr>
              <a:t>Random </a:t>
            </a:r>
            <a:r>
              <a:rPr lang="en-US" altLang="zh-TW" kern="1200" dirty="0">
                <a:solidFill>
                  <a:srgbClr val="0000FF"/>
                </a:solidFill>
                <a:latin typeface="+mn-lt"/>
              </a:rPr>
              <a:t>Number Generation</a:t>
            </a:r>
            <a:endParaRPr lang="en-US" altLang="zh-TW" dirty="0" smtClean="0">
              <a:solidFill>
                <a:srgbClr val="0000FF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49389"/>
            <a:ext cx="7921625" cy="1619566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 dirty="0" smtClean="0">
                <a:latin typeface="Lucida Console" panose="020B0609040504020204" pitchFamily="49" charset="0"/>
                <a:ea typeface="新細明體" pitchFamily="18" charset="-120"/>
              </a:rPr>
              <a:t>rand</a:t>
            </a:r>
            <a:r>
              <a:rPr lang="en-US" altLang="zh-TW" dirty="0" smtClean="0">
                <a:ea typeface="新細明體" pitchFamily="18" charset="-120"/>
              </a:rPr>
              <a:t> function (in </a:t>
            </a:r>
            <a:r>
              <a:rPr lang="en-US" altLang="zh-TW" sz="2400" dirty="0" smtClean="0">
                <a:latin typeface="Lucida Console" panose="020B0609040504020204" pitchFamily="49" charset="0"/>
                <a:ea typeface="新細明體" pitchFamily="18" charset="-120"/>
              </a:rPr>
              <a:t>&lt;</a:t>
            </a:r>
            <a:r>
              <a:rPr lang="en-US" altLang="zh-TW" sz="2400" dirty="0" err="1" smtClean="0">
                <a:latin typeface="Lucida Console" panose="020B0609040504020204" pitchFamily="49" charset="0"/>
                <a:ea typeface="新細明體" pitchFamily="18" charset="-120"/>
              </a:rPr>
              <a:t>cstdlib</a:t>
            </a:r>
            <a:r>
              <a:rPr lang="en-US" altLang="zh-TW" sz="2400" dirty="0" smtClean="0">
                <a:latin typeface="Lucida Console" panose="020B0609040504020204" pitchFamily="49" charset="0"/>
                <a:ea typeface="新細明體" pitchFamily="18" charset="-120"/>
              </a:rPr>
              <a:t>&gt;</a:t>
            </a:r>
            <a:r>
              <a:rPr lang="en-US" altLang="zh-TW" dirty="0" smtClean="0">
                <a:ea typeface="新細明體" pitchFamily="18" charset="-120"/>
              </a:rPr>
              <a:t>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z="200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</a:rPr>
              <a:t> = rand();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Generates an </a:t>
            </a:r>
            <a:r>
              <a:rPr lang="en-US" altLang="zh-TW" dirty="0">
                <a:ea typeface="新細明體" pitchFamily="18" charset="-120"/>
              </a:rPr>
              <a:t>unsigned integer </a:t>
            </a:r>
            <a:r>
              <a:rPr lang="en-US" altLang="zh-TW" dirty="0" smtClean="0">
                <a:ea typeface="新細明體" pitchFamily="18" charset="-120"/>
              </a:rPr>
              <a:t>between 0 and 32767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iomanip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counter = 1; counter &lt;= 20; counter++ ) 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( 1 + rand() % 6 );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counter % 5 == 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971540" y="548632"/>
            <a:ext cx="2880368" cy="180023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108000" bIns="108000"/>
          <a:lstStyle/>
          <a:p>
            <a:pPr algn="l">
              <a:spcBef>
                <a:spcPct val="20000"/>
              </a:spcBef>
            </a:pPr>
            <a:r>
              <a:rPr lang="zh-TW" altLang="en-US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6  6  5  5  6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5  1  1  5  3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6  6  2  4  2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6  2  3  4  1</a:t>
            </a:r>
            <a:endParaRPr lang="zh-TW" altLang="en-US" sz="1600" b="0" dirty="0"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iomanip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seed;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seed: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seed;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seed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counter{ 1 }; counter &lt;= 20; counter++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( 1 + rand() % 6 );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counter % 5 == 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 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971540" y="548632"/>
            <a:ext cx="2880368" cy="180023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108000" bIns="108000"/>
          <a:lstStyle/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Enter seed: 1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6  6  5  5  6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5  1  1  5  3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6  6  2  4  2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6  2  3  4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71540" y="2528885"/>
            <a:ext cx="2880368" cy="180023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108000" bIns="108000"/>
          <a:lstStyle/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Enter seed: 2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4  3  1  6  1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1  5  2  2  5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2  2  5  1  6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4  6  2  5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6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1540" y="4509138"/>
            <a:ext cx="2880368" cy="180023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108000" bIns="108000"/>
          <a:lstStyle/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Enter seed: 3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1  3  1  2  6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4  3  2  2  1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4  4  2  5  3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6  2  6  6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3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向右箭號 10"/>
          <p:cNvSpPr/>
          <p:nvPr/>
        </p:nvSpPr>
        <p:spPr>
          <a:xfrm rot="5400000">
            <a:off x="3941884" y="1808816"/>
            <a:ext cx="1620207" cy="54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 lIns="72000" rIns="72000"/>
          <a:lstStyle/>
          <a:p>
            <a:pPr marL="0" lvl="0" indent="0" eaLnBrk="1" hangingPunct="1"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0" lvl="0" indent="0" eaLnBrk="1" hangingPunct="1"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 =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a );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cout &lt;&lt; a &lt;&lt; endl;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 lIns="72000" rIns="72000"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&amp;ref )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                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ref *= ref;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63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64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572000" y="2888931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572000" y="2888931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572000" y="908664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577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5493E-6 L 1.94444E-6 -0.288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4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iomanip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counter{ 1 }; counter &lt;= 20; counter++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( 1 + rand() % 6 );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counter % 5 == 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 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63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971540" y="548632"/>
            <a:ext cx="3600460" cy="2340299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108000" bIns="108000"/>
          <a:lstStyle/>
          <a:p>
            <a:pPr algn="l">
              <a:spcBef>
                <a:spcPct val="1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Face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Count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1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 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999702</a:t>
            </a:r>
          </a:p>
          <a:p>
            <a:pPr algn="l">
              <a:spcBef>
                <a:spcPct val="1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2   1000823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1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3 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999378</a:t>
            </a:r>
          </a:p>
          <a:p>
            <a:pPr algn="l">
              <a:spcBef>
                <a:spcPct val="1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4 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998898</a:t>
            </a:r>
          </a:p>
          <a:p>
            <a:pPr algn="l">
              <a:spcBef>
                <a:spcPct val="1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5   1000777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1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6   1000422</a:t>
            </a:r>
            <a:endParaRPr lang="zh-TW" altLang="en-US" sz="1600" b="0" dirty="0"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sz="1600" dirty="0">
                <a:solidFill>
                  <a:srgbClr val="008000"/>
                </a:solidFill>
                <a:ea typeface="細明體" panose="02020509000000000000" pitchFamily="49" charset="-120"/>
              </a:rPr>
              <a:t>// Roll a six-sided die 6,000,000 times.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iomanip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counter1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 0 };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counter2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 0 };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counter3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 0 };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counter4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 0 };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counter5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 0 };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counter6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 0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sz="half" idx="1"/>
          </p:nvPr>
        </p:nvSpPr>
        <p:spPr/>
        <p:txBody>
          <a:bodyPr rIns="0"/>
          <a:lstStyle/>
          <a:p>
            <a:r>
              <a:rPr lang="nn-NO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i &lt; 6000000; ++i 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switch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( 1 + rand() % 6 ) </a:t>
            </a:r>
          </a:p>
          <a:p>
            <a:r>
              <a:rPr lang="zh-TW" altLang="en-US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1:          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      ++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counter1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2:          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      ++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counter2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3:          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      ++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counter3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4:         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      ++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counter4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5:          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      ++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counter5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6:         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      ++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counter6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default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   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"Program should never get here!"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"Face"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( 10 )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"Count"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"\n   1"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( 10 )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counter1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"\n   2"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( 10 )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counter2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"\n   3"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( 10 )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counter3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"\n   4"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( 10 )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counter4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"\n   5"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( 10 )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counter5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"\n   6"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( 10 )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counter6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31470" y="548632"/>
            <a:ext cx="8461082" cy="450057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iomanip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arraySize = { 7 };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counter[ arraySize ] = {};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i{ 0 }; i &lt; 6000000; ++i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counter[ 1 + rand() % 6 ]++;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"Face"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"Count"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j{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};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j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arraySize; ++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j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j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counter[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j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 smtClean="0">
              <a:solidFill>
                <a:srgbClr val="5F5F5F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31470" y="548632"/>
            <a:ext cx="8281059" cy="5580714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i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i 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6000000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i++ )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face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+ rand() %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6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switch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face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counter[ 1 ]++;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counter[ 2 ]++;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counter[ 3 ]++;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4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counter[ 4 ]++;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5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counter[ 5 ]++;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6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counter[ 6 ]++;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default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cout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"Program should never get here!"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i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 i 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6000000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 i++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face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+ rand() %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6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switch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face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counter[ face ]++;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counter[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face ]++;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counter[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face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]++;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4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counter[ face ]++;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5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counter[ face ]++;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6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counter[ face ]++;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default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cout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"Program should never get here!"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 i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anose="020703090202050204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; i 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anose="02070309020205020404" pitchFamily="49" charset="0"/>
              </a:rPr>
              <a:t>6000000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 i++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face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+ rand() %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6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switch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face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         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counter[ face ]++;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Courier New" panose="02070309020205020404" pitchFamily="49" charset="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counter[ face ]++;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counter[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face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]++;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anose="02070309020205020404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Courier New" panose="02070309020205020404" pitchFamily="49" charset="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anose="02070309020205020404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anose="02070309020205020404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: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Courier New" panose="02070309020205020404" pitchFamily="49" charset="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counter[ face ]++;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anose="02070309020205020404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Courier New" panose="02070309020205020404" pitchFamily="49" charset="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anose="02070309020205020404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anose="02070309020205020404" pitchFamily="49" charset="0"/>
              </a:rPr>
              <a:t>5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: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Courier New" panose="02070309020205020404" pitchFamily="49" charset="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counter[ face ]++;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anose="02070309020205020404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Courier New" panose="02070309020205020404" pitchFamily="49" charset="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anose="02070309020205020404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anose="02070309020205020404" pitchFamily="49" charset="0"/>
              </a:rPr>
              <a:t>6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: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Courier New" panose="02070309020205020404" pitchFamily="49" charset="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counter[ face ]++;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anose="02070309020205020404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Courier New" panose="02070309020205020404" pitchFamily="49" charset="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anose="02070309020205020404" pitchFamily="49" charset="0"/>
              </a:rPr>
              <a:t>default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: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Courier New" panose="02070309020205020404" pitchFamily="49" charset="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cout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anose="02070309020205020404" pitchFamily="49" charset="0"/>
              </a:rPr>
              <a:t>"Program should never get here!"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Courier New" panose="02070309020205020404" pitchFamily="49" charset="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anose="02070309020205020404" pitchFamily="49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ln w="9525">
            <a:solidFill>
              <a:schemeClr val="tx1"/>
            </a:solidFill>
          </a:ln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 i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anose="020703090202050204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; i 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anose="02070309020205020404" pitchFamily="49" charset="0"/>
              </a:rPr>
              <a:t>6000000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 i++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face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+ rand() %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6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counter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[ face ]++;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98229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 i 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anose="02070309020205020404" pitchFamily="49" charset="0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; i 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anose="02070309020205020404" pitchFamily="49" charset="0"/>
              </a:rPr>
              <a:t>6000000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; i++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face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+ rand() %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6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counter[ face ]++;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 i 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anose="02070309020205020404" pitchFamily="49" charset="0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; i 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anose="02070309020205020404" pitchFamily="49" charset="0"/>
              </a:rPr>
              <a:t>6000000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; i++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counter[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+ rand() %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6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]++;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向右箭號 9"/>
          <p:cNvSpPr/>
          <p:nvPr/>
        </p:nvSpPr>
        <p:spPr>
          <a:xfrm rot="5400000">
            <a:off x="3941884" y="1808816"/>
            <a:ext cx="1620207" cy="54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 lIns="72000" rIns="72000"/>
          <a:lstStyle/>
          <a:p>
            <a:pPr marL="0" lvl="0" indent="0" eaLnBrk="1" hangingPunct="1"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0" lvl="0" indent="0" eaLnBrk="1" hangingPunct="1"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 =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a );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cout &lt;&lt; a &lt;&lt; endl;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 lIns="72000" rIns="72000"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&amp;ref )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                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ref *= ref;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63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64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572000" y="2888931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572000" y="2888931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572000" y="908664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572000" y="908678"/>
            <a:ext cx="360000" cy="360000"/>
          </a:xfrm>
          <a:prstGeom prst="rect">
            <a:avLst/>
          </a:prstGeom>
          <a:noFill/>
          <a:ln w="19050">
            <a:noFill/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16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572000" y="2888931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16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08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81481E-6 L 1.94444E-6 0.28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400" kern="1200" dirty="0">
                <a:solidFill>
                  <a:srgbClr val="0000FF"/>
                </a:solidFill>
                <a:latin typeface="+mn-lt"/>
              </a:rPr>
              <a:t>Recursive </a:t>
            </a:r>
            <a:r>
              <a:rPr lang="en-US" altLang="zh-TW" sz="4400" kern="1200" dirty="0" smtClean="0">
                <a:solidFill>
                  <a:srgbClr val="0000FF"/>
                </a:solidFill>
                <a:latin typeface="+mn-lt"/>
              </a:rPr>
              <a:t>functions</a:t>
            </a:r>
            <a:endParaRPr lang="en-US" altLang="zh-TW" sz="4400" dirty="0" smtClean="0">
              <a:solidFill>
                <a:srgbClr val="0000FF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31470" y="1448747"/>
            <a:ext cx="8281059" cy="3780484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新細明體" pitchFamily="18" charset="-120"/>
              </a:rPr>
              <a:t>A recursive function</a:t>
            </a:r>
          </a:p>
          <a:p>
            <a:pPr lvl="1" eaLnBrk="1" hangingPunct="1">
              <a:buFont typeface="Cambria Math" panose="02040503050406030204" pitchFamily="18" charset="0"/>
              <a:buChar char="−"/>
            </a:pPr>
            <a:r>
              <a:rPr lang="en-US" altLang="zh-TW" dirty="0" smtClean="0">
                <a:ea typeface="新細明體" pitchFamily="18" charset="-120"/>
              </a:rPr>
              <a:t>A function that call </a:t>
            </a:r>
            <a:r>
              <a:rPr lang="en-US" altLang="zh-TW" dirty="0">
                <a:ea typeface="新細明體" pitchFamily="18" charset="-120"/>
              </a:rPr>
              <a:t>itself, either directly, or </a:t>
            </a:r>
            <a:r>
              <a:rPr lang="en-US" altLang="zh-TW" dirty="0" smtClean="0">
                <a:ea typeface="新細明體" pitchFamily="18" charset="-120"/>
              </a:rPr>
              <a:t>indirectly (</a:t>
            </a:r>
            <a:r>
              <a:rPr lang="en-US" altLang="zh-TW" dirty="0">
                <a:ea typeface="新細明體" pitchFamily="18" charset="-120"/>
              </a:rPr>
              <a:t>through another function</a:t>
            </a:r>
            <a:r>
              <a:rPr lang="en-US" altLang="zh-TW" dirty="0" smtClean="0">
                <a:ea typeface="新細明體" pitchFamily="18" charset="-120"/>
              </a:rPr>
              <a:t>).</a:t>
            </a:r>
          </a:p>
          <a:p>
            <a:pPr eaLnBrk="1" hangingPunct="1"/>
            <a:r>
              <a:rPr lang="en-US" altLang="zh-TW" sz="2400" dirty="0" smtClean="0">
                <a:ea typeface="新細明體" pitchFamily="18" charset="-120"/>
              </a:rPr>
              <a:t>Example: factorial</a:t>
            </a:r>
          </a:p>
          <a:p>
            <a:pPr marL="741600" indent="-284400" eaLnBrk="1" hangingPunct="1">
              <a:buFontTx/>
              <a:buNone/>
            </a:pPr>
            <a:r>
              <a:rPr lang="en-US" altLang="zh-TW" sz="2200" i="1" dirty="0" smtClean="0">
                <a:ea typeface="新細明體" pitchFamily="18" charset="-120"/>
              </a:rPr>
              <a:t>	n</a:t>
            </a:r>
            <a:r>
              <a:rPr lang="en-US" altLang="zh-TW" sz="2200" dirty="0" smtClean="0">
                <a:ea typeface="新細明體" pitchFamily="18" charset="-120"/>
              </a:rPr>
              <a:t>!</a:t>
            </a:r>
            <a:r>
              <a:rPr lang="en-US" altLang="zh-TW" sz="2200" i="1" dirty="0" smtClean="0">
                <a:ea typeface="新細明體" pitchFamily="18" charset="-120"/>
              </a:rPr>
              <a:t>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i="1" dirty="0" smtClean="0">
                <a:ea typeface="新細明體" pitchFamily="18" charset="-120"/>
              </a:rPr>
              <a:t> n </a:t>
            </a:r>
            <a:r>
              <a:rPr lang="en-US" altLang="zh-TW" sz="2200" dirty="0" smtClean="0">
                <a:latin typeface="Symbol" pitchFamily="18" charset="2"/>
                <a:ea typeface="新細明體" pitchFamily="18" charset="-120"/>
              </a:rPr>
              <a:t>*</a:t>
            </a:r>
            <a:r>
              <a:rPr lang="en-US" altLang="zh-TW" sz="2200" i="1" dirty="0" smtClean="0">
                <a:ea typeface="新細明體" pitchFamily="18" charset="-120"/>
              </a:rPr>
              <a:t> </a:t>
            </a:r>
            <a:r>
              <a:rPr lang="en-US" altLang="zh-TW" sz="2200" dirty="0" smtClean="0">
                <a:ea typeface="新細明體" pitchFamily="18" charset="-120"/>
              </a:rPr>
              <a:t>(</a:t>
            </a:r>
            <a:r>
              <a:rPr lang="en-US" altLang="zh-TW" sz="2200" i="1" dirty="0" smtClean="0">
                <a:ea typeface="新細明體" pitchFamily="18" charset="-120"/>
              </a:rPr>
              <a:t> n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200" i="1" dirty="0" smtClean="0">
                <a:ea typeface="新細明體" pitchFamily="18" charset="-120"/>
              </a:rPr>
              <a:t> </a:t>
            </a:r>
            <a:r>
              <a:rPr lang="en-US" altLang="zh-TW" sz="2200" dirty="0" smtClean="0">
                <a:ea typeface="新細明體" pitchFamily="18" charset="-120"/>
              </a:rPr>
              <a:t>1</a:t>
            </a:r>
            <a:r>
              <a:rPr lang="en-US" altLang="zh-TW" sz="2200" i="1" dirty="0" smtClean="0">
                <a:ea typeface="新細明體" pitchFamily="18" charset="-120"/>
              </a:rPr>
              <a:t> </a:t>
            </a:r>
            <a:r>
              <a:rPr lang="en-US" altLang="zh-TW" sz="2200" dirty="0" smtClean="0">
                <a:ea typeface="新細明體" pitchFamily="18" charset="-120"/>
              </a:rPr>
              <a:t>)</a:t>
            </a:r>
            <a:r>
              <a:rPr lang="en-US" altLang="zh-TW" sz="2200" i="1" dirty="0" smtClean="0">
                <a:ea typeface="新細明體" pitchFamily="18" charset="-120"/>
              </a:rPr>
              <a:t> </a:t>
            </a:r>
            <a:r>
              <a:rPr lang="en-US" altLang="zh-TW" sz="2200" dirty="0" smtClean="0">
                <a:latin typeface="Symbol" pitchFamily="18" charset="2"/>
                <a:ea typeface="新細明體" pitchFamily="18" charset="-120"/>
              </a:rPr>
              <a:t>*</a:t>
            </a:r>
            <a:r>
              <a:rPr lang="en-US" altLang="zh-TW" sz="2200" i="1" dirty="0" smtClean="0">
                <a:ea typeface="新細明體" pitchFamily="18" charset="-120"/>
              </a:rPr>
              <a:t> </a:t>
            </a:r>
            <a:r>
              <a:rPr lang="en-US" altLang="zh-TW" sz="2200" dirty="0" smtClean="0">
                <a:ea typeface="新細明體" pitchFamily="18" charset="-120"/>
              </a:rPr>
              <a:t>(</a:t>
            </a:r>
            <a:r>
              <a:rPr lang="en-US" altLang="zh-TW" sz="2200" i="1" dirty="0" smtClean="0">
                <a:ea typeface="新細明體" pitchFamily="18" charset="-120"/>
              </a:rPr>
              <a:t> n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200" i="1" dirty="0" smtClean="0">
                <a:ea typeface="新細明體" pitchFamily="18" charset="-120"/>
              </a:rPr>
              <a:t> </a:t>
            </a:r>
            <a:r>
              <a:rPr lang="en-US" altLang="zh-TW" sz="2200" dirty="0" smtClean="0">
                <a:ea typeface="新細明體" pitchFamily="18" charset="-120"/>
              </a:rPr>
              <a:t>2</a:t>
            </a:r>
            <a:r>
              <a:rPr lang="en-US" altLang="zh-TW" sz="2200" i="1" dirty="0" smtClean="0">
                <a:ea typeface="新細明體" pitchFamily="18" charset="-120"/>
              </a:rPr>
              <a:t> </a:t>
            </a:r>
            <a:r>
              <a:rPr lang="en-US" altLang="zh-TW" sz="2200" dirty="0" smtClean="0">
                <a:ea typeface="新細明體" pitchFamily="18" charset="-120"/>
              </a:rPr>
              <a:t>) </a:t>
            </a:r>
            <a:r>
              <a:rPr lang="en-US" altLang="zh-TW" sz="2200" dirty="0" smtClean="0">
                <a:latin typeface="Symbol" pitchFamily="18" charset="2"/>
                <a:ea typeface="新細明體" pitchFamily="18" charset="-120"/>
              </a:rPr>
              <a:t>* </a:t>
            </a:r>
            <a:r>
              <a:rPr lang="en-US" altLang="zh-TW" sz="2200" dirty="0" smtClean="0">
                <a:latin typeface="Symbol" pitchFamily="18" charset="2"/>
                <a:ea typeface="新細明體" pitchFamily="18" charset="-120"/>
                <a:sym typeface="MT Extra" pitchFamily="18" charset="2"/>
              </a:rPr>
              <a:t></a:t>
            </a:r>
            <a:r>
              <a:rPr lang="en-US" altLang="zh-TW" sz="2200" dirty="0" smtClean="0">
                <a:latin typeface="Symbol" pitchFamily="18" charset="2"/>
                <a:ea typeface="新細明體" pitchFamily="18" charset="-120"/>
              </a:rPr>
              <a:t> *</a:t>
            </a:r>
            <a:r>
              <a:rPr lang="en-US" altLang="zh-TW" sz="2200" i="1" dirty="0" smtClean="0">
                <a:ea typeface="新細明體" pitchFamily="18" charset="-120"/>
              </a:rPr>
              <a:t> </a:t>
            </a:r>
            <a:r>
              <a:rPr lang="en-US" altLang="zh-TW" sz="2200" dirty="0" smtClean="0">
                <a:ea typeface="新細明體" pitchFamily="18" charset="-120"/>
              </a:rPr>
              <a:t>1</a:t>
            </a:r>
          </a:p>
          <a:p>
            <a:pPr eaLnBrk="1" hangingPunct="1"/>
            <a:r>
              <a:rPr lang="en-US" altLang="zh-TW" sz="2400" dirty="0" smtClean="0">
                <a:ea typeface="新細明體" pitchFamily="18" charset="-120"/>
              </a:rPr>
              <a:t>A </a:t>
            </a:r>
            <a:r>
              <a:rPr lang="en-US" altLang="zh-TW" sz="2400" dirty="0">
                <a:ea typeface="新細明體" pitchFamily="18" charset="-120"/>
              </a:rPr>
              <a:t>recursive definition of the factorial </a:t>
            </a:r>
            <a:r>
              <a:rPr lang="en-US" altLang="zh-TW" sz="2400" dirty="0" smtClean="0">
                <a:ea typeface="新細明體" pitchFamily="18" charset="-120"/>
              </a:rPr>
              <a:t>function</a:t>
            </a:r>
            <a:endParaRPr lang="en-US" altLang="zh-TW" sz="2400" i="1" dirty="0" smtClean="0">
              <a:ea typeface="新細明體" pitchFamily="18" charset="-120"/>
            </a:endParaRPr>
          </a:p>
          <a:p>
            <a:pPr marL="741600" indent="-284400" eaLnBrk="1" hangingPunct="1">
              <a:buFontTx/>
              <a:buNone/>
            </a:pPr>
            <a:r>
              <a:rPr lang="en-US" altLang="zh-TW" sz="2200" i="1" dirty="0" smtClean="0">
                <a:ea typeface="新細明體" pitchFamily="18" charset="-120"/>
              </a:rPr>
              <a:t>	</a:t>
            </a:r>
            <a:r>
              <a:rPr lang="en-US" altLang="zh-TW" sz="2200" dirty="0" smtClean="0">
                <a:ea typeface="新細明體" pitchFamily="18" charset="-120"/>
              </a:rPr>
              <a:t>0!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 smtClean="0">
                <a:ea typeface="新細明體" pitchFamily="18" charset="-120"/>
              </a:rPr>
              <a:t> 1</a:t>
            </a:r>
          </a:p>
          <a:p>
            <a:pPr marL="741600" lvl="0" indent="-284400" eaLnBrk="1" hangingPunct="1">
              <a:buNone/>
            </a:pP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	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1!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1</a:t>
            </a:r>
          </a:p>
          <a:p>
            <a:pPr marL="741600" indent="-284400" eaLnBrk="1" hangingPunct="1">
              <a:buFontTx/>
              <a:buNone/>
            </a:pPr>
            <a:r>
              <a:rPr lang="en-US" altLang="zh-TW" sz="2200" i="1" dirty="0" smtClean="0">
                <a:ea typeface="新細明體" pitchFamily="18" charset="-120"/>
              </a:rPr>
              <a:t>	n</a:t>
            </a:r>
            <a:r>
              <a:rPr lang="en-US" altLang="zh-TW" sz="2200" dirty="0">
                <a:ea typeface="新細明體" pitchFamily="18" charset="-120"/>
              </a:rPr>
              <a:t>!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 smtClean="0">
                <a:ea typeface="新細明體" pitchFamily="18" charset="-120"/>
              </a:rPr>
              <a:t> </a:t>
            </a:r>
            <a:r>
              <a:rPr lang="en-US" altLang="zh-TW" sz="2200" i="1" dirty="0">
                <a:ea typeface="新細明體" pitchFamily="18" charset="-120"/>
              </a:rPr>
              <a:t>n</a:t>
            </a:r>
            <a:r>
              <a:rPr lang="en-US" altLang="zh-TW" sz="2200" dirty="0">
                <a:ea typeface="新細明體" pitchFamily="18" charset="-120"/>
              </a:rPr>
              <a:t> </a:t>
            </a:r>
            <a:r>
              <a:rPr lang="en-US" altLang="zh-TW" sz="2200" dirty="0">
                <a:latin typeface="Symbol" pitchFamily="18" charset="2"/>
                <a:ea typeface="新細明體" pitchFamily="18" charset="-120"/>
              </a:rPr>
              <a:t>*</a:t>
            </a:r>
            <a:r>
              <a:rPr lang="en-US" altLang="zh-TW" sz="2200" dirty="0">
                <a:ea typeface="新細明體" pitchFamily="18" charset="-120"/>
              </a:rPr>
              <a:t> ( </a:t>
            </a:r>
            <a:r>
              <a:rPr lang="en-US" altLang="zh-TW" sz="2200" i="1" dirty="0">
                <a:ea typeface="新細明體" pitchFamily="18" charset="-120"/>
              </a:rPr>
              <a:t>n</a:t>
            </a:r>
            <a:r>
              <a:rPr lang="en-US" altLang="zh-TW" sz="2200" dirty="0">
                <a:ea typeface="新細明體" pitchFamily="18" charset="-120"/>
              </a:rPr>
              <a:t>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200" dirty="0" smtClean="0">
                <a:ea typeface="新細明體" pitchFamily="18" charset="-120"/>
              </a:rPr>
              <a:t> </a:t>
            </a:r>
            <a:r>
              <a:rPr lang="en-US" altLang="zh-TW" sz="2200" dirty="0">
                <a:ea typeface="新細明體" pitchFamily="18" charset="-120"/>
              </a:rPr>
              <a:t>1 </a:t>
            </a:r>
            <a:r>
              <a:rPr lang="en-US" altLang="zh-TW" sz="2200" dirty="0" smtClean="0">
                <a:ea typeface="新細明體" pitchFamily="18" charset="-120"/>
              </a:rPr>
              <a:t>)!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ctr" eaLnBrk="1" hangingPunct="1"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Iterative </a:t>
            </a:r>
            <a:r>
              <a:rPr lang="en-US" altLang="zh-TW" dirty="0" smtClean="0">
                <a:solidFill>
                  <a:srgbClr val="0000FF"/>
                </a:solidFill>
              </a:rPr>
              <a:t>Factorial Function</a:t>
            </a:r>
            <a:endParaRPr lang="en-US" altLang="zh-TW" sz="28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0" y="1448747"/>
            <a:ext cx="8281059" cy="4860622"/>
          </a:xfrm>
        </p:spPr>
        <p:txBody>
          <a:bodyPr/>
          <a:lstStyle/>
          <a:p>
            <a:pPr marL="741600" lvl="0" indent="-284400" eaLnBrk="1" hangingPunct="1">
              <a:buNone/>
            </a:pP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!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 n </a:t>
            </a:r>
            <a:r>
              <a:rPr lang="en-US" altLang="zh-TW" sz="22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*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 n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1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)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*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 n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2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) </a:t>
            </a:r>
            <a:r>
              <a:rPr lang="en-US" altLang="zh-TW" sz="22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* </a:t>
            </a:r>
            <a:r>
              <a:rPr lang="en-US" altLang="zh-TW" sz="22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  <a:sym typeface="MT Extra" pitchFamily="18" charset="2"/>
              </a:rPr>
              <a:t></a:t>
            </a:r>
            <a:r>
              <a:rPr lang="en-US" altLang="zh-TW" sz="22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 *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1</a:t>
            </a:r>
            <a:endParaRPr lang="en-US" altLang="zh-TW" sz="2400" dirty="0">
              <a:solidFill>
                <a:srgbClr val="000000"/>
              </a:solidFill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16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16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60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altLang="zh-TW" sz="1600" dirty="0" smtClean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600" dirty="0" smtClean="0">
                <a:solidFill>
                  <a:srgbClr val="0099FF"/>
                </a:solidFill>
                <a:latin typeface="Lucida Console"/>
              </a:rPr>
              <a:t>"Enter a positive Integer: "</a:t>
            </a:r>
            <a:r>
              <a:rPr lang="fr-FR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&gt;&gt;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n;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n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"! = "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f( n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6345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ctr" eaLnBrk="1" hangingPunct="1"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Iterative </a:t>
            </a:r>
            <a:r>
              <a:rPr lang="en-US" altLang="zh-TW" dirty="0" smtClean="0">
                <a:solidFill>
                  <a:srgbClr val="0000FF"/>
                </a:solidFill>
              </a:rPr>
              <a:t>Factorial Function</a:t>
            </a:r>
            <a:endParaRPr lang="en-US" altLang="zh-TW" sz="28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0" y="1448747"/>
            <a:ext cx="8281059" cy="4860622"/>
          </a:xfrm>
        </p:spPr>
        <p:txBody>
          <a:bodyPr/>
          <a:lstStyle/>
          <a:p>
            <a:pPr marL="741600" lvl="0" indent="-284400" eaLnBrk="1" hangingPunct="1">
              <a:buNone/>
            </a:pP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!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 n </a:t>
            </a:r>
            <a:r>
              <a:rPr lang="en-US" altLang="zh-TW" sz="22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*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 n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1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)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*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 n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2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) </a:t>
            </a:r>
            <a:r>
              <a:rPr lang="en-US" altLang="zh-TW" sz="22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* </a:t>
            </a:r>
            <a:r>
              <a:rPr lang="en-US" altLang="zh-TW" sz="22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  <a:sym typeface="MT Extra" pitchFamily="18" charset="2"/>
              </a:rPr>
              <a:t></a:t>
            </a:r>
            <a:r>
              <a:rPr lang="en-US" altLang="zh-TW" sz="22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 *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1</a:t>
            </a:r>
            <a:endParaRPr lang="en-US" altLang="zh-TW" sz="2400" dirty="0">
              <a:solidFill>
                <a:srgbClr val="000000"/>
              </a:solidFill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16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16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60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altLang="zh-TW" sz="1600" dirty="0" smtClean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600" dirty="0" smtClean="0">
                <a:solidFill>
                  <a:srgbClr val="0099FF"/>
                </a:solidFill>
                <a:latin typeface="Lucida Console"/>
              </a:rPr>
              <a:t>"Enter a positive Integer: "</a:t>
            </a:r>
            <a:r>
              <a:rPr lang="fr-FR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&gt;&gt;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n;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n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"! = "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f( n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16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n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result = 1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= 2;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&lt;= n;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result *=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67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1913"/>
            <a:ext cx="7921625" cy="846765"/>
          </a:xfrm>
        </p:spPr>
        <p:txBody>
          <a:bodyPr/>
          <a:lstStyle/>
          <a:p>
            <a:pPr algn="ctr"/>
            <a:r>
              <a:rPr lang="en-US" altLang="zh-TW" dirty="0" smtClean="0"/>
              <a:t>Recursive Factorial Function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11188" y="1088701"/>
            <a:ext cx="6121088" cy="5220667"/>
          </a:xfrm>
        </p:spPr>
        <p:txBody>
          <a:bodyPr/>
          <a:lstStyle/>
          <a:p>
            <a:pPr lvl="0" eaLnBrk="1" hangingPunct="1">
              <a:spcBef>
                <a:spcPts val="300"/>
              </a:spcBef>
            </a:pP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Let </a:t>
            </a:r>
            <a:r>
              <a:rPr lang="en-US" altLang="zh-TW" sz="2200" i="1" spc="200" dirty="0" smtClean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sz="2200" i="1" dirty="0" smtClean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i="1" dirty="0" smtClean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!. Then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2200" i="1" spc="200" dirty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1                   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for 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  <a:sym typeface="Symbol"/>
              </a:rPr>
              <a:t>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 1 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  (</a:t>
            </a:r>
            <a:r>
              <a:rPr lang="en-US" altLang="zh-TW" sz="2200" i="1" dirty="0" smtClean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!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1)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2200" i="1" spc="200" dirty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*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i="1" spc="200" dirty="0" smtClean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1 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)    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for 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&gt;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1   (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!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*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 ( 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1 )!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)</a:t>
            </a:r>
            <a:endParaRPr lang="en-US" altLang="zh-TW" sz="22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endParaRPr lang="en-US" altLang="zh-TW" sz="1800" dirty="0">
              <a:solidFill>
                <a:srgbClr val="5F5F5F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 lvl="0">
              <a:spcBef>
                <a:spcPts val="0"/>
              </a:spcBef>
            </a:pP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600" dirty="0">
                <a:solidFill>
                  <a:srgbClr val="0099FF"/>
                </a:solidFill>
                <a:latin typeface="Lucida Console"/>
              </a:rPr>
              <a:t>"Enter a positive Integer: "</a:t>
            </a: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&gt;&gt; n;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&lt;&lt; n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"! = "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&lt;&lt; f(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n ) 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&lt;=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*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dirty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- 1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dirty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1913"/>
            <a:ext cx="7921625" cy="846765"/>
          </a:xfrm>
        </p:spPr>
        <p:txBody>
          <a:bodyPr/>
          <a:lstStyle/>
          <a:p>
            <a:pPr algn="ctr"/>
            <a:r>
              <a:rPr lang="en-US" altLang="zh-TW" dirty="0" smtClean="0"/>
              <a:t>Recursive Factorial Function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11188" y="1088701"/>
            <a:ext cx="6121088" cy="5220667"/>
          </a:xfrm>
        </p:spPr>
        <p:txBody>
          <a:bodyPr/>
          <a:lstStyle/>
          <a:p>
            <a:pPr lvl="0" eaLnBrk="1" hangingPunct="1">
              <a:spcBef>
                <a:spcPts val="300"/>
              </a:spcBef>
            </a:pP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Let </a:t>
            </a:r>
            <a:r>
              <a:rPr lang="en-US" altLang="zh-TW" sz="2200" i="1" spc="200" dirty="0" smtClean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sz="2200" i="1" dirty="0" smtClean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i="1" dirty="0" smtClean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!. Then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2200" i="1" spc="200" dirty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1                   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for 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  <a:sym typeface="Symbol"/>
              </a:rPr>
              <a:t>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 1 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  (</a:t>
            </a:r>
            <a:r>
              <a:rPr lang="en-US" altLang="zh-TW" sz="2200" i="1" dirty="0" smtClean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!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1)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2200" i="1" spc="200" dirty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*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i="1" spc="200" dirty="0" smtClean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1 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)    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for 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&gt;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1   (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!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*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 ( 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1 )!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)</a:t>
            </a:r>
            <a:endParaRPr lang="en-US" altLang="zh-TW" sz="22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endParaRPr lang="en-US" altLang="zh-TW" sz="1800" dirty="0">
              <a:solidFill>
                <a:srgbClr val="5F5F5F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 lvl="0">
              <a:spcBef>
                <a:spcPts val="0"/>
              </a:spcBef>
            </a:pP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600" dirty="0">
                <a:solidFill>
                  <a:srgbClr val="0099FF"/>
                </a:solidFill>
                <a:latin typeface="Lucida Console"/>
              </a:rPr>
              <a:t>"Enter a positive Integer: "</a:t>
            </a: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&gt;&gt; n;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&lt;&lt; n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"! = "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&lt;&lt; f(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n ) 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&lt;=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dirty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91632" y="1268724"/>
            <a:ext cx="5220667" cy="1800230"/>
          </a:xfrm>
          <a:solidFill>
            <a:schemeClr val="accent1"/>
          </a:solidFill>
        </p:spPr>
        <p:txBody>
          <a:bodyPr lIns="0" tIns="0" bIns="36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 lvl="0">
              <a:spcBef>
                <a:spcPts val="0"/>
              </a:spcBef>
            </a:pP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600" dirty="0">
                <a:solidFill>
                  <a:srgbClr val="0099FF"/>
                </a:solidFill>
                <a:latin typeface="Lucida Console"/>
              </a:rPr>
              <a:t>"Enter a positive Integer: "</a:t>
            </a: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&gt;&gt; n;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&lt;&lt; n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"! = 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&lt;&lt; f( n ) 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3851907" y="3789046"/>
            <a:ext cx="3600461" cy="162020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36000" tIns="144000" bIns="0"/>
          <a:lstStyle/>
          <a:p>
            <a:pPr algn="l">
              <a:spcBef>
                <a:spcPct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112069" y="3609023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19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3905E-6 L 0 0.13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91632" y="1268724"/>
            <a:ext cx="5220667" cy="1800230"/>
          </a:xfrm>
          <a:solidFill>
            <a:schemeClr val="accent1"/>
          </a:solidFill>
        </p:spPr>
        <p:txBody>
          <a:bodyPr lIns="0" tIns="0" bIns="36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 lvl="0">
              <a:spcBef>
                <a:spcPts val="0"/>
              </a:spcBef>
            </a:pP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600" dirty="0">
                <a:solidFill>
                  <a:srgbClr val="0099FF"/>
                </a:solidFill>
                <a:latin typeface="Lucida Console"/>
              </a:rPr>
              <a:t>"Enter a positive Integer: "</a:t>
            </a: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&gt;&gt; n;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&lt;&lt; n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"! = 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&lt;&lt; f( n ) 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3851907" y="3789046"/>
            <a:ext cx="3600461" cy="162020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36000" tIns="144000" bIns="0"/>
          <a:lstStyle/>
          <a:p>
            <a:pPr algn="l">
              <a:spcBef>
                <a:spcPct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112069" y="3609023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6552253" y="5049207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371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3905E-6 L 0 0.13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91632" y="1268724"/>
            <a:ext cx="5220667" cy="1800230"/>
          </a:xfrm>
          <a:solidFill>
            <a:schemeClr val="accent1"/>
          </a:solidFill>
        </p:spPr>
        <p:txBody>
          <a:bodyPr lIns="0" tIns="0" bIns="36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 lvl="0">
              <a:spcBef>
                <a:spcPts val="0"/>
              </a:spcBef>
            </a:pP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600" dirty="0">
                <a:solidFill>
                  <a:srgbClr val="0099FF"/>
                </a:solidFill>
                <a:latin typeface="Lucida Console"/>
              </a:rPr>
              <a:t>"Enter a positive Integer: "</a:t>
            </a: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&gt;&gt; n;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&lt;&lt; n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"! = 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&lt;&lt; f( n ) 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3851907" y="3789046"/>
            <a:ext cx="3600461" cy="162020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36000" tIns="144000" bIns="0"/>
          <a:lstStyle/>
          <a:p>
            <a:pPr algn="l">
              <a:spcBef>
                <a:spcPct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112069" y="3609023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6552253" y="5049207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120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3905E-6 L 0 0.13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91632" y="1268724"/>
            <a:ext cx="5220667" cy="1800230"/>
          </a:xfrm>
          <a:solidFill>
            <a:schemeClr val="accent1"/>
          </a:solidFill>
        </p:spPr>
        <p:txBody>
          <a:bodyPr lIns="0" tIns="0" bIns="36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 lvl="0">
              <a:spcBef>
                <a:spcPts val="0"/>
              </a:spcBef>
            </a:pP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600" dirty="0">
                <a:solidFill>
                  <a:srgbClr val="0099FF"/>
                </a:solidFill>
                <a:latin typeface="Lucida Console"/>
              </a:rPr>
              <a:t>"Enter a positive Integer: "</a:t>
            </a: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&gt;&gt; n;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&lt;&lt; n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"! = 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&lt;&lt; f( n ) 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3851907" y="3789046"/>
            <a:ext cx="3600461" cy="162020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36000" tIns="144000" bIns="0"/>
          <a:lstStyle/>
          <a:p>
            <a:pPr algn="l">
              <a:spcBef>
                <a:spcPct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4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112069" y="3609023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4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6552253" y="5049207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189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3905E-6 L 0 0.13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91632" y="1268724"/>
            <a:ext cx="5220667" cy="1800230"/>
          </a:xfrm>
          <a:solidFill>
            <a:schemeClr val="accent1"/>
          </a:solidFill>
        </p:spPr>
        <p:txBody>
          <a:bodyPr lIns="0" tIns="0" bIns="36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 lvl="0">
              <a:spcBef>
                <a:spcPts val="0"/>
              </a:spcBef>
            </a:pP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600" dirty="0">
                <a:solidFill>
                  <a:srgbClr val="0099FF"/>
                </a:solidFill>
                <a:latin typeface="Lucida Console"/>
              </a:rPr>
              <a:t>"Enter a positive Integer: "</a:t>
            </a: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&gt;&gt; n;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&lt;&lt; n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"! = 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&lt;&lt; f( n ) 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3851907" y="3789046"/>
            <a:ext cx="3600461" cy="162020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36000" tIns="144000" bIns="0"/>
          <a:lstStyle/>
          <a:p>
            <a:pPr algn="l">
              <a:spcBef>
                <a:spcPct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5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112069" y="3609023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5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6552253" y="5049207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4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692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3905E-6 L 0 0.13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向右箭號 9"/>
          <p:cNvSpPr/>
          <p:nvPr/>
        </p:nvSpPr>
        <p:spPr>
          <a:xfrm rot="5400000">
            <a:off x="3941884" y="1808816"/>
            <a:ext cx="1620207" cy="54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 lIns="72000" rIns="72000"/>
          <a:lstStyle/>
          <a:p>
            <a:pPr marL="0" lvl="0" indent="0" eaLnBrk="1" hangingPunct="1"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0" lvl="0" indent="0" eaLnBrk="1" hangingPunct="1"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 =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a );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cout &lt;&lt; a &lt;&lt; endl;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 lIns="72000" rIns="72000"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&amp;ref )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                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ref *= ref;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63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16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64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572000" y="908664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572000" y="2888931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16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56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factorial(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5;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factorial( number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factorial(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factorial(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 smtClean="0">
              <a:solidFill>
                <a:srgbClr val="5F5F5F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5;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f( n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&lt;= 1 )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- 1 );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 smtClean="0">
              <a:solidFill>
                <a:srgbClr val="5F5F5F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458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1678" y="548632"/>
            <a:ext cx="3960000" cy="1080138"/>
          </a:xfrm>
          <a:solidFill>
            <a:schemeClr val="accent1"/>
          </a:solidFill>
        </p:spPr>
        <p:txBody>
          <a:bodyPr tIns="36000" bIns="36000"/>
          <a:lstStyle/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411724" y="2168839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2771770" y="3789046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3131816" y="5409253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3311839" y="36860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1678" y="548632"/>
            <a:ext cx="3960000" cy="1080138"/>
          </a:xfrm>
          <a:solidFill>
            <a:schemeClr val="accent1"/>
          </a:solidFill>
        </p:spPr>
        <p:txBody>
          <a:bodyPr tIns="36000" bIns="36000"/>
          <a:lstStyle/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411724" y="2168839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2771770" y="3789046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3131816" y="5409253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3311839" y="36860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4</a:t>
            </a: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4752023" y="144874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4752023" y="144874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497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 L -0.11806 0.078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1678" y="548632"/>
            <a:ext cx="3960000" cy="1080138"/>
          </a:xfrm>
          <a:solidFill>
            <a:schemeClr val="accent1"/>
          </a:solidFill>
        </p:spPr>
        <p:txBody>
          <a:bodyPr tIns="36000" bIns="36000"/>
          <a:lstStyle/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411724" y="2168839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2771770" y="3789046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3131816" y="5409253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3311839" y="36860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4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5112069" y="30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031931" y="360902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3671885" y="198881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112069" y="30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4752023" y="144874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941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-0.11806 0.078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393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1678" y="548632"/>
            <a:ext cx="3960000" cy="1080138"/>
          </a:xfrm>
          <a:solidFill>
            <a:schemeClr val="accent1"/>
          </a:solidFill>
        </p:spPr>
        <p:txBody>
          <a:bodyPr tIns="36000" bIns="36000"/>
          <a:lstStyle/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411724" y="2168839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2771770" y="3789046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3131816" y="5409253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3311839" y="36860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4</a:t>
            </a: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5472115" y="468916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4391977" y="522923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031931" y="360902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3671885" y="198881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5472115" y="468916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112069" y="30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4752023" y="144874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176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6 L -0.11806 0.078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393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1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1678" y="548632"/>
            <a:ext cx="3960000" cy="1080138"/>
          </a:xfrm>
          <a:solidFill>
            <a:schemeClr val="accent1"/>
          </a:solidFill>
        </p:spPr>
        <p:txBody>
          <a:bodyPr tIns="36000" bIns="36000"/>
          <a:lstStyle/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411724" y="2168839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2771770" y="3789046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3131816" y="5409253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3311839" y="36860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4</a:t>
            </a: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6012184" y="540925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031931" y="360902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3671885" y="198881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6012184" y="540925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112069" y="30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4752023" y="144874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391977" y="522923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472115" y="468916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231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11805 -0.1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-5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1678" y="548632"/>
            <a:ext cx="3960000" cy="1080138"/>
          </a:xfrm>
          <a:solidFill>
            <a:schemeClr val="accent1"/>
          </a:solidFill>
        </p:spPr>
        <p:txBody>
          <a:bodyPr tIns="36000" bIns="36000"/>
          <a:lstStyle/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411724" y="2168839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2771770" y="3789046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3131816" y="5409253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3311839" y="36860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4</a:t>
            </a: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4572000" y="432911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031931" y="360902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3671885" y="198881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4572000" y="432911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112069" y="30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4752023" y="144874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391977" y="522923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472115" y="468916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012184" y="540925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932046" y="468916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39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59259E-6 L 1.94444E-6 -0.183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9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1678" y="548632"/>
            <a:ext cx="3960000" cy="1080138"/>
          </a:xfrm>
          <a:solidFill>
            <a:schemeClr val="accent1"/>
          </a:solidFill>
        </p:spPr>
        <p:txBody>
          <a:bodyPr tIns="36000" bIns="36000"/>
          <a:lstStyle/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411724" y="2168839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2771770" y="3789046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3131816" y="5409253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3311839" y="36860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4</a:t>
            </a: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4211954" y="270890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6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031931" y="360902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3671885" y="198881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4211954" y="270890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6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112069" y="30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4752023" y="144874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391977" y="522923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472115" y="468916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012184" y="540925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572000" y="30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932046" y="468916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4572000" y="432911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668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59259E-6 L 1.94444E-6 -0.183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9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1678" y="548632"/>
            <a:ext cx="3960000" cy="1080138"/>
          </a:xfrm>
          <a:solidFill>
            <a:schemeClr val="accent1"/>
          </a:solidFill>
        </p:spPr>
        <p:txBody>
          <a:bodyPr tIns="36000" bIns="36000"/>
          <a:lstStyle/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411724" y="2168839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2771770" y="3789046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3131816" y="5409253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3311839" y="36860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4</a:t>
            </a: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3851908" y="1088701"/>
            <a:ext cx="36004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24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031931" y="360902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3671885" y="198881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3851908" y="108870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24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112069" y="30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4752023" y="144874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391977" y="522923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472115" y="468916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012184" y="540925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572000" y="30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932046" y="468916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4572000" y="432911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4211954" y="144874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6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4211954" y="270890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6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481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6 L -2.22222E-6 -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5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3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43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71540" y="1628770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71540" y="2888931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71540" y="4149092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71540" y="5409253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71540" y="368609"/>
            <a:ext cx="342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90000"/>
          <a:lstStyle/>
          <a:p>
            <a:pPr algn="l">
              <a:spcBef>
                <a:spcPct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)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091117"/>
              </p:ext>
            </p:extLst>
          </p:nvPr>
        </p:nvGraphicFramePr>
        <p:xfrm>
          <a:off x="6012184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1256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71540" y="1628770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71540" y="2888931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71540" y="4149092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71540" y="5409253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71540" y="368609"/>
            <a:ext cx="342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90000"/>
          <a:lstStyle/>
          <a:p>
            <a:pPr algn="l">
              <a:spcBef>
                <a:spcPct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)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091117"/>
              </p:ext>
            </p:extLst>
          </p:nvPr>
        </p:nvGraphicFramePr>
        <p:xfrm>
          <a:off x="6012184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99068"/>
              </p:ext>
            </p:extLst>
          </p:nvPr>
        </p:nvGraphicFramePr>
        <p:xfrm>
          <a:off x="6012184" y="1808793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7011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71540" y="1628770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71540" y="2888931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71540" y="4149092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71540" y="5409253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71540" y="368609"/>
            <a:ext cx="342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90000"/>
          <a:lstStyle/>
          <a:p>
            <a:pPr algn="l">
              <a:spcBef>
                <a:spcPct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)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091117"/>
              </p:ext>
            </p:extLst>
          </p:nvPr>
        </p:nvGraphicFramePr>
        <p:xfrm>
          <a:off x="6012184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99068"/>
              </p:ext>
            </p:extLst>
          </p:nvPr>
        </p:nvGraphicFramePr>
        <p:xfrm>
          <a:off x="6012184" y="1808793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237185"/>
              </p:ext>
            </p:extLst>
          </p:nvPr>
        </p:nvGraphicFramePr>
        <p:xfrm>
          <a:off x="6012184" y="306895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4189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71540" y="1628770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71540" y="2888931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71540" y="4149092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71540" y="5409253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71540" y="368609"/>
            <a:ext cx="342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90000"/>
          <a:lstStyle/>
          <a:p>
            <a:pPr algn="l">
              <a:spcBef>
                <a:spcPct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)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091117"/>
              </p:ext>
            </p:extLst>
          </p:nvPr>
        </p:nvGraphicFramePr>
        <p:xfrm>
          <a:off x="6012184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99068"/>
              </p:ext>
            </p:extLst>
          </p:nvPr>
        </p:nvGraphicFramePr>
        <p:xfrm>
          <a:off x="6012184" y="1808793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237185"/>
              </p:ext>
            </p:extLst>
          </p:nvPr>
        </p:nvGraphicFramePr>
        <p:xfrm>
          <a:off x="6012184" y="306895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86161"/>
              </p:ext>
            </p:extLst>
          </p:nvPr>
        </p:nvGraphicFramePr>
        <p:xfrm>
          <a:off x="6012184" y="4329115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3559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71540" y="1628770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71540" y="2888931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71540" y="4149092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71540" y="5409253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71540" y="368609"/>
            <a:ext cx="342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90000"/>
          <a:lstStyle/>
          <a:p>
            <a:pPr algn="l">
              <a:spcBef>
                <a:spcPct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)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091117"/>
              </p:ext>
            </p:extLst>
          </p:nvPr>
        </p:nvGraphicFramePr>
        <p:xfrm>
          <a:off x="6012184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99068"/>
              </p:ext>
            </p:extLst>
          </p:nvPr>
        </p:nvGraphicFramePr>
        <p:xfrm>
          <a:off x="6012184" y="1808793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237185"/>
              </p:ext>
            </p:extLst>
          </p:nvPr>
        </p:nvGraphicFramePr>
        <p:xfrm>
          <a:off x="6012184" y="306895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86161"/>
              </p:ext>
            </p:extLst>
          </p:nvPr>
        </p:nvGraphicFramePr>
        <p:xfrm>
          <a:off x="6012184" y="4329115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288477"/>
              </p:ext>
            </p:extLst>
          </p:nvPr>
        </p:nvGraphicFramePr>
        <p:xfrm>
          <a:off x="6012184" y="5589276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2986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71540" y="1628770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71540" y="2888931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71540" y="4149092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71540" y="5409253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71540" y="368609"/>
            <a:ext cx="342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90000"/>
          <a:lstStyle/>
          <a:p>
            <a:pPr algn="l">
              <a:spcBef>
                <a:spcPct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)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02285"/>
              </p:ext>
            </p:extLst>
          </p:nvPr>
        </p:nvGraphicFramePr>
        <p:xfrm>
          <a:off x="6012184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05180"/>
              </p:ext>
            </p:extLst>
          </p:nvPr>
        </p:nvGraphicFramePr>
        <p:xfrm>
          <a:off x="6012184" y="1808793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162218"/>
              </p:ext>
            </p:extLst>
          </p:nvPr>
        </p:nvGraphicFramePr>
        <p:xfrm>
          <a:off x="6012184" y="306895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76995"/>
              </p:ext>
            </p:extLst>
          </p:nvPr>
        </p:nvGraphicFramePr>
        <p:xfrm>
          <a:off x="6012184" y="4329115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590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71540" y="1628770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71540" y="2888931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71540" y="4149092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71540" y="5409253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71540" y="368609"/>
            <a:ext cx="342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90000"/>
          <a:lstStyle/>
          <a:p>
            <a:pPr algn="l">
              <a:spcBef>
                <a:spcPct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)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74638"/>
              </p:ext>
            </p:extLst>
          </p:nvPr>
        </p:nvGraphicFramePr>
        <p:xfrm>
          <a:off x="6012184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349988"/>
              </p:ext>
            </p:extLst>
          </p:nvPr>
        </p:nvGraphicFramePr>
        <p:xfrm>
          <a:off x="6012184" y="1808793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248973"/>
              </p:ext>
            </p:extLst>
          </p:nvPr>
        </p:nvGraphicFramePr>
        <p:xfrm>
          <a:off x="6012184" y="306895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7226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71540" y="1628770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71540" y="2888931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71540" y="4149092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71540" y="5409253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71540" y="368609"/>
            <a:ext cx="342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90000"/>
          <a:lstStyle/>
          <a:p>
            <a:pPr algn="l">
              <a:spcBef>
                <a:spcPct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)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65222"/>
              </p:ext>
            </p:extLst>
          </p:nvPr>
        </p:nvGraphicFramePr>
        <p:xfrm>
          <a:off x="6012184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969334"/>
              </p:ext>
            </p:extLst>
          </p:nvPr>
        </p:nvGraphicFramePr>
        <p:xfrm>
          <a:off x="6012184" y="1808793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3433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71540" y="1628770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71540" y="2888931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71540" y="4149092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71540" y="5409253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71540" y="368609"/>
            <a:ext cx="342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90000"/>
          <a:lstStyle/>
          <a:p>
            <a:pPr algn="l">
              <a:spcBef>
                <a:spcPct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)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60821"/>
              </p:ext>
            </p:extLst>
          </p:nvPr>
        </p:nvGraphicFramePr>
        <p:xfrm>
          <a:off x="6012184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11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>
              <a:solidFill>
                <a:srgbClr val="0000FF"/>
              </a:solidFill>
              <a:ea typeface="新細明體" pitchFamily="18" charset="-120"/>
              <a:cs typeface="Courier New" pitchFamily="49" charset="0"/>
            </a:endParaRP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&lt;&lt; endl;</a:t>
            </a: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dirty="0"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 smtClean="0"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&amp;ref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*=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ref;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5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0275671"/>
              </p:ext>
            </p:extLst>
          </p:nvPr>
        </p:nvGraphicFramePr>
        <p:xfrm>
          <a:off x="4752023" y="1628770"/>
          <a:ext cx="378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a</a:t>
                      </a: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0012FF78</a:t>
                      </a:r>
                    </a:p>
                  </a:txBody>
                  <a:tcPr marL="90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2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8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&lt;</a:t>
            </a:r>
            <a:r>
              <a:rPr lang="en-US" altLang="zh-TW" b="0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&lt;</a:t>
            </a:r>
            <a:r>
              <a:rPr lang="en-US" altLang="zh-TW" b="0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err="1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 fa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b="0" dirty="0" err="1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 );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endParaRPr lang="en-US" altLang="zh-TW" b="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err="1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</a:rPr>
              <a:t>main()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5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</a:rPr>
              <a:t>   cout &lt;&lt;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fa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( n ) 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factorial( </a:t>
            </a:r>
            <a:r>
              <a:rPr lang="en-US" altLang="zh-TW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factorial( n 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b="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dirty="0" smtClean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211423"/>
              </p:ext>
            </p:extLst>
          </p:nvPr>
        </p:nvGraphicFramePr>
        <p:xfrm>
          <a:off x="6552253" y="1988816"/>
          <a:ext cx="216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24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6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&lt;</a:t>
            </a:r>
            <a:r>
              <a:rPr lang="en-US" altLang="zh-TW" b="0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&lt;</a:t>
            </a:r>
            <a:r>
              <a:rPr lang="en-US" altLang="zh-TW" b="0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err="1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 fa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b="0" dirty="0" err="1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 );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endParaRPr lang="en-US" altLang="zh-TW" b="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err="1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</a:rPr>
              <a:t>main()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5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</a:rPr>
              <a:t>   cout &lt;&lt;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fa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( n ) 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factorial( </a:t>
            </a:r>
            <a:r>
              <a:rPr lang="en-US" altLang="zh-TW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factorial( n 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b="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dirty="0" smtClean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621203"/>
              </p:ext>
            </p:extLst>
          </p:nvPr>
        </p:nvGraphicFramePr>
        <p:xfrm>
          <a:off x="6552253" y="1988816"/>
          <a:ext cx="216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24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0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fa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);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5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fa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 ) &lt;&lt; endl;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factorial(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factorial( n -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dirty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007377"/>
              </p:ext>
            </p:extLst>
          </p:nvPr>
        </p:nvGraphicFramePr>
        <p:xfrm>
          <a:off x="6552253" y="1988816"/>
          <a:ext cx="216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360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4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fa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);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5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fa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 ) &lt;&lt; endl;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factorial(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factorial( n -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dirty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454169"/>
              </p:ext>
            </p:extLst>
          </p:nvPr>
        </p:nvGraphicFramePr>
        <p:xfrm>
          <a:off x="6552253" y="1988816"/>
          <a:ext cx="216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63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1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fa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);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5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fa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 ) &lt;&lt; endl;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factorial(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factorial( n -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dirty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118909"/>
              </p:ext>
            </p:extLst>
          </p:nvPr>
        </p:nvGraphicFramePr>
        <p:xfrm>
          <a:off x="6552253" y="1988816"/>
          <a:ext cx="216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009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8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fa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);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5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fa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 ) &lt;&lt; endl;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factorial(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factorial( n -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dirty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028527"/>
              </p:ext>
            </p:extLst>
          </p:nvPr>
        </p:nvGraphicFramePr>
        <p:xfrm>
          <a:off x="6552253" y="1988816"/>
          <a:ext cx="216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38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0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fa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);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5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fa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 ) &lt;&lt; endl;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factorial(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factorial( n -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dirty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08805"/>
              </p:ext>
            </p:extLst>
          </p:nvPr>
        </p:nvGraphicFramePr>
        <p:xfrm>
          <a:off x="6552253" y="1988816"/>
          <a:ext cx="216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264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3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fa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);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5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fa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 ) &lt;&lt; endl;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factorial(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factorial( n -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dirty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486529"/>
              </p:ext>
            </p:extLst>
          </p:nvPr>
        </p:nvGraphicFramePr>
        <p:xfrm>
          <a:off x="6552253" y="1988816"/>
          <a:ext cx="216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508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0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fa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);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5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fa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 ) &lt;&lt; endl;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factorial(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factorial( n -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dirty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54617"/>
              </p:ext>
            </p:extLst>
          </p:nvPr>
        </p:nvGraphicFramePr>
        <p:xfrm>
          <a:off x="6552253" y="1988816"/>
          <a:ext cx="216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334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0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10676</TotalTime>
  <Words>14088</Words>
  <Application>Microsoft Office PowerPoint</Application>
  <PresentationFormat>如螢幕大小 (4:3)</PresentationFormat>
  <Paragraphs>3505</Paragraphs>
  <Slides>156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156</vt:i4>
      </vt:variant>
    </vt:vector>
  </HeadingPairs>
  <TitlesOfParts>
    <vt:vector size="169" baseType="lpstr">
      <vt:lpstr>AvantGarde</vt:lpstr>
      <vt:lpstr>細明體</vt:lpstr>
      <vt:lpstr>新細明體</vt:lpstr>
      <vt:lpstr>標楷體</vt:lpstr>
      <vt:lpstr>Arial</vt:lpstr>
      <vt:lpstr>Cambria Math</vt:lpstr>
      <vt:lpstr>Courier New</vt:lpstr>
      <vt:lpstr>Helvetica</vt:lpstr>
      <vt:lpstr>Lucida Console</vt:lpstr>
      <vt:lpstr>MT Extra</vt:lpstr>
      <vt:lpstr>Symbol</vt:lpstr>
      <vt:lpstr>Times New Roman</vt:lpstr>
      <vt:lpstr>ppt_template_07-25-2002</vt:lpstr>
      <vt:lpstr>Functions and an  Introduction to Recursion</vt:lpstr>
      <vt:lpstr>Math Library Functions</vt:lpstr>
      <vt:lpstr>Math Library Functions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Comparison</vt:lpstr>
      <vt:lpstr>Comparison</vt:lpstr>
      <vt:lpstr>Comparison</vt:lpstr>
      <vt:lpstr>Comparison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Functions with Empty Parameter Lists</vt:lpstr>
      <vt:lpstr>Random Number Generation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Recursive functions</vt:lpstr>
      <vt:lpstr>Iterative Factorial Function</vt:lpstr>
      <vt:lpstr>Iterative Factorial Function</vt:lpstr>
      <vt:lpstr>Recursive Factorial Function</vt:lpstr>
      <vt:lpstr>Recursive Factorial Function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Recursive Fibonacci Function</vt:lpstr>
      <vt:lpstr>Recursive Fibonacci Function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Inline Functions</vt:lpstr>
      <vt:lpstr>PowerPoint 簡報</vt:lpstr>
      <vt:lpstr>PowerPoint 簡報</vt:lpstr>
      <vt:lpstr>PowerPoint 簡報</vt:lpstr>
      <vt:lpstr>PowerPoint 簡報</vt:lpstr>
      <vt:lpstr>Default Arguments</vt:lpstr>
      <vt:lpstr>PowerPoint 簡報</vt:lpstr>
      <vt:lpstr>PowerPoint 簡報</vt:lpstr>
      <vt:lpstr>Unary Scope Resolution Operator</vt:lpstr>
      <vt:lpstr>PowerPoint 簡報</vt:lpstr>
      <vt:lpstr>PowerPoint 簡報</vt:lpstr>
    </vt:vector>
  </TitlesOfParts>
  <Company>Deitel &amp; Associates,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3 - Functions</dc:title>
  <dc:creator>kalid</dc:creator>
  <cp:lastModifiedBy>james</cp:lastModifiedBy>
  <cp:revision>1439</cp:revision>
  <dcterms:created xsi:type="dcterms:W3CDTF">2002-07-31T17:44:31Z</dcterms:created>
  <dcterms:modified xsi:type="dcterms:W3CDTF">2022-10-05T10:26:20Z</dcterms:modified>
</cp:coreProperties>
</file>