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882" r:id="rId2"/>
  </p:sldMasterIdLst>
  <p:notesMasterIdLst>
    <p:notesMasterId r:id="rId46"/>
  </p:notesMasterIdLst>
  <p:handoutMasterIdLst>
    <p:handoutMasterId r:id="rId47"/>
  </p:handoutMasterIdLst>
  <p:sldIdLst>
    <p:sldId id="553" r:id="rId3"/>
    <p:sldId id="903" r:id="rId4"/>
    <p:sldId id="904" r:id="rId5"/>
    <p:sldId id="451" r:id="rId6"/>
    <p:sldId id="739" r:id="rId7"/>
    <p:sldId id="740" r:id="rId8"/>
    <p:sldId id="815" r:id="rId9"/>
    <p:sldId id="675" r:id="rId10"/>
    <p:sldId id="949" r:id="rId11"/>
    <p:sldId id="950" r:id="rId12"/>
    <p:sldId id="951" r:id="rId13"/>
    <p:sldId id="952" r:id="rId14"/>
    <p:sldId id="953" r:id="rId15"/>
    <p:sldId id="453" r:id="rId16"/>
    <p:sldId id="454" r:id="rId17"/>
    <p:sldId id="458" r:id="rId18"/>
    <p:sldId id="744" r:id="rId19"/>
    <p:sldId id="745" r:id="rId20"/>
    <p:sldId id="743" r:id="rId21"/>
    <p:sldId id="746" r:id="rId22"/>
    <p:sldId id="742" r:id="rId23"/>
    <p:sldId id="741" r:id="rId24"/>
    <p:sldId id="710" r:id="rId25"/>
    <p:sldId id="711" r:id="rId26"/>
    <p:sldId id="712" r:id="rId27"/>
    <p:sldId id="713" r:id="rId28"/>
    <p:sldId id="519" r:id="rId29"/>
    <p:sldId id="714" r:id="rId30"/>
    <p:sldId id="716" r:id="rId31"/>
    <p:sldId id="715" r:id="rId32"/>
    <p:sldId id="717" r:id="rId33"/>
    <p:sldId id="520" r:id="rId34"/>
    <p:sldId id="521" r:id="rId35"/>
    <p:sldId id="522" r:id="rId36"/>
    <p:sldId id="718" r:id="rId37"/>
    <p:sldId id="719" r:id="rId38"/>
    <p:sldId id="720" r:id="rId39"/>
    <p:sldId id="721" r:id="rId40"/>
    <p:sldId id="723" r:id="rId41"/>
    <p:sldId id="524" r:id="rId42"/>
    <p:sldId id="724" r:id="rId43"/>
    <p:sldId id="725" r:id="rId44"/>
    <p:sldId id="525" r:id="rId45"/>
  </p:sldIdLst>
  <p:sldSz cx="9144000" cy="6858000" type="screen4x3"/>
  <p:notesSz cx="6946900" cy="92329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42">
          <p15:clr>
            <a:srgbClr val="A4A3A4"/>
          </p15:clr>
        </p15:guide>
        <p15:guide id="2" pos="54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0099FF"/>
    <a:srgbClr val="BAE18F"/>
    <a:srgbClr val="FFE699"/>
    <a:srgbClr val="3380E6"/>
    <a:srgbClr val="CCECFF"/>
    <a:srgbClr val="5F5F5F"/>
    <a:srgbClr val="0033CC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21" autoAdjust="0"/>
    <p:restoredTop sz="94660"/>
  </p:normalViewPr>
  <p:slideViewPr>
    <p:cSldViewPr showGuides="1">
      <p:cViewPr varScale="1">
        <p:scale>
          <a:sx n="92" d="100"/>
          <a:sy n="92" d="100"/>
        </p:scale>
        <p:origin x="86" y="134"/>
      </p:cViewPr>
      <p:guideLst>
        <p:guide orient="horz" pos="742"/>
        <p:guide pos="5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5402874F-8350-4991-876A-DD9D9DAB747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5533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CAE8B083-1D94-4D98-86AD-FB305454C45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28773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  <a:defRPr/>
            </a:pPr>
            <a:endParaRPr lang="zh-TW" altLang="en-US" sz="1400">
              <a:latin typeface="AvantGarde" pitchFamily="34" charset="0"/>
              <a:ea typeface="新細明體" pitchFamily="18" charset="-120"/>
            </a:endParaRPr>
          </a:p>
        </p:txBody>
      </p:sp>
      <p:sp>
        <p:nvSpPr>
          <p:cNvPr id="33800" name="Rectangle 103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1425" y="188586"/>
            <a:ext cx="9001150" cy="6480828"/>
          </a:xfrm>
        </p:spPr>
        <p:txBody>
          <a:bodyPr tIns="0" bIns="0"/>
          <a:lstStyle>
            <a:lvl1pPr marL="0" indent="0">
              <a:buFontTx/>
              <a:buNone/>
              <a:defRPr sz="1800" b="0">
                <a:latin typeface="Lucida Console" panose="020B0609040504020204" pitchFamily="49" charset="0"/>
              </a:defRPr>
            </a:lvl1pPr>
          </a:lstStyle>
          <a:p>
            <a:r>
              <a:rPr lang="en-US" altLang="zh-TW" dirty="0"/>
              <a:t>Click to edit Master subtitle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8" y="548632"/>
            <a:ext cx="8641104" cy="5760736"/>
          </a:xfrm>
        </p:spPr>
        <p:txBody>
          <a:bodyPr/>
          <a:lstStyle>
            <a:lvl1pPr marL="0" indent="0">
              <a:buFontTx/>
              <a:buNone/>
              <a:defRPr sz="18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12185" y="4509138"/>
            <a:ext cx="1800000" cy="900000"/>
          </a:xfrm>
          <a:solidFill>
            <a:srgbClr val="BAE18F"/>
          </a:solidFill>
          <a:ln w="19050">
            <a:solidFill>
              <a:srgbClr val="00B050"/>
            </a:solidFill>
          </a:ln>
        </p:spPr>
        <p:txBody>
          <a:bodyPr/>
          <a:lstStyle>
            <a:lvl1pPr marL="0" indent="0">
              <a:buFontTx/>
              <a:buNone/>
              <a:defRPr sz="20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99597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8" y="368609"/>
            <a:ext cx="8641104" cy="6120782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78925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493" y="548631"/>
            <a:ext cx="4680599" cy="5400691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85867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494" y="1448747"/>
            <a:ext cx="4680598" cy="3240414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695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8" y="1268724"/>
            <a:ext cx="8641104" cy="5400690"/>
          </a:xfrm>
        </p:spPr>
        <p:txBody>
          <a:bodyPr/>
          <a:lstStyle>
            <a:lvl1pPr marL="0" indent="0">
              <a:buFontTx/>
              <a:buNone/>
              <a:defRPr sz="18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851908" y="5049207"/>
            <a:ext cx="1800000" cy="900000"/>
          </a:xfrm>
          <a:solidFill>
            <a:srgbClr val="BAE18F"/>
          </a:solidFill>
          <a:ln w="19050">
            <a:solidFill>
              <a:srgbClr val="00B050"/>
            </a:solidFill>
          </a:ln>
        </p:spPr>
        <p:txBody>
          <a:bodyPr/>
          <a:lstStyle>
            <a:lvl1pPr marL="0" indent="0">
              <a:buFontTx/>
              <a:buNone/>
              <a:defRPr sz="20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50324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2221270" y="368300"/>
            <a:ext cx="3780000" cy="1800000"/>
          </a:xfrm>
        </p:spPr>
        <p:txBody>
          <a:bodyPr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1"/>
          </p:nvPr>
        </p:nvSpPr>
        <p:spPr>
          <a:xfrm>
            <a:off x="971540" y="2528888"/>
            <a:ext cx="3779838" cy="1800225"/>
          </a:xfrm>
        </p:spPr>
        <p:txBody>
          <a:bodyPr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2"/>
          </p:nvPr>
        </p:nvSpPr>
        <p:spPr>
          <a:xfrm>
            <a:off x="4932046" y="2528888"/>
            <a:ext cx="3780000" cy="1800225"/>
          </a:xfrm>
        </p:spPr>
        <p:txBody>
          <a:bodyPr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3"/>
          </p:nvPr>
        </p:nvSpPr>
        <p:spPr>
          <a:xfrm>
            <a:off x="71438" y="4689475"/>
            <a:ext cx="3779837" cy="1800000"/>
          </a:xfrm>
        </p:spPr>
        <p:txBody>
          <a:bodyPr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4"/>
          </p:nvPr>
        </p:nvSpPr>
        <p:spPr>
          <a:xfrm>
            <a:off x="4032250" y="4689475"/>
            <a:ext cx="3780000" cy="1800225"/>
          </a:xfrm>
        </p:spPr>
        <p:txBody>
          <a:bodyPr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3588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16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</a:pPr>
            <a:endParaRPr lang="zh-TW" altLang="zh-TW" sz="1800" b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11494" y="2708908"/>
            <a:ext cx="7921012" cy="1440185"/>
          </a:xfrm>
        </p:spPr>
        <p:txBody>
          <a:bodyPr anchor="ctr" anchorCtr="0"/>
          <a:lstStyle>
            <a:lvl1pPr algn="ctr">
              <a:defRPr sz="4800" b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>
          <a:xfrm>
            <a:off x="8604504" y="6309360"/>
            <a:ext cx="432000" cy="43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2798C-97D0-4BD6-822A-5A6713D1D7D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2719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  <a:defRPr/>
            </a:pPr>
            <a:endParaRPr lang="zh-TW" altLang="en-US" sz="1400">
              <a:latin typeface="AvantGarde" pitchFamily="34" charset="0"/>
              <a:ea typeface="新細明體" pitchFamily="18" charset="-120"/>
            </a:endParaRPr>
          </a:p>
        </p:txBody>
      </p:sp>
      <p:sp>
        <p:nvSpPr>
          <p:cNvPr id="33800" name="Rectangle 103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1494" y="728655"/>
            <a:ext cx="4680598" cy="5220668"/>
          </a:xfrm>
        </p:spPr>
        <p:txBody>
          <a:bodyPr tIns="46800" bIns="46800"/>
          <a:lstStyle>
            <a:lvl1pPr marL="0" indent="0">
              <a:buFontTx/>
              <a:buNone/>
              <a:defRPr sz="1600" b="0">
                <a:latin typeface="Lucida Console" panose="020B0609040504020204" pitchFamily="49" charset="0"/>
              </a:defRPr>
            </a:lvl1pPr>
          </a:lstStyle>
          <a:p>
            <a:r>
              <a:rPr lang="en-US" altLang="zh-TW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58656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  <a:defRPr/>
            </a:pPr>
            <a:endParaRPr lang="zh-TW" altLang="en-US" sz="1400">
              <a:latin typeface="AvantGarde" pitchFamily="34" charset="0"/>
              <a:ea typeface="新細明體" pitchFamily="18" charset="-120"/>
            </a:endParaRPr>
          </a:p>
        </p:txBody>
      </p:sp>
      <p:sp>
        <p:nvSpPr>
          <p:cNvPr id="33800" name="Rectangle 103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1425" y="188586"/>
            <a:ext cx="9001150" cy="3060391"/>
          </a:xfrm>
        </p:spPr>
        <p:txBody>
          <a:bodyPr tIns="0" bIns="0"/>
          <a:lstStyle>
            <a:lvl1pPr marL="0" indent="0">
              <a:buFontTx/>
              <a:buNone/>
              <a:defRPr sz="1800" b="0">
                <a:latin typeface="Lucida Console" panose="020B0609040504020204" pitchFamily="49" charset="0"/>
              </a:defRPr>
            </a:lvl1pPr>
          </a:lstStyle>
          <a:p>
            <a:r>
              <a:rPr lang="en-US" altLang="zh-TW" dirty="0"/>
              <a:t>Click to edit Master subtitle style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71438" y="3609022"/>
            <a:ext cx="9001125" cy="3060065"/>
          </a:xfrm>
        </p:spPr>
        <p:txBody>
          <a:bodyPr/>
          <a:lstStyle>
            <a:lvl1pPr marL="0" indent="0">
              <a:buFontTx/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95140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1323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8" y="1448746"/>
            <a:ext cx="4140529" cy="5040645"/>
          </a:xfrm>
        </p:spPr>
        <p:txBody>
          <a:bodyPr/>
          <a:lstStyle>
            <a:lvl1pPr marL="0" indent="0">
              <a:buFontTx/>
              <a:buNone/>
              <a:defRPr sz="18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2022" y="1448746"/>
            <a:ext cx="4140529" cy="5040645"/>
          </a:xfrm>
        </p:spPr>
        <p:txBody>
          <a:bodyPr/>
          <a:lstStyle>
            <a:lvl1pPr marL="0" indent="0">
              <a:buFontTx/>
              <a:buNone/>
              <a:defRPr sz="18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6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540" y="5409252"/>
            <a:ext cx="2340299" cy="720093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8" y="548632"/>
            <a:ext cx="5400690" cy="1980253"/>
          </a:xfrm>
        </p:spPr>
        <p:txBody>
          <a:bodyPr lIns="72000" rIns="72000"/>
          <a:lstStyle>
            <a:lvl1pPr marL="0" indent="0">
              <a:buFontTx/>
              <a:buNone/>
              <a:defRPr sz="18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1448" y="2708908"/>
            <a:ext cx="4500575" cy="1440185"/>
          </a:xfrm>
        </p:spPr>
        <p:txBody>
          <a:bodyPr lIns="72000" rIns="72000"/>
          <a:lstStyle>
            <a:lvl1pPr marL="0" indent="0">
              <a:buFontTx/>
              <a:buNone/>
              <a:defRPr sz="18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76293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494" y="548633"/>
            <a:ext cx="3420437" cy="1800229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1494" y="2708909"/>
            <a:ext cx="5400690" cy="1080137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7991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231700" y="2348862"/>
            <a:ext cx="3240415" cy="1800229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51563" y="548633"/>
            <a:ext cx="4140530" cy="1080138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66866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48" y="188585"/>
            <a:ext cx="8641104" cy="10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48" y="1448746"/>
            <a:ext cx="8641104" cy="5040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93" r:id="rId2"/>
    <p:sldLayoutId id="2147483889" r:id="rId3"/>
    <p:sldLayoutId id="2147483860" r:id="rId4"/>
    <p:sldLayoutId id="2147483884" r:id="rId5"/>
    <p:sldLayoutId id="2147483862" r:id="rId6"/>
    <p:sldLayoutId id="2147483892" r:id="rId7"/>
    <p:sldLayoutId id="2147483891" r:id="rId8"/>
    <p:sldLayoutId id="2147483890" r:id="rId9"/>
    <p:sldLayoutId id="2147483886" r:id="rId10"/>
    <p:sldLayoutId id="2147483888" r:id="rId11"/>
    <p:sldLayoutId id="2147483895" r:id="rId12"/>
    <p:sldLayoutId id="2147483894" r:id="rId13"/>
    <p:sldLayoutId id="2147483887" r:id="rId14"/>
    <p:sldLayoutId id="2147483864" r:id="rId15"/>
    <p:sldLayoutId id="2147483865" r:id="rId16"/>
    <p:sldLayoutId id="2147483885" r:id="rId17"/>
    <p:sldLayoutId id="2147483883" r:id="rId18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828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04504" y="6309360"/>
            <a:ext cx="432000" cy="432000"/>
          </a:xfrm>
          <a:prstGeom prst="rect">
            <a:avLst/>
          </a:prstGeom>
        </p:spPr>
        <p:txBody>
          <a:bodyPr vert="horz" wrap="square" lIns="72000" tIns="45720" rIns="7200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Lucida Sans Unicode" pitchFamily="34" charset="0"/>
                <a:ea typeface="新細明體" charset="-120"/>
              </a:defRPr>
            </a:lvl1pPr>
          </a:lstStyle>
          <a:p>
            <a:pPr>
              <a:spcBef>
                <a:spcPct val="0"/>
              </a:spcBef>
            </a:pPr>
            <a:fld id="{1129CFAF-1F27-4FE2-98F9-FC04D7085723}" type="slidenum">
              <a:rPr lang="en-US" altLang="zh-TW" b="0" smtClean="0">
                <a:solidFill>
                  <a:prstClr val="black"/>
                </a:solidFill>
                <a:cs typeface="Arial" charset="0"/>
              </a:rPr>
              <a:pPr>
                <a:spcBef>
                  <a:spcPct val="0"/>
                </a:spcBef>
              </a:pPr>
              <a:t>‹#›</a:t>
            </a:fld>
            <a:endParaRPr lang="en-US" altLang="zh-TW" b="0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830455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>
                <a:latin typeface="+mn-lt"/>
              </a:rPr>
              <a:t>Functions </a:t>
            </a:r>
            <a:r>
              <a:rPr lang="en-US" altLang="zh-TW" dirty="0">
                <a:latin typeface="+mn-lt"/>
              </a:rPr>
              <a:t>and an </a:t>
            </a:r>
            <a:br>
              <a:rPr lang="en-US" altLang="zh-TW" dirty="0">
                <a:latin typeface="+mn-lt"/>
              </a:rPr>
            </a:br>
            <a:r>
              <a:rPr lang="en-US" altLang="zh-TW" dirty="0">
                <a:latin typeface="+mn-lt"/>
              </a:rPr>
              <a:t>Introduction to Recursion</a:t>
            </a:r>
            <a:endParaRPr lang="zh-TW" altLang="en-US" dirty="0"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CA8039-58A4-4FB2-9CFE-952B8651C124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083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dirty="0">
              <a:solidFill>
                <a:srgbClr val="0000FF"/>
              </a:solidFill>
              <a:ea typeface="新細明體" pitchFamily="18" charset="-120"/>
              <a:cs typeface="Courier New" pitchFamily="49" charset="0"/>
            </a:endParaRPr>
          </a:p>
          <a:p>
            <a:pPr lvl="0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passByReference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a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&lt;&lt; endl;</a:t>
            </a:r>
          </a:p>
          <a:p>
            <a:pPr lvl="0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dirty="0" err="1" smtClean="0">
                <a:ea typeface="新細明體" pitchFamily="18" charset="-120"/>
                <a:cs typeface="Courier New" pitchFamily="49" charset="0"/>
              </a:rPr>
              <a:t>passByReference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&amp;ref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ref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*=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ref;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5" name="Group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3691971"/>
              </p:ext>
            </p:extLst>
          </p:nvPr>
        </p:nvGraphicFramePr>
        <p:xfrm>
          <a:off x="4752023" y="1628770"/>
          <a:ext cx="378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ref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a</a:t>
                      </a: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0012FF78</a:t>
                      </a:r>
                    </a:p>
                  </a:txBody>
                  <a:tcPr marL="90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45"/>
          <p:cNvSpPr>
            <a:spLocks noChangeArrowheads="1"/>
          </p:cNvSpPr>
          <p:nvPr/>
        </p:nvSpPr>
        <p:spPr bwMode="auto">
          <a:xfrm>
            <a:off x="4572000" y="5049207"/>
            <a:ext cx="1980000" cy="126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7" name="Text Box 46"/>
          <p:cNvSpPr txBox="1">
            <a:spLocks noChangeArrowheads="1"/>
          </p:cNvSpPr>
          <p:nvPr/>
        </p:nvSpPr>
        <p:spPr bwMode="auto">
          <a:xfrm>
            <a:off x="4932046" y="4509138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altLang="zh-TW" sz="2800" b="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8407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dirty="0">
              <a:solidFill>
                <a:srgbClr val="0000FF"/>
              </a:solidFill>
              <a:ea typeface="新細明體" pitchFamily="18" charset="-120"/>
              <a:cs typeface="Courier New" pitchFamily="49" charset="0"/>
            </a:endParaRPr>
          </a:p>
          <a:p>
            <a:pPr lvl="0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passByReference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a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&lt;&lt; endl;</a:t>
            </a:r>
          </a:p>
          <a:p>
            <a:pPr lvl="0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dirty="0" err="1" smtClean="0">
                <a:ea typeface="新細明體" pitchFamily="18" charset="-120"/>
                <a:cs typeface="Courier New" pitchFamily="49" charset="0"/>
              </a:rPr>
              <a:t>passByReference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&amp;ref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ref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*=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ref;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5" name="Group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9977073"/>
              </p:ext>
            </p:extLst>
          </p:nvPr>
        </p:nvGraphicFramePr>
        <p:xfrm>
          <a:off x="4752023" y="1628770"/>
          <a:ext cx="378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ref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a</a:t>
                      </a: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16</a:t>
                      </a: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0012FF78</a:t>
                      </a:r>
                    </a:p>
                  </a:txBody>
                  <a:tcPr marL="90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45"/>
          <p:cNvSpPr>
            <a:spLocks noChangeArrowheads="1"/>
          </p:cNvSpPr>
          <p:nvPr/>
        </p:nvSpPr>
        <p:spPr bwMode="auto">
          <a:xfrm>
            <a:off x="4572000" y="5049207"/>
            <a:ext cx="1980000" cy="126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7" name="Text Box 46"/>
          <p:cNvSpPr txBox="1">
            <a:spLocks noChangeArrowheads="1"/>
          </p:cNvSpPr>
          <p:nvPr/>
        </p:nvSpPr>
        <p:spPr bwMode="auto">
          <a:xfrm>
            <a:off x="4932046" y="4509138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altLang="zh-TW" sz="2800" b="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0772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dirty="0">
              <a:solidFill>
                <a:srgbClr val="0000FF"/>
              </a:solidFill>
              <a:ea typeface="新細明體" pitchFamily="18" charset="-120"/>
              <a:cs typeface="Courier New" pitchFamily="49" charset="0"/>
            </a:endParaRPr>
          </a:p>
          <a:p>
            <a:pPr lvl="0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passByReference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a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&lt;&lt; endl;</a:t>
            </a:r>
          </a:p>
          <a:p>
            <a:pPr lvl="0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dirty="0" err="1" smtClean="0">
                <a:ea typeface="新細明體" pitchFamily="18" charset="-120"/>
                <a:cs typeface="Courier New" pitchFamily="49" charset="0"/>
              </a:rPr>
              <a:t>passByReference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&amp;ref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ref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*=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ref;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5" name="Group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866442"/>
              </p:ext>
            </p:extLst>
          </p:nvPr>
        </p:nvGraphicFramePr>
        <p:xfrm>
          <a:off x="4752023" y="1628770"/>
          <a:ext cx="378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a</a:t>
                      </a: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16</a:t>
                      </a: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0012FF78</a:t>
                      </a:r>
                    </a:p>
                  </a:txBody>
                  <a:tcPr marL="90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45"/>
          <p:cNvSpPr>
            <a:spLocks noChangeArrowheads="1"/>
          </p:cNvSpPr>
          <p:nvPr/>
        </p:nvSpPr>
        <p:spPr bwMode="auto">
          <a:xfrm>
            <a:off x="4572000" y="5049207"/>
            <a:ext cx="1980000" cy="126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7" name="Text Box 46"/>
          <p:cNvSpPr txBox="1">
            <a:spLocks noChangeArrowheads="1"/>
          </p:cNvSpPr>
          <p:nvPr/>
        </p:nvSpPr>
        <p:spPr bwMode="auto">
          <a:xfrm>
            <a:off x="4932046" y="4509138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altLang="zh-TW" sz="2800" b="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978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dirty="0">
              <a:solidFill>
                <a:srgbClr val="0000FF"/>
              </a:solidFill>
              <a:ea typeface="新細明體" pitchFamily="18" charset="-120"/>
              <a:cs typeface="Courier New" pitchFamily="49" charset="0"/>
            </a:endParaRPr>
          </a:p>
          <a:p>
            <a:pPr lvl="0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passByReference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a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&lt;&lt; endl;</a:t>
            </a:r>
          </a:p>
          <a:p>
            <a:pPr lvl="0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 </a:t>
            </a:r>
            <a:r>
              <a:rPr lang="en-US" altLang="zh-TW" dirty="0" err="1" smtClean="0">
                <a:ea typeface="新細明體" pitchFamily="18" charset="-120"/>
                <a:cs typeface="Courier New" pitchFamily="49" charset="0"/>
              </a:rPr>
              <a:t>passByReference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&amp;ref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ref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*=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ref;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5" name="Group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187089"/>
              </p:ext>
            </p:extLst>
          </p:nvPr>
        </p:nvGraphicFramePr>
        <p:xfrm>
          <a:off x="4752023" y="1628770"/>
          <a:ext cx="378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a</a:t>
                      </a: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16</a:t>
                      </a: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0012FF78</a:t>
                      </a:r>
                    </a:p>
                  </a:txBody>
                  <a:tcPr marL="90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45"/>
          <p:cNvSpPr>
            <a:spLocks noChangeArrowheads="1"/>
          </p:cNvSpPr>
          <p:nvPr/>
        </p:nvSpPr>
        <p:spPr bwMode="auto">
          <a:xfrm>
            <a:off x="4572000" y="5049207"/>
            <a:ext cx="1980000" cy="126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16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7" name="Text Box 46"/>
          <p:cNvSpPr txBox="1">
            <a:spLocks noChangeArrowheads="1"/>
          </p:cNvSpPr>
          <p:nvPr/>
        </p:nvSpPr>
        <p:spPr bwMode="auto">
          <a:xfrm>
            <a:off x="4932046" y="4509138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altLang="zh-TW" sz="2800" b="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4059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11494" y="548632"/>
            <a:ext cx="7921012" cy="1980253"/>
          </a:xfrm>
          <a:solidFill>
            <a:srgbClr val="CCECFF"/>
          </a:solidFill>
          <a:ln w="19050">
            <a:solidFill>
              <a:srgbClr val="0000FF"/>
            </a:solidFill>
          </a:ln>
        </p:spPr>
        <p:txBody>
          <a:bodyPr tIns="36000"/>
          <a:lstStyle/>
          <a:p>
            <a:pPr eaLnBrk="1" hangingPunct="1"/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a = 4 before </a:t>
            </a: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passByReference</a:t>
            </a:r>
            <a:endParaRPr lang="en-US" altLang="zh-TW" sz="1600" dirty="0" smtClean="0">
              <a:solidFill>
                <a:srgbClr val="000000"/>
              </a:solidFill>
              <a:ea typeface="新細明體" pitchFamily="18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a = 16 after </a:t>
            </a: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passByReference</a:t>
            </a:r>
            <a:endParaRPr lang="en-US" altLang="zh-TW" sz="1600" dirty="0" smtClean="0">
              <a:solidFill>
                <a:srgbClr val="000000"/>
              </a:solidFill>
              <a:ea typeface="新細明體" pitchFamily="18" charset="-120"/>
              <a:cs typeface="Courier New" panose="02070309020205020404" pitchFamily="49" charset="0"/>
            </a:endParaRPr>
          </a:p>
          <a:p>
            <a:pPr eaLnBrk="1" hangingPunct="1"/>
            <a:endParaRPr lang="zh-TW" altLang="en-US" sz="1800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1493" y="548633"/>
            <a:ext cx="7921013" cy="3600460"/>
          </a:xfrm>
          <a:noFill/>
        </p:spPr>
        <p:txBody>
          <a:bodyPr/>
          <a:lstStyle/>
          <a:p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sz="1600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namespace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a = 3;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&amp;ref = a; </a:t>
            </a:r>
            <a:r>
              <a:rPr lang="en-US" altLang="zh-TW" sz="1600" dirty="0">
                <a:solidFill>
                  <a:srgbClr val="008000"/>
                </a:solidFill>
                <a:ea typeface="細明體" panose="02020509000000000000" pitchFamily="49" charset="-120"/>
              </a:rPr>
              <a:t>// ref refers to (is an alias for) a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"a = 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a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"ref = 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ref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ref = 7; </a:t>
            </a:r>
            <a:r>
              <a:rPr lang="en-US" altLang="zh-TW" sz="1600" dirty="0">
                <a:solidFill>
                  <a:srgbClr val="008000"/>
                </a:solidFill>
                <a:ea typeface="細明體" panose="02020509000000000000" pitchFamily="49" charset="-120"/>
              </a:rPr>
              <a:t>// actually modifies a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"a = 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a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"ref = 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ref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11494" y="4869184"/>
            <a:ext cx="7200920" cy="1440184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90000" bIns="90000"/>
          <a:lstStyle/>
          <a:p>
            <a:pPr algn="l">
              <a:spcBef>
                <a:spcPct val="20000"/>
              </a:spcBef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a 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=3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ref 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= 3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a 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= 7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ref 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=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494" y="3429000"/>
            <a:ext cx="7920000" cy="2700000"/>
          </a:xfrm>
        </p:spPr>
        <p:txBody>
          <a:bodyPr/>
          <a:lstStyle/>
          <a:p>
            <a:pPr marL="0" lvl="0" indent="0" eaLnBrk="1" hangingPunct="1">
              <a:buNone/>
            </a:pPr>
            <a:r>
              <a:rPr lang="en-US" altLang="zh-TW" sz="1600" dirty="0" err="1" smtClean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main()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3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&amp;ref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a;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cout 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"a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  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"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"ref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endl;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7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; 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cout 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"a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"ref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endl;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sz="1600" dirty="0" smtClean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0742" name="Rectangle 24"/>
          <p:cNvSpPr>
            <a:spLocks noChangeArrowheads="1"/>
          </p:cNvSpPr>
          <p:nvPr/>
        </p:nvSpPr>
        <p:spPr bwMode="auto">
          <a:xfrm>
            <a:off x="5652138" y="2708908"/>
            <a:ext cx="2880368" cy="1440184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lIns="144000" tIns="72000" rIns="144000" bIns="72000" anchor="t" anchorCtr="0">
            <a:noAutofit/>
          </a:bodyPr>
          <a:lstStyle/>
          <a:p>
            <a:pPr algn="l"/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30743" name="Text Box 25"/>
          <p:cNvSpPr txBox="1">
            <a:spLocks noChangeArrowheads="1"/>
          </p:cNvSpPr>
          <p:nvPr/>
        </p:nvSpPr>
        <p:spPr bwMode="auto">
          <a:xfrm>
            <a:off x="6372230" y="2168839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1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40951869"/>
              </p:ext>
            </p:extLst>
          </p:nvPr>
        </p:nvGraphicFramePr>
        <p:xfrm>
          <a:off x="791517" y="1988816"/>
          <a:ext cx="1080000" cy="5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494" y="3429000"/>
            <a:ext cx="7920000" cy="2700000"/>
          </a:xfrm>
        </p:spPr>
        <p:txBody>
          <a:bodyPr/>
          <a:lstStyle/>
          <a:p>
            <a:pPr marL="0" lvl="0" indent="0" eaLnBrk="1" hangingPunct="1">
              <a:buNone/>
            </a:pPr>
            <a:r>
              <a:rPr lang="en-US" altLang="zh-TW" sz="1600" dirty="0" err="1" smtClean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main()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3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&amp;ref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a;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cout 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"a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"ref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endl;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7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; 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cout 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"a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"ref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endl;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sz="1600" dirty="0" smtClean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0742" name="Rectangle 24"/>
          <p:cNvSpPr>
            <a:spLocks noChangeArrowheads="1"/>
          </p:cNvSpPr>
          <p:nvPr/>
        </p:nvSpPr>
        <p:spPr bwMode="auto">
          <a:xfrm>
            <a:off x="5652138" y="2708908"/>
            <a:ext cx="2880368" cy="1440184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lIns="144000" tIns="72000" rIns="144000" bIns="72000" anchor="t" anchorCtr="0">
            <a:noAutofit/>
          </a:bodyPr>
          <a:lstStyle/>
          <a:p>
            <a:pPr algn="l"/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30743" name="Text Box 25"/>
          <p:cNvSpPr txBox="1">
            <a:spLocks noChangeArrowheads="1"/>
          </p:cNvSpPr>
          <p:nvPr/>
        </p:nvSpPr>
        <p:spPr bwMode="auto">
          <a:xfrm>
            <a:off x="6372230" y="2168839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1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98411716"/>
              </p:ext>
            </p:extLst>
          </p:nvPr>
        </p:nvGraphicFramePr>
        <p:xfrm>
          <a:off x="791517" y="1988816"/>
          <a:ext cx="1080000" cy="5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37792084"/>
              </p:ext>
            </p:extLst>
          </p:nvPr>
        </p:nvGraphicFramePr>
        <p:xfrm>
          <a:off x="3491860" y="1988816"/>
          <a:ext cx="1620208" cy="540000"/>
        </p:xfrm>
        <a:graphic>
          <a:graphicData uri="http://schemas.openxmlformats.org/drawingml/2006/table">
            <a:tbl>
              <a:tblPr/>
              <a:tblGrid>
                <a:gridCol w="810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ref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向左箭號 9"/>
          <p:cNvSpPr/>
          <p:nvPr/>
        </p:nvSpPr>
        <p:spPr bwMode="auto">
          <a:xfrm>
            <a:off x="1871655" y="1808793"/>
            <a:ext cx="1620207" cy="900000"/>
          </a:xfrm>
          <a:prstGeom prst="leftArrow">
            <a:avLst/>
          </a:prstGeom>
          <a:solidFill>
            <a:srgbClr val="BAE18F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34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494" y="3429000"/>
            <a:ext cx="7920000" cy="2700000"/>
          </a:xfrm>
        </p:spPr>
        <p:txBody>
          <a:bodyPr/>
          <a:lstStyle/>
          <a:p>
            <a:pPr marL="0" lvl="0" indent="0" eaLnBrk="1" hangingPunct="1">
              <a:buNone/>
            </a:pPr>
            <a:r>
              <a:rPr lang="en-US" altLang="zh-TW" sz="1600" dirty="0" err="1" smtClean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main()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3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&amp;ref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a;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cout 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"a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"ref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endl;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7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; 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cout 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"a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"ref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endl;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sz="1600" dirty="0" smtClean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0742" name="Rectangle 24"/>
          <p:cNvSpPr>
            <a:spLocks noChangeArrowheads="1"/>
          </p:cNvSpPr>
          <p:nvPr/>
        </p:nvSpPr>
        <p:spPr bwMode="auto">
          <a:xfrm>
            <a:off x="5652138" y="2708908"/>
            <a:ext cx="2880368" cy="1440184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lIns="144000" tIns="72000" rIns="144000" bIns="72000" anchor="t" anchorCtr="0">
            <a:noAutofit/>
          </a:bodyPr>
          <a:lstStyle/>
          <a:p>
            <a:pPr lvl="0" algn="l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3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3</a:t>
            </a:r>
          </a:p>
        </p:txBody>
      </p:sp>
      <p:sp>
        <p:nvSpPr>
          <p:cNvPr id="30743" name="Text Box 25"/>
          <p:cNvSpPr txBox="1">
            <a:spLocks noChangeArrowheads="1"/>
          </p:cNvSpPr>
          <p:nvPr/>
        </p:nvSpPr>
        <p:spPr bwMode="auto">
          <a:xfrm>
            <a:off x="6372230" y="2168839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1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526491836"/>
              </p:ext>
            </p:extLst>
          </p:nvPr>
        </p:nvGraphicFramePr>
        <p:xfrm>
          <a:off x="791517" y="1988816"/>
          <a:ext cx="1080000" cy="5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695869071"/>
              </p:ext>
            </p:extLst>
          </p:nvPr>
        </p:nvGraphicFramePr>
        <p:xfrm>
          <a:off x="3491860" y="1988816"/>
          <a:ext cx="1620208" cy="540000"/>
        </p:xfrm>
        <a:graphic>
          <a:graphicData uri="http://schemas.openxmlformats.org/drawingml/2006/table">
            <a:tbl>
              <a:tblPr/>
              <a:tblGrid>
                <a:gridCol w="810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ref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向左箭號 9"/>
          <p:cNvSpPr/>
          <p:nvPr/>
        </p:nvSpPr>
        <p:spPr bwMode="auto">
          <a:xfrm>
            <a:off x="1871655" y="1808793"/>
            <a:ext cx="1620207" cy="900000"/>
          </a:xfrm>
          <a:prstGeom prst="leftArrow">
            <a:avLst/>
          </a:prstGeom>
          <a:solidFill>
            <a:srgbClr val="BAE18F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97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494" y="3429000"/>
            <a:ext cx="7920000" cy="2700000"/>
          </a:xfrm>
        </p:spPr>
        <p:txBody>
          <a:bodyPr/>
          <a:lstStyle/>
          <a:p>
            <a:pPr marL="0" lvl="0" indent="0" eaLnBrk="1" hangingPunct="1">
              <a:buNone/>
            </a:pPr>
            <a:r>
              <a:rPr lang="en-US" altLang="zh-TW" sz="1600" dirty="0" err="1" smtClean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main()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3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&amp;ref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a;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cout 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"a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"ref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endl;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7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; 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cout 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"a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"ref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endl;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sz="1600" dirty="0" smtClean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399364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657524534"/>
              </p:ext>
            </p:extLst>
          </p:nvPr>
        </p:nvGraphicFramePr>
        <p:xfrm>
          <a:off x="791517" y="1988816"/>
          <a:ext cx="1080000" cy="5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742" name="Rectangle 24"/>
          <p:cNvSpPr>
            <a:spLocks noChangeArrowheads="1"/>
          </p:cNvSpPr>
          <p:nvPr/>
        </p:nvSpPr>
        <p:spPr bwMode="auto">
          <a:xfrm>
            <a:off x="5652138" y="2708908"/>
            <a:ext cx="2880368" cy="1440184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lIns="144000" tIns="72000" rIns="144000" bIns="72000" anchor="t" anchorCtr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3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3</a:t>
            </a:r>
          </a:p>
        </p:txBody>
      </p:sp>
      <p:sp>
        <p:nvSpPr>
          <p:cNvPr id="30743" name="Text Box 25"/>
          <p:cNvSpPr txBox="1">
            <a:spLocks noChangeArrowheads="1"/>
          </p:cNvSpPr>
          <p:nvPr/>
        </p:nvSpPr>
        <p:spPr bwMode="auto">
          <a:xfrm>
            <a:off x="6372230" y="2168839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23782531"/>
              </p:ext>
            </p:extLst>
          </p:nvPr>
        </p:nvGraphicFramePr>
        <p:xfrm>
          <a:off x="3491860" y="1988816"/>
          <a:ext cx="1620208" cy="540000"/>
        </p:xfrm>
        <a:graphic>
          <a:graphicData uri="http://schemas.openxmlformats.org/drawingml/2006/table">
            <a:tbl>
              <a:tblPr/>
              <a:tblGrid>
                <a:gridCol w="810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ref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03233619"/>
              </p:ext>
            </p:extLst>
          </p:nvPr>
        </p:nvGraphicFramePr>
        <p:xfrm>
          <a:off x="791517" y="1988816"/>
          <a:ext cx="1080000" cy="5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向左箭號 1"/>
          <p:cNvSpPr/>
          <p:nvPr/>
        </p:nvSpPr>
        <p:spPr bwMode="auto">
          <a:xfrm>
            <a:off x="1871655" y="1808793"/>
            <a:ext cx="1620207" cy="900000"/>
          </a:xfrm>
          <a:prstGeom prst="leftArrow">
            <a:avLst/>
          </a:prstGeom>
          <a:solidFill>
            <a:srgbClr val="BAE18F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81775429"/>
              </p:ext>
            </p:extLst>
          </p:nvPr>
        </p:nvGraphicFramePr>
        <p:xfrm>
          <a:off x="3491862" y="1988816"/>
          <a:ext cx="540000" cy="5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5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-0.23629 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zh-TW" sz="3600" b="1" kern="1200" dirty="0" smtClean="0">
                <a:solidFill>
                  <a:srgbClr val="3380E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Math </a:t>
            </a:r>
            <a:r>
              <a:rPr lang="en-US" altLang="zh-TW" sz="3600" b="1" kern="1200" dirty="0">
                <a:solidFill>
                  <a:srgbClr val="3380E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Library Functions</a:t>
            </a:r>
            <a:endParaRPr lang="zh-TW" altLang="en-US" dirty="0" smtClean="0">
              <a:ea typeface="新細明體" pitchFamily="18" charset="-120"/>
            </a:endParaRPr>
          </a:p>
        </p:txBody>
      </p:sp>
      <p:graphicFrame>
        <p:nvGraphicFramePr>
          <p:cNvPr id="451806" name="Group 2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113350"/>
              </p:ext>
            </p:extLst>
          </p:nvPr>
        </p:nvGraphicFramePr>
        <p:xfrm>
          <a:off x="1151563" y="1628770"/>
          <a:ext cx="6840000" cy="378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pitchFamily="34" charset="0"/>
                          <a:ea typeface="新細明體" pitchFamily="18" charset="-120"/>
                        </a:rPr>
                        <a:t>Function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vantGarde" pitchFamily="34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pitchFamily="34" charset="0"/>
                          <a:ea typeface="新細明體" pitchFamily="18" charset="-120"/>
                        </a:rPr>
                        <a:t>Description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vantGarde" pitchFamily="34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ceil( x )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rounds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to the smallest integer not less than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endParaRPr kumimoji="0" lang="zh-TW" alt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cos( x )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trigonometric cosine of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(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in radians)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exp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( x )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exponential function </a:t>
                      </a:r>
                      <a:r>
                        <a:rPr kumimoji="0" lang="en-US" altLang="zh-TW" sz="2000" b="0" i="1" u="none" strike="noStrike" cap="none" spc="2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</a:t>
                      </a:r>
                      <a:r>
                        <a:rPr kumimoji="0" lang="en-US" altLang="zh-TW" sz="20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endParaRPr kumimoji="0" lang="zh-TW" altLang="en-US" sz="2000" b="0" i="1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fabs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( x )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absolute value of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endParaRPr kumimoji="0" lang="zh-TW" alt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floor( x )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rounds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to the largest integer not greater than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endParaRPr kumimoji="0" lang="zh-TW" alt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fmod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( x, y )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remainder of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/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y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as a floating-point number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70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494" y="3429000"/>
            <a:ext cx="7920000" cy="2700000"/>
          </a:xfrm>
        </p:spPr>
        <p:txBody>
          <a:bodyPr/>
          <a:lstStyle/>
          <a:p>
            <a:pPr marL="0" lvl="0" indent="0" eaLnBrk="1" hangingPunct="1">
              <a:buNone/>
            </a:pPr>
            <a:r>
              <a:rPr lang="en-US" altLang="zh-TW" sz="1600" dirty="0" err="1" smtClean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main()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3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&amp;ref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a;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cout 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"a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"ref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endl;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7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; 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cout 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"a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"ref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endl;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sz="1600" dirty="0" smtClean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0742" name="Rectangle 24"/>
          <p:cNvSpPr>
            <a:spLocks noChangeArrowheads="1"/>
          </p:cNvSpPr>
          <p:nvPr/>
        </p:nvSpPr>
        <p:spPr bwMode="auto">
          <a:xfrm>
            <a:off x="5652138" y="2708908"/>
            <a:ext cx="2880368" cy="1440184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lIns="144000" tIns="72000" rIns="144000" bIns="72000" anchor="t" anchorCtr="0">
            <a:noAutofit/>
          </a:bodyPr>
          <a:lstStyle/>
          <a:p>
            <a:pPr lvl="0" algn="l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3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3</a:t>
            </a:r>
          </a:p>
          <a:p>
            <a:pPr lvl="0" algn="l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7   ref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7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30743" name="Text Box 25"/>
          <p:cNvSpPr txBox="1">
            <a:spLocks noChangeArrowheads="1"/>
          </p:cNvSpPr>
          <p:nvPr/>
        </p:nvSpPr>
        <p:spPr bwMode="auto">
          <a:xfrm>
            <a:off x="6372230" y="2168839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1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80304"/>
              </p:ext>
            </p:extLst>
          </p:nvPr>
        </p:nvGraphicFramePr>
        <p:xfrm>
          <a:off x="791517" y="1988816"/>
          <a:ext cx="1080000" cy="5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95196826"/>
              </p:ext>
            </p:extLst>
          </p:nvPr>
        </p:nvGraphicFramePr>
        <p:xfrm>
          <a:off x="3491860" y="1988816"/>
          <a:ext cx="1620208" cy="540000"/>
        </p:xfrm>
        <a:graphic>
          <a:graphicData uri="http://schemas.openxmlformats.org/drawingml/2006/table">
            <a:tbl>
              <a:tblPr/>
              <a:tblGrid>
                <a:gridCol w="810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ref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向左箭號 9"/>
          <p:cNvSpPr/>
          <p:nvPr/>
        </p:nvSpPr>
        <p:spPr bwMode="auto">
          <a:xfrm>
            <a:off x="1871655" y="1808793"/>
            <a:ext cx="1620207" cy="900000"/>
          </a:xfrm>
          <a:prstGeom prst="leftArrow">
            <a:avLst/>
          </a:prstGeom>
          <a:solidFill>
            <a:srgbClr val="BAE18F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43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82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62" y="548632"/>
            <a:ext cx="2160000" cy="720000"/>
          </a:xfrm>
        </p:spPr>
        <p:txBody>
          <a:bodyPr/>
          <a:lstStyle/>
          <a:p>
            <a:pPr algn="ctr"/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3789046"/>
            <a:ext cx="7920000" cy="2700000"/>
          </a:xfrm>
        </p:spPr>
        <p:txBody>
          <a:bodyPr/>
          <a:lstStyle/>
          <a:p>
            <a:pPr marL="0" lvl="0" indent="0" eaLnBrk="1" hangingPunct="1">
              <a:buNone/>
            </a:pPr>
            <a:r>
              <a:rPr lang="en-US" altLang="zh-TW" sz="1600" dirty="0" err="1" smtClean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main()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3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&amp;ref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a;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cout 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"a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"ref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endl;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7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; 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cout 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"a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"ref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endl;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sz="1600" dirty="0" smtClean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399364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75533120"/>
              </p:ext>
            </p:extLst>
          </p:nvPr>
        </p:nvGraphicFramePr>
        <p:xfrm>
          <a:off x="1511609" y="1808793"/>
          <a:ext cx="270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144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36000" marB="12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72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742" name="Rectangle 24"/>
          <p:cNvSpPr>
            <a:spLocks noChangeArrowheads="1"/>
          </p:cNvSpPr>
          <p:nvPr/>
        </p:nvSpPr>
        <p:spPr bwMode="auto">
          <a:xfrm>
            <a:off x="5292092" y="1988816"/>
            <a:ext cx="3240000" cy="180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lIns="144000" tIns="72000" rIns="144000" bIns="72000" anchor="t" anchorCtr="0">
            <a:noAutofit/>
          </a:bodyPr>
          <a:lstStyle/>
          <a:p>
            <a:pPr algn="l"/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30743" name="Text Box 25"/>
          <p:cNvSpPr txBox="1">
            <a:spLocks noChangeArrowheads="1"/>
          </p:cNvSpPr>
          <p:nvPr/>
        </p:nvSpPr>
        <p:spPr bwMode="auto">
          <a:xfrm>
            <a:off x="6192207" y="1448747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762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62" y="548632"/>
            <a:ext cx="2160000" cy="720000"/>
          </a:xfrm>
        </p:spPr>
        <p:txBody>
          <a:bodyPr/>
          <a:lstStyle/>
          <a:p>
            <a:pPr algn="ctr"/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3789046"/>
            <a:ext cx="7920000" cy="2700000"/>
          </a:xfrm>
        </p:spPr>
        <p:txBody>
          <a:bodyPr/>
          <a:lstStyle/>
          <a:p>
            <a:pPr marL="0" lvl="0" indent="0" eaLnBrk="1" hangingPunct="1">
              <a:buNone/>
            </a:pPr>
            <a:r>
              <a:rPr lang="en-US" altLang="zh-TW" sz="1600" dirty="0" err="1" smtClean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main()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3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&amp;ref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a;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cout 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"a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"ref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endl;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7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; 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cout 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"a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"ref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endl;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sz="1600" dirty="0" smtClean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399364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01733351"/>
              </p:ext>
            </p:extLst>
          </p:nvPr>
        </p:nvGraphicFramePr>
        <p:xfrm>
          <a:off x="1151563" y="1808793"/>
          <a:ext cx="30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ref</a:t>
                      </a:r>
                    </a:p>
                  </a:txBody>
                  <a:tcPr marL="90000" marR="90000" marT="36000" marB="144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36000" marB="12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72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742" name="Rectangle 24"/>
          <p:cNvSpPr>
            <a:spLocks noChangeArrowheads="1"/>
          </p:cNvSpPr>
          <p:nvPr/>
        </p:nvSpPr>
        <p:spPr bwMode="auto">
          <a:xfrm>
            <a:off x="5292092" y="1988816"/>
            <a:ext cx="3240000" cy="180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lIns="144000" tIns="72000" rIns="144000" bIns="72000" anchor="t" anchorCtr="0">
            <a:noAutofit/>
          </a:bodyPr>
          <a:lstStyle/>
          <a:p>
            <a:pPr algn="l"/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30743" name="Text Box 25"/>
          <p:cNvSpPr txBox="1">
            <a:spLocks noChangeArrowheads="1"/>
          </p:cNvSpPr>
          <p:nvPr/>
        </p:nvSpPr>
        <p:spPr bwMode="auto">
          <a:xfrm>
            <a:off x="6192207" y="1448747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26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62" y="548632"/>
            <a:ext cx="2160000" cy="720000"/>
          </a:xfrm>
        </p:spPr>
        <p:txBody>
          <a:bodyPr/>
          <a:lstStyle/>
          <a:p>
            <a:pPr algn="ctr"/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3789046"/>
            <a:ext cx="7920000" cy="2700000"/>
          </a:xfrm>
        </p:spPr>
        <p:txBody>
          <a:bodyPr/>
          <a:lstStyle/>
          <a:p>
            <a:pPr marL="0" lvl="0" indent="0" eaLnBrk="1" hangingPunct="1">
              <a:buNone/>
            </a:pPr>
            <a:r>
              <a:rPr lang="en-US" altLang="zh-TW" sz="1600" dirty="0" err="1" smtClean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main()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3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&amp;ref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a;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cout 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"a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"ref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endl;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7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; 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cout 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"a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"ref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endl;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sz="1600" dirty="0" smtClean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399364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63490327"/>
              </p:ext>
            </p:extLst>
          </p:nvPr>
        </p:nvGraphicFramePr>
        <p:xfrm>
          <a:off x="1151563" y="1808793"/>
          <a:ext cx="30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ref</a:t>
                      </a:r>
                    </a:p>
                  </a:txBody>
                  <a:tcPr marL="90000" marR="90000" marT="36000" marB="144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36000" marB="12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72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742" name="Rectangle 24"/>
          <p:cNvSpPr>
            <a:spLocks noChangeArrowheads="1"/>
          </p:cNvSpPr>
          <p:nvPr/>
        </p:nvSpPr>
        <p:spPr bwMode="auto">
          <a:xfrm>
            <a:off x="5292092" y="1988816"/>
            <a:ext cx="3240000" cy="180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lIns="144000" tIns="72000" rIns="144000" bIns="72000" anchor="t" anchorCtr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3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3</a:t>
            </a:r>
          </a:p>
        </p:txBody>
      </p:sp>
      <p:sp>
        <p:nvSpPr>
          <p:cNvPr id="30743" name="Text Box 25"/>
          <p:cNvSpPr txBox="1">
            <a:spLocks noChangeArrowheads="1"/>
          </p:cNvSpPr>
          <p:nvPr/>
        </p:nvSpPr>
        <p:spPr bwMode="auto">
          <a:xfrm>
            <a:off x="6192207" y="1448747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671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3789046"/>
            <a:ext cx="7920000" cy="2700000"/>
          </a:xfrm>
        </p:spPr>
        <p:txBody>
          <a:bodyPr/>
          <a:lstStyle/>
          <a:p>
            <a:pPr marL="0" lvl="0" indent="0" eaLnBrk="1" hangingPunct="1">
              <a:buNone/>
            </a:pPr>
            <a:r>
              <a:rPr lang="en-US" altLang="zh-TW" sz="1600" dirty="0" err="1" smtClean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main()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3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&amp;ref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a;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cout 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"a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"ref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endl;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7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; 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sz="1600" dirty="0" smtClean="0">
                <a:solidFill>
                  <a:srgbClr val="5F5F5F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cout 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"a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"ref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endl;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sz="1600" dirty="0" smtClean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399364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98110472"/>
              </p:ext>
            </p:extLst>
          </p:nvPr>
        </p:nvGraphicFramePr>
        <p:xfrm>
          <a:off x="1151563" y="1808793"/>
          <a:ext cx="30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ref</a:t>
                      </a:r>
                    </a:p>
                  </a:txBody>
                  <a:tcPr marL="90000" marR="90000" marT="36000" marB="144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36000" marB="12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72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742" name="Rectangle 24"/>
          <p:cNvSpPr>
            <a:spLocks noChangeArrowheads="1"/>
          </p:cNvSpPr>
          <p:nvPr/>
        </p:nvSpPr>
        <p:spPr bwMode="auto">
          <a:xfrm>
            <a:off x="5292092" y="1988816"/>
            <a:ext cx="3240000" cy="180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lIns="144000" tIns="72000" rIns="144000" bIns="72000" anchor="t" anchorCtr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3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3</a:t>
            </a:r>
          </a:p>
        </p:txBody>
      </p:sp>
      <p:sp>
        <p:nvSpPr>
          <p:cNvPr id="30743" name="Text Box 25"/>
          <p:cNvSpPr txBox="1">
            <a:spLocks noChangeArrowheads="1"/>
          </p:cNvSpPr>
          <p:nvPr/>
        </p:nvSpPr>
        <p:spPr bwMode="auto">
          <a:xfrm>
            <a:off x="6192207" y="1448747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78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3789046"/>
            <a:ext cx="7920000" cy="2700000"/>
          </a:xfrm>
        </p:spPr>
        <p:txBody>
          <a:bodyPr/>
          <a:lstStyle/>
          <a:p>
            <a:pPr marL="0" lvl="0" indent="0" eaLnBrk="1" hangingPunct="1">
              <a:buNone/>
            </a:pPr>
            <a:r>
              <a:rPr lang="en-US" altLang="zh-TW" sz="1600" dirty="0" err="1" smtClean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main()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3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&amp;ref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a;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cout 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"a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"ref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endl;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7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; 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cout 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"a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"   "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</a:rPr>
              <a:t>"ref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</a:rPr>
              <a:t>= "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</a:rPr>
              <a:t>&lt;&lt; endl;</a:t>
            </a:r>
          </a:p>
          <a:p>
            <a:pPr marL="0" lv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sz="1600" dirty="0" smtClean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399364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55471322"/>
              </p:ext>
            </p:extLst>
          </p:nvPr>
        </p:nvGraphicFramePr>
        <p:xfrm>
          <a:off x="1151563" y="1808793"/>
          <a:ext cx="30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ref</a:t>
                      </a:r>
                    </a:p>
                  </a:txBody>
                  <a:tcPr marL="90000" marR="90000" marT="36000" marB="144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36000" marB="12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72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742" name="Rectangle 24"/>
          <p:cNvSpPr>
            <a:spLocks noChangeArrowheads="1"/>
          </p:cNvSpPr>
          <p:nvPr/>
        </p:nvSpPr>
        <p:spPr bwMode="auto">
          <a:xfrm>
            <a:off x="5292092" y="1988816"/>
            <a:ext cx="3240000" cy="180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lIns="144000" tIns="72000" rIns="144000" bIns="72000" anchor="t" anchorCtr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3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3</a:t>
            </a:r>
          </a:p>
          <a:p>
            <a:pPr algn="l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a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7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ref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7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30743" name="Text Box 25"/>
          <p:cNvSpPr txBox="1">
            <a:spLocks noChangeArrowheads="1"/>
          </p:cNvSpPr>
          <p:nvPr/>
        </p:nvSpPr>
        <p:spPr bwMode="auto">
          <a:xfrm>
            <a:off x="6192207" y="1448747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47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1493" y="548633"/>
            <a:ext cx="7921013" cy="3600460"/>
          </a:xfrm>
          <a:noFill/>
        </p:spPr>
        <p:txBody>
          <a:bodyPr/>
          <a:lstStyle/>
          <a:p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sz="1600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namespace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a = 3;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&amp;ref; </a:t>
            </a:r>
            <a:r>
              <a:rPr lang="en-US" altLang="zh-TW" sz="1600" dirty="0">
                <a:solidFill>
                  <a:srgbClr val="008000"/>
                </a:solidFill>
                <a:ea typeface="細明體" panose="02020509000000000000" pitchFamily="49" charset="-120"/>
              </a:rPr>
              <a:t>// Error: ref must be initialized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"a = 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a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"ref = 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ref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ref = 7;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"a = 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a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"ref = 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ref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31470" y="5394325"/>
            <a:ext cx="8281059" cy="73502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90000" bIns="90000"/>
          <a:lstStyle/>
          <a:p>
            <a:pPr algn="l">
              <a:spcBef>
                <a:spcPct val="20000"/>
              </a:spcBef>
            </a:pPr>
            <a:r>
              <a:rPr lang="en-US" altLang="zh-TW" sz="1600" dirty="0">
                <a:ea typeface="新細明體" pitchFamily="18" charset="-120"/>
              </a:rPr>
              <a:t>C:\</a:t>
            </a:r>
            <a:r>
              <a:rPr lang="en-US" altLang="zh-TW" sz="1600" dirty="0" smtClean="0">
                <a:ea typeface="新細明體" pitchFamily="18" charset="-120"/>
              </a:rPr>
              <a:t>cpphtp7_examples\ch05\Fig05_20\fig05_20.cpp(9) </a:t>
            </a:r>
            <a:r>
              <a:rPr lang="en-US" altLang="zh-TW" sz="1600" dirty="0">
                <a:ea typeface="新細明體" pitchFamily="18" charset="-120"/>
              </a:rPr>
              <a:t>: error C2530:</a:t>
            </a:r>
          </a:p>
          <a:p>
            <a:pPr algn="l">
              <a:spcBef>
                <a:spcPct val="20000"/>
              </a:spcBef>
            </a:pPr>
            <a:r>
              <a:rPr lang="en-US" altLang="zh-TW" sz="1600" dirty="0">
                <a:ea typeface="新細明體" pitchFamily="18" charset="-120"/>
              </a:rPr>
              <a:t>  </a:t>
            </a:r>
            <a:r>
              <a:rPr lang="en-US" altLang="zh-TW" sz="1600" dirty="0" smtClean="0">
                <a:ea typeface="新細明體" pitchFamily="18" charset="-120"/>
              </a:rPr>
              <a:t>'ref' </a:t>
            </a:r>
            <a:r>
              <a:rPr lang="en-US" altLang="zh-TW" sz="1600" dirty="0">
                <a:ea typeface="新細明體" pitchFamily="18" charset="-120"/>
              </a:rPr>
              <a:t>: references must be initialized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472115" y="2168839"/>
            <a:ext cx="2880000" cy="720000"/>
          </a:xfrm>
        </p:spPr>
        <p:txBody>
          <a:bodyPr/>
          <a:lstStyle/>
          <a:p>
            <a:pPr algn="ctr" eaLnBrk="1" hangingPunct="1"/>
            <a:r>
              <a:rPr lang="en-US" altLang="zh-TW" dirty="0" smtClean="0">
                <a:ea typeface="新細明體" pitchFamily="18" charset="-120"/>
              </a:rPr>
              <a:t>Comparison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494" y="3248977"/>
            <a:ext cx="5760736" cy="3060391"/>
          </a:xfrm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a =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passByReference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a );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buFontTx/>
              <a:buNone/>
            </a:pP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passByReference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&amp;ref 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ref *= ref;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1494" y="548632"/>
            <a:ext cx="3779954" cy="2339954"/>
          </a:xfrm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a 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&amp;ref = a;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ref *= ref;</a:t>
            </a:r>
            <a:endParaRPr lang="en-US" altLang="zh-TW" sz="1800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sz="1800" dirty="0" smtClean="0"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1" name="Group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3486964"/>
              </p:ext>
            </p:extLst>
          </p:nvPr>
        </p:nvGraphicFramePr>
        <p:xfrm>
          <a:off x="5112069" y="548632"/>
          <a:ext cx="3420000" cy="144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98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472115" y="2168839"/>
            <a:ext cx="2880000" cy="720000"/>
          </a:xfrm>
        </p:spPr>
        <p:txBody>
          <a:bodyPr/>
          <a:lstStyle/>
          <a:p>
            <a:pPr algn="ctr" eaLnBrk="1" hangingPunct="1"/>
            <a:r>
              <a:rPr lang="en-US" altLang="zh-TW" smtClean="0">
                <a:ea typeface="新細明體" pitchFamily="18" charset="-120"/>
              </a:rPr>
              <a:t>Comparison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494" y="3248977"/>
            <a:ext cx="5760736" cy="3060391"/>
          </a:xfrm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a =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passByReference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a );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buFontTx/>
              <a:buNone/>
            </a:pP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passByReference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&amp;ref 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ref *= ref;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1494" y="548632"/>
            <a:ext cx="3779954" cy="2339954"/>
          </a:xfrm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a 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&amp;ref = a;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ref *= ref;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sz="1800" dirty="0" smtClean="0"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1" name="Group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4505932"/>
              </p:ext>
            </p:extLst>
          </p:nvPr>
        </p:nvGraphicFramePr>
        <p:xfrm>
          <a:off x="5112069" y="548632"/>
          <a:ext cx="3420000" cy="144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98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zh-TW" sz="3600" b="1" kern="1200" dirty="0" smtClean="0">
                <a:solidFill>
                  <a:srgbClr val="3380E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Math </a:t>
            </a:r>
            <a:r>
              <a:rPr lang="en-US" altLang="zh-TW" sz="3600" b="1" kern="1200" dirty="0">
                <a:solidFill>
                  <a:srgbClr val="3380E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Library Functions</a:t>
            </a:r>
            <a:endParaRPr lang="zh-TW" altLang="en-US" dirty="0" smtClean="0">
              <a:ea typeface="新細明體" pitchFamily="18" charset="-120"/>
            </a:endParaRPr>
          </a:p>
        </p:txBody>
      </p:sp>
      <p:graphicFrame>
        <p:nvGraphicFramePr>
          <p:cNvPr id="453747" name="Group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11904"/>
              </p:ext>
            </p:extLst>
          </p:nvPr>
        </p:nvGraphicFramePr>
        <p:xfrm>
          <a:off x="1151563" y="1628770"/>
          <a:ext cx="6840966" cy="378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pitchFamily="34" charset="0"/>
                          <a:ea typeface="新細明體" pitchFamily="18" charset="-120"/>
                        </a:rPr>
                        <a:t>Function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vantGarde" pitchFamily="34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pitchFamily="34" charset="0"/>
                          <a:ea typeface="新細明體" pitchFamily="18" charset="-120"/>
                        </a:rPr>
                        <a:t>Description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vantGarde" pitchFamily="34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log( x )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natural logarithm of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(base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log10( x )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logarithm of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(base 10)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pow( x, y )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raised to power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y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( </a:t>
                      </a:r>
                      <a:r>
                        <a:rPr kumimoji="0" lang="en-US" altLang="zh-TW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1" u="none" strike="noStrike" cap="none" normalizeH="0" baseline="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y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)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sin( x )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trigonometric sine of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(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in radians)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sqrt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( x )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square root of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(where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is a nonnegative value)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tan( x )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trigonometric tangent of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(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in radians)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61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472115" y="2168839"/>
            <a:ext cx="2880368" cy="720000"/>
          </a:xfrm>
        </p:spPr>
        <p:txBody>
          <a:bodyPr/>
          <a:lstStyle/>
          <a:p>
            <a:pPr algn="ctr" eaLnBrk="1" hangingPunct="1"/>
            <a:r>
              <a:rPr lang="en-US" altLang="zh-TW" smtClean="0">
                <a:ea typeface="新細明體" pitchFamily="18" charset="-120"/>
              </a:rPr>
              <a:t>Comparison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494" y="3248977"/>
            <a:ext cx="5760736" cy="3060391"/>
          </a:xfrm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a =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passByReference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a );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buFontTx/>
              <a:buNone/>
            </a:pP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passByReference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&amp;ref 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ref *= ref;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1494" y="548632"/>
            <a:ext cx="3779954" cy="2339954"/>
          </a:xfrm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a 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&amp;ref = a;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ref *= ref;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sz="1800" dirty="0" smtClean="0"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1" name="Group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625065"/>
              </p:ext>
            </p:extLst>
          </p:nvPr>
        </p:nvGraphicFramePr>
        <p:xfrm>
          <a:off x="5112069" y="548632"/>
          <a:ext cx="3420000" cy="144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ref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47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472115" y="2168839"/>
            <a:ext cx="2880000" cy="720000"/>
          </a:xfrm>
        </p:spPr>
        <p:txBody>
          <a:bodyPr/>
          <a:lstStyle/>
          <a:p>
            <a:pPr algn="ctr" eaLnBrk="1" hangingPunct="1"/>
            <a:r>
              <a:rPr lang="en-US" altLang="zh-TW" smtClean="0">
                <a:ea typeface="新細明體" pitchFamily="18" charset="-120"/>
              </a:rPr>
              <a:t>Comparison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494" y="3248977"/>
            <a:ext cx="5760736" cy="3060391"/>
          </a:xfrm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a =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passByReference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a );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buFontTx/>
              <a:buNone/>
            </a:pP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passByReference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&amp;ref 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ref *= ref;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1494" y="548632"/>
            <a:ext cx="3779954" cy="2339954"/>
          </a:xfrm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a =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&amp;ref = a;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ref *= ref;</a:t>
            </a:r>
          </a:p>
          <a:p>
            <a:pPr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sz="1800" dirty="0" smtClean="0"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11" name="Group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4888466"/>
              </p:ext>
            </p:extLst>
          </p:nvPr>
        </p:nvGraphicFramePr>
        <p:xfrm>
          <a:off x="5112069" y="548632"/>
          <a:ext cx="3420000" cy="144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ref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94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31471" y="548632"/>
            <a:ext cx="8281058" cy="1800230"/>
          </a:xfrm>
          <a:noFill/>
        </p:spPr>
        <p:txBody>
          <a:bodyPr/>
          <a:lstStyle/>
          <a:p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sz="1600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sz="1600" dirty="0" err="1">
                <a:solidFill>
                  <a:srgbClr val="A31515"/>
                </a:solidFill>
                <a:ea typeface="細明體" panose="02020509000000000000" pitchFamily="49" charset="-120"/>
              </a:rPr>
              <a:t>iomanip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namespace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passArray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passElement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31471" y="548632"/>
            <a:ext cx="8281058" cy="5940759"/>
          </a:xfrm>
          <a:noFill/>
        </p:spPr>
        <p:txBody>
          <a:bodyPr/>
          <a:lstStyle/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arraySize = 5;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a[ arraySize ] = { 0, 1, 2, 3, 4 };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"The values of the original array are:\n"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nn-NO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arraySize; i++ )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( 3 )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a[ i ];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8000"/>
                </a:solidFill>
                <a:ea typeface="細明體" panose="02020509000000000000" pitchFamily="49" charset="-120"/>
              </a:rPr>
              <a:t>// pass array a to </a:t>
            </a:r>
            <a:r>
              <a:rPr lang="en-US" altLang="zh-TW" sz="1600" dirty="0" err="1">
                <a:solidFill>
                  <a:srgbClr val="008000"/>
                </a:solidFill>
                <a:ea typeface="細明體" panose="02020509000000000000" pitchFamily="49" charset="-120"/>
              </a:rPr>
              <a:t>passArray</a:t>
            </a:r>
            <a:r>
              <a:rPr lang="en-US" altLang="zh-TW" sz="1600" dirty="0">
                <a:solidFill>
                  <a:srgbClr val="008000"/>
                </a:solidFill>
                <a:ea typeface="細明體" panose="02020509000000000000" pitchFamily="49" charset="-120"/>
              </a:rPr>
              <a:t> by reference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passArray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a, arraySize );  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sz="1600" dirty="0" err="1">
                <a:solidFill>
                  <a:srgbClr val="A31515"/>
                </a:solidFill>
                <a:ea typeface="細明體" panose="02020509000000000000" pitchFamily="49" charset="-120"/>
              </a:rPr>
              <a:t>nThe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 values of the modified array are:\n"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j = 0; j &lt; arraySize;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j++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( 3 )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a[ j ];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"\n\</a:t>
            </a:r>
            <a:r>
              <a:rPr lang="en-US" altLang="zh-TW" sz="1600" dirty="0" err="1">
                <a:solidFill>
                  <a:srgbClr val="A31515"/>
                </a:solidFill>
                <a:ea typeface="細明體" panose="02020509000000000000" pitchFamily="49" charset="-120"/>
              </a:rPr>
              <a:t>na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[3] before </a:t>
            </a:r>
            <a:r>
              <a:rPr lang="en-US" altLang="zh-TW" sz="1600" dirty="0" err="1">
                <a:solidFill>
                  <a:srgbClr val="A31515"/>
                </a:solidFill>
                <a:ea typeface="細明體" panose="02020509000000000000" pitchFamily="49" charset="-120"/>
              </a:rPr>
              <a:t>passElement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: 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a[ 3 ]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passElement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a[ 3 ] ); </a:t>
            </a:r>
            <a:r>
              <a:rPr lang="en-US" altLang="zh-TW" sz="1600" dirty="0">
                <a:solidFill>
                  <a:srgbClr val="008000"/>
                </a:solidFill>
                <a:ea typeface="細明體" panose="02020509000000000000" pitchFamily="49" charset="-120"/>
              </a:rPr>
              <a:t>// pass array element a[ 3 ] by value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"a[3] after </a:t>
            </a:r>
            <a:r>
              <a:rPr lang="en-US" altLang="zh-TW" sz="1600" dirty="0" err="1">
                <a:solidFill>
                  <a:srgbClr val="A31515"/>
                </a:solidFill>
                <a:ea typeface="細明體" panose="02020509000000000000" pitchFamily="49" charset="-120"/>
              </a:rPr>
              <a:t>passElement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: 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a[ 3 ]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31471" y="548632"/>
            <a:ext cx="8281058" cy="3240414"/>
          </a:xfrm>
          <a:noFill/>
        </p:spPr>
        <p:txBody>
          <a:bodyPr/>
          <a:lstStyle/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passArray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b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k = 0; k &lt;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 k++ )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sz="16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b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k ] *= 2;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passElement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"Value of element in </a:t>
            </a:r>
            <a:r>
              <a:rPr lang="en-US" altLang="zh-TW" sz="1600" dirty="0" err="1">
                <a:solidFill>
                  <a:srgbClr val="A31515"/>
                </a:solidFill>
                <a:ea typeface="細明體" panose="02020509000000000000" pitchFamily="49" charset="-120"/>
              </a:rPr>
              <a:t>passElement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: 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(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*= 2 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dirty="0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main()</a:t>
            </a: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{</a:t>
            </a: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size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=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5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a[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size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] = {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0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,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,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2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,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3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,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4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};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charset="-12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   for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i =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0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; i &lt;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size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; i++ )</a:t>
            </a: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  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cout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&lt;&lt;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setw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(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3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) &lt;&lt; a[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];</a:t>
            </a:r>
            <a:endParaRPr lang="en-US" altLang="zh-TW" dirty="0" smtClean="0">
              <a:latin typeface="Lucida Console" pitchFamily="49" charset="0"/>
              <a:ea typeface="新細明體" charset="-12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cout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&lt;&lt;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endl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</a:rPr>
              <a:t>passArray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( a,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size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);               </a:t>
            </a: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   for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 j =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0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; j &lt;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size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; j++ )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   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cout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 &lt;&lt;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setw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(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3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 ) &lt;&lt; a[ j ];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  <a:cs typeface="Times New Roman" pitchFamily="18" charset="0"/>
              </a:rPr>
              <a:t>}</a:t>
            </a: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</a:rPr>
              <a:t>passArray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b[],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size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k =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; k &lt; size; k++ )  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     b[ k ] *=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;                          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charset="-120"/>
            </a:endParaRPr>
          </a:p>
        </p:txBody>
      </p:sp>
      <p:graphicFrame>
        <p:nvGraphicFramePr>
          <p:cNvPr id="445591" name="Group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89375"/>
              </p:ext>
            </p:extLst>
          </p:nvPr>
        </p:nvGraphicFramePr>
        <p:xfrm>
          <a:off x="5832161" y="1088701"/>
          <a:ext cx="3060000" cy="28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a[4]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size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8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main()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=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5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  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a[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] = {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4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};</a:t>
            </a:r>
          </a:p>
          <a:p>
            <a:pPr lvl="0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  for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i =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; i &lt;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; i++ )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     cout &lt;&lt;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(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) &lt;&lt; a[ i ];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   cout &lt;&lt; endl;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</a:rPr>
              <a:t>passArray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( a,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);               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  <a:cs typeface="Times New Roman" pitchFamily="18" charset="0"/>
              </a:rPr>
              <a:t>   for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 j =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  <a:cs typeface="Times New Roman" pitchFamily="18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; j &lt;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  <a:cs typeface="Times New Roman" pitchFamily="18" charset="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j++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      cout &lt;&lt;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(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  <a:cs typeface="Times New Roman" pitchFamily="18" charset="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 ) &lt;&lt; a[ j ];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}</a:t>
            </a: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</a:rPr>
              <a:t>passArray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b[],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size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k =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; k &lt; size; k++ )  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     b[ k ] *=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;                          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charset="-120"/>
            </a:endParaRPr>
          </a:p>
        </p:txBody>
      </p:sp>
      <p:graphicFrame>
        <p:nvGraphicFramePr>
          <p:cNvPr id="445591" name="Group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980919"/>
              </p:ext>
            </p:extLst>
          </p:nvPr>
        </p:nvGraphicFramePr>
        <p:xfrm>
          <a:off x="5832161" y="1088701"/>
          <a:ext cx="3060000" cy="28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b[0]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b[1]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b[2]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b[3]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b[4]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a[4]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size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45699" name="Group 2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312479"/>
              </p:ext>
            </p:extLst>
          </p:nvPr>
        </p:nvGraphicFramePr>
        <p:xfrm>
          <a:off x="6552253" y="5049207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7272345" y="3609023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5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6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main()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=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5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  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a[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] = {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4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};</a:t>
            </a:r>
          </a:p>
          <a:p>
            <a:pPr lvl="0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  for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i =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; i &lt;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; i++ )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     cout &lt;&lt;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(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) &lt;&lt; a[ i ];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   cout &lt;&lt; endl;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</a:rPr>
              <a:t>passArray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( a,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);               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  <a:cs typeface="Times New Roman" pitchFamily="18" charset="0"/>
              </a:rPr>
              <a:t>   for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 j =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  <a:cs typeface="Times New Roman" pitchFamily="18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; j &lt;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  <a:cs typeface="Times New Roman" pitchFamily="18" charset="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j++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      cout &lt;&lt;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(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  <a:cs typeface="Times New Roman" pitchFamily="18" charset="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 ) &lt;&lt; a[ j ];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}</a:t>
            </a: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</a:rPr>
              <a:t>passArray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b[],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size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k =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; k &lt; size; k++ )  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b[ 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k ] *=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;                          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charset="-120"/>
            </a:endParaRPr>
          </a:p>
        </p:txBody>
      </p:sp>
      <p:graphicFrame>
        <p:nvGraphicFramePr>
          <p:cNvPr id="445591" name="Group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886589"/>
              </p:ext>
            </p:extLst>
          </p:nvPr>
        </p:nvGraphicFramePr>
        <p:xfrm>
          <a:off x="5832161" y="1088701"/>
          <a:ext cx="3060000" cy="28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b[0]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b[1]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b[2]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b[3]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b[4]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a[4]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size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45699" name="Group 2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202349"/>
              </p:ext>
            </p:extLst>
          </p:nvPr>
        </p:nvGraphicFramePr>
        <p:xfrm>
          <a:off x="6552253" y="5049207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7272345" y="3609023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5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01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main()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=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5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  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a[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] = {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4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};</a:t>
            </a:r>
          </a:p>
          <a:p>
            <a:pPr lvl="0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  for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i =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; i &lt;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; i++ )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     cout &lt;&lt;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(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) &lt;&lt; a[ i ];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   cout &lt;&lt; endl;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</a:rPr>
              <a:t>passArray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( a,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);               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  <a:cs typeface="Times New Roman" pitchFamily="18" charset="0"/>
              </a:rPr>
              <a:t>   for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 j =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  <a:cs typeface="Times New Roman" pitchFamily="18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; j &lt;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  <a:cs typeface="Times New Roman" pitchFamily="18" charset="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j++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      cout &lt;&lt;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(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  <a:cs typeface="Times New Roman" pitchFamily="18" charset="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 ) &lt;&lt; a[ j ];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  <a:cs typeface="Times New Roman" pitchFamily="18" charset="0"/>
              </a:rPr>
              <a:t>}</a:t>
            </a: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</a:rPr>
              <a:t>passArray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b[],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size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k =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; k &lt; size; k++ )  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     b[ k ] *=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;                          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charset="-120"/>
            </a:endParaRPr>
          </a:p>
        </p:txBody>
      </p:sp>
      <p:graphicFrame>
        <p:nvGraphicFramePr>
          <p:cNvPr id="445591" name="Group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771831"/>
              </p:ext>
            </p:extLst>
          </p:nvPr>
        </p:nvGraphicFramePr>
        <p:xfrm>
          <a:off x="5832161" y="1088701"/>
          <a:ext cx="3060000" cy="28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a[4]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size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7272345" y="3609023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5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1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main()</a:t>
            </a: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{</a:t>
            </a: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   const 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size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=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5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   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a[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size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] = {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0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,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,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2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,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3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,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4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};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zh-TW" dirty="0" smtClean="0">
              <a:solidFill>
                <a:srgbClr val="0000FF"/>
              </a:solidFill>
              <a:latin typeface="Lucida Console" pitchFamily="49" charset="0"/>
              <a:ea typeface="新細明體" charset="-12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cout &lt;&lt; a[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3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];</a:t>
            </a:r>
            <a:endParaRPr lang="en-US" altLang="zh-TW" dirty="0" smtClean="0">
              <a:latin typeface="Lucida Console" pitchFamily="49" charset="0"/>
              <a:ea typeface="新細明體" charset="-12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</a:rPr>
              <a:t>passElement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( a[3] );               </a:t>
            </a: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cout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&lt;&lt; a[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3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];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}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charset="-120"/>
            </a:endParaRPr>
          </a:p>
          <a:p>
            <a:pPr eaLnBrk="1" hangingPunct="1"/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</a:rPr>
              <a:t>passElement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element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{</a:t>
            </a:r>
          </a:p>
          <a:p>
            <a:pPr eaLnBrk="1" hangingPunct="1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  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( element 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*=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charset="-120"/>
              </a:rPr>
              <a:t>2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 ) &lt;&lt; endl;                          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}</a:t>
            </a:r>
            <a:endParaRPr lang="zh-TW" altLang="en-US" dirty="0" smtClean="0">
              <a:solidFill>
                <a:srgbClr val="000000"/>
              </a:solidFill>
              <a:latin typeface="Lucida Console" pitchFamily="49" charset="0"/>
              <a:ea typeface="新細明體" charset="-120"/>
            </a:endParaRPr>
          </a:p>
        </p:txBody>
      </p:sp>
      <p:graphicFrame>
        <p:nvGraphicFramePr>
          <p:cNvPr id="8" name="Group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389796"/>
              </p:ext>
            </p:extLst>
          </p:nvPr>
        </p:nvGraphicFramePr>
        <p:xfrm>
          <a:off x="6372230" y="1808793"/>
          <a:ext cx="2340000" cy="21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a[4]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size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97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31472" y="548633"/>
            <a:ext cx="8281058" cy="5400690"/>
          </a:xfrm>
          <a:noFill/>
        </p:spPr>
        <p:txBody>
          <a:bodyPr/>
          <a:lstStyle/>
          <a:p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sz="1600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namespace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passByReference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ref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sz="1600" dirty="0">
                <a:solidFill>
                  <a:srgbClr val="008000"/>
                </a:solidFill>
                <a:ea typeface="細明體" panose="02020509000000000000" pitchFamily="49" charset="-120"/>
              </a:rPr>
              <a:t>// function </a:t>
            </a:r>
            <a:r>
              <a:rPr lang="en-US" altLang="zh-TW" sz="1600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prototype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a = 3;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"a = 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a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 before </a:t>
            </a:r>
            <a:r>
              <a:rPr lang="en-US" altLang="zh-TW" sz="1600" dirty="0" err="1">
                <a:solidFill>
                  <a:srgbClr val="A31515"/>
                </a:solidFill>
                <a:ea typeface="細明體" panose="02020509000000000000" pitchFamily="49" charset="-120"/>
              </a:rPr>
              <a:t>passByReference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\n"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passByReference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a );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"a = 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a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 after </a:t>
            </a:r>
            <a:r>
              <a:rPr lang="en-US" altLang="zh-TW" sz="1600" dirty="0" err="1">
                <a:solidFill>
                  <a:srgbClr val="A31515"/>
                </a:solidFill>
                <a:ea typeface="細明體" panose="02020509000000000000" pitchFamily="49" charset="-120"/>
              </a:rPr>
              <a:t>passByReference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\n"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passByReference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ref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ref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*=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ref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sz="1600" dirty="0">
                <a:solidFill>
                  <a:srgbClr val="008000"/>
                </a:solidFill>
                <a:ea typeface="細明體" panose="02020509000000000000" pitchFamily="49" charset="-120"/>
              </a:rPr>
              <a:t>// caller's argument modified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b="0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main()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=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5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  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a[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] = {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4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};</a:t>
            </a:r>
          </a:p>
          <a:p>
            <a:pPr lvl="0" eaLnBrk="1" hangingPunct="1">
              <a:spcBef>
                <a:spcPct val="10000"/>
              </a:spcBef>
            </a:pPr>
            <a:endParaRPr lang="en-US" altLang="zh-TW" dirty="0">
              <a:solidFill>
                <a:srgbClr val="0000FF"/>
              </a:solidFill>
              <a:ea typeface="新細明體" charset="-12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cout &lt;&lt; a[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];</a:t>
            </a:r>
          </a:p>
          <a:p>
            <a:pPr lvl="0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</a:rPr>
              <a:t>passElement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( a[3] );               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cout &lt;&lt; a[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];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}</a:t>
            </a:r>
          </a:p>
          <a:p>
            <a:pPr lvl="0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</a:rPr>
              <a:t>passElement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element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  cout &lt;&lt; ( element *=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) &lt;&lt; endl;                          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charset="-120"/>
            </a:endParaRPr>
          </a:p>
        </p:txBody>
      </p:sp>
      <p:graphicFrame>
        <p:nvGraphicFramePr>
          <p:cNvPr id="8" name="Group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542235"/>
              </p:ext>
            </p:extLst>
          </p:nvPr>
        </p:nvGraphicFramePr>
        <p:xfrm>
          <a:off x="6372230" y="1808793"/>
          <a:ext cx="2340000" cy="21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a[4]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size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Group 2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331674"/>
              </p:ext>
            </p:extLst>
          </p:nvPr>
        </p:nvGraphicFramePr>
        <p:xfrm>
          <a:off x="6012185" y="5049207"/>
          <a:ext cx="2700046" cy="360000"/>
        </p:xfrm>
        <a:graphic>
          <a:graphicData uri="http://schemas.openxmlformats.org/drawingml/2006/table">
            <a:tbl>
              <a:tblPr/>
              <a:tblGrid>
                <a:gridCol w="1080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element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7092322" y="2888931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3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-2.5E-6 0.315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main()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=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5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  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a[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] = {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4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};</a:t>
            </a:r>
          </a:p>
          <a:p>
            <a:pPr lvl="0" eaLnBrk="1" hangingPunct="1">
              <a:spcBef>
                <a:spcPct val="10000"/>
              </a:spcBef>
            </a:pPr>
            <a:endParaRPr lang="en-US" altLang="zh-TW" dirty="0">
              <a:solidFill>
                <a:srgbClr val="0000FF"/>
              </a:solidFill>
              <a:ea typeface="新細明體" charset="-12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cout &lt;&lt; a[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];</a:t>
            </a:r>
          </a:p>
          <a:p>
            <a:pPr lvl="0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</a:rPr>
              <a:t>passElement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( a[3] );               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cout &lt;&lt; a[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];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}</a:t>
            </a:r>
          </a:p>
          <a:p>
            <a:pPr lvl="0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</a:rPr>
              <a:t>passElement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element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  cout &lt;&lt; ( element *=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) &lt;&lt; endl;                          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charset="-120"/>
            </a:endParaRPr>
          </a:p>
        </p:txBody>
      </p:sp>
      <p:graphicFrame>
        <p:nvGraphicFramePr>
          <p:cNvPr id="8" name="Group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18905"/>
              </p:ext>
            </p:extLst>
          </p:nvPr>
        </p:nvGraphicFramePr>
        <p:xfrm>
          <a:off x="6372230" y="1808793"/>
          <a:ext cx="2340000" cy="21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a[4]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size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Group 2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97837"/>
              </p:ext>
            </p:extLst>
          </p:nvPr>
        </p:nvGraphicFramePr>
        <p:xfrm>
          <a:off x="6012184" y="5049207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element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7092322" y="2888931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3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74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main()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=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5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  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a[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] = {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,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4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};</a:t>
            </a:r>
          </a:p>
          <a:p>
            <a:pPr lvl="0" eaLnBrk="1" hangingPunct="1">
              <a:spcBef>
                <a:spcPct val="10000"/>
              </a:spcBef>
            </a:pPr>
            <a:endParaRPr lang="en-US" altLang="zh-TW" dirty="0">
              <a:solidFill>
                <a:srgbClr val="0000FF"/>
              </a:solidFill>
              <a:ea typeface="新細明體" charset="-12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cout &lt;&lt; a[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];</a:t>
            </a:r>
          </a:p>
          <a:p>
            <a:pPr lvl="0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</a:rPr>
              <a:t>passElement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( a[3] );               </a:t>
            </a: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charset="-120"/>
              <a:cs typeface="Times New Roman" pitchFamily="18" charset="0"/>
            </a:endParaRP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cout &lt;&lt; a[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];</a:t>
            </a:r>
          </a:p>
          <a:p>
            <a:pPr lvl="0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}</a:t>
            </a:r>
          </a:p>
          <a:p>
            <a:pPr lvl="0" eaLnBrk="1" hangingPunct="1">
              <a:spcBef>
                <a:spcPct val="10000"/>
              </a:spcBef>
            </a:pP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</a:rPr>
              <a:t>passElement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element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  cout &lt;&lt; ( element *= </a:t>
            </a:r>
            <a:r>
              <a:rPr lang="en-US" altLang="zh-TW" dirty="0">
                <a:solidFill>
                  <a:srgbClr val="0099FF"/>
                </a:solidFill>
                <a:ea typeface="新細明體" charset="-12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) &lt;&lt; endl;                          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charset="-120"/>
            </a:endParaRPr>
          </a:p>
        </p:txBody>
      </p:sp>
      <p:graphicFrame>
        <p:nvGraphicFramePr>
          <p:cNvPr id="8" name="Group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467477"/>
              </p:ext>
            </p:extLst>
          </p:nvPr>
        </p:nvGraphicFramePr>
        <p:xfrm>
          <a:off x="6372230" y="1808793"/>
          <a:ext cx="2340000" cy="21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a[4]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size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7092322" y="2888931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3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3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11494" y="548632"/>
            <a:ext cx="7921012" cy="4500575"/>
          </a:xfrm>
          <a:solidFill>
            <a:srgbClr val="CCECFF"/>
          </a:solidFill>
          <a:ln w="19050">
            <a:solidFill>
              <a:srgbClr val="0000FF"/>
            </a:solidFill>
          </a:ln>
        </p:spPr>
        <p:txBody>
          <a:bodyPr tIns="108000"/>
          <a:lstStyle/>
          <a:p>
            <a:pPr eaLnBrk="1" hangingPunct="1"/>
            <a:r>
              <a:rPr lang="en-US" altLang="zh-TW" sz="1600" dirty="0" smtClean="0">
                <a:solidFill>
                  <a:srgbClr val="000000"/>
                </a:solidFill>
                <a:ea typeface="新細明體" charset="-120"/>
                <a:cs typeface="Courier New" panose="02070309020205020404" pitchFamily="49" charset="0"/>
              </a:rPr>
              <a:t>The values of the original array are:</a:t>
            </a:r>
          </a:p>
          <a:p>
            <a:pPr eaLnBrk="1" hangingPunct="1"/>
            <a:r>
              <a:rPr lang="en-US" altLang="zh-TW" sz="1600" dirty="0" smtClean="0">
                <a:solidFill>
                  <a:srgbClr val="000000"/>
                </a:solidFill>
                <a:ea typeface="新細明體" charset="-120"/>
                <a:cs typeface="Courier New" panose="02070309020205020404" pitchFamily="49" charset="0"/>
              </a:rPr>
              <a:t>  0  1  2  3  4</a:t>
            </a:r>
          </a:p>
          <a:p>
            <a:pPr eaLnBrk="1" hangingPunct="1"/>
            <a:r>
              <a:rPr lang="en-US" altLang="zh-TW" sz="1600" dirty="0" smtClean="0">
                <a:solidFill>
                  <a:srgbClr val="000000"/>
                </a:solidFill>
                <a:ea typeface="新細明體" charset="-120"/>
                <a:cs typeface="Courier New" panose="02070309020205020404" pitchFamily="49" charset="0"/>
              </a:rPr>
              <a:t>The values of the modified array are:</a:t>
            </a:r>
          </a:p>
          <a:p>
            <a:pPr eaLnBrk="1" hangingPunct="1"/>
            <a:r>
              <a:rPr lang="en-US" altLang="zh-TW" sz="1600" dirty="0" smtClean="0">
                <a:solidFill>
                  <a:srgbClr val="000000"/>
                </a:solidFill>
                <a:ea typeface="新細明體" charset="-120"/>
                <a:cs typeface="Courier New" panose="02070309020205020404" pitchFamily="49" charset="0"/>
              </a:rPr>
              <a:t>  0  2  4  6  8</a:t>
            </a:r>
          </a:p>
          <a:p>
            <a:pPr eaLnBrk="1" hangingPunct="1"/>
            <a:r>
              <a:rPr lang="en-US" altLang="zh-TW" sz="1600" dirty="0" smtClean="0">
                <a:ea typeface="新細明體" charset="-120"/>
                <a:cs typeface="Courier New" panose="02070309020205020404" pitchFamily="49" charset="0"/>
              </a:rPr>
              <a:t> </a:t>
            </a:r>
            <a:endParaRPr lang="en-US" altLang="zh-TW" sz="1600" dirty="0" smtClean="0">
              <a:solidFill>
                <a:srgbClr val="000000"/>
              </a:solidFill>
              <a:ea typeface="新細明體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600" dirty="0" smtClean="0">
                <a:ea typeface="新細明體" charset="-120"/>
                <a:cs typeface="Courier New" panose="02070309020205020404" pitchFamily="49" charset="0"/>
              </a:rPr>
              <a:t> </a:t>
            </a:r>
            <a:endParaRPr lang="en-US" altLang="zh-TW" sz="1600" dirty="0" smtClean="0">
              <a:solidFill>
                <a:srgbClr val="000000"/>
              </a:solidFill>
              <a:ea typeface="新細明體" charset="-12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zh-TW" sz="1600" dirty="0" smtClean="0">
                <a:solidFill>
                  <a:srgbClr val="000000"/>
                </a:solidFill>
                <a:ea typeface="新細明體" charset="-120"/>
                <a:cs typeface="Courier New" panose="02070309020205020404" pitchFamily="49" charset="0"/>
              </a:rPr>
              <a:t>a[3] before </a:t>
            </a:r>
            <a:r>
              <a:rPr lang="en-US" altLang="zh-TW" sz="1600" dirty="0" err="1">
                <a:solidFill>
                  <a:srgbClr val="000000"/>
                </a:solidFill>
                <a:ea typeface="新細明體" charset="-120"/>
                <a:cs typeface="Courier New" panose="02070309020205020404" pitchFamily="49" charset="0"/>
              </a:rPr>
              <a:t>passElement</a:t>
            </a:r>
            <a:r>
              <a:rPr lang="en-US" altLang="zh-TW" sz="1600" dirty="0" smtClean="0">
                <a:solidFill>
                  <a:srgbClr val="000000"/>
                </a:solidFill>
                <a:ea typeface="新細明體" charset="-120"/>
                <a:cs typeface="Courier New" panose="02070309020205020404" pitchFamily="49" charset="0"/>
              </a:rPr>
              <a:t>: 6</a:t>
            </a:r>
          </a:p>
          <a:p>
            <a:pPr eaLnBrk="1" hangingPunct="1"/>
            <a:r>
              <a:rPr lang="en-US" altLang="zh-TW" sz="1600" dirty="0" smtClean="0">
                <a:solidFill>
                  <a:srgbClr val="000000"/>
                </a:solidFill>
                <a:ea typeface="新細明體" charset="-120"/>
                <a:cs typeface="Courier New" panose="02070309020205020404" pitchFamily="49" charset="0"/>
              </a:rPr>
              <a:t>Value of element in </a:t>
            </a:r>
            <a:r>
              <a:rPr lang="en-US" altLang="zh-TW" sz="1600" dirty="0" err="1">
                <a:solidFill>
                  <a:srgbClr val="000000"/>
                </a:solidFill>
                <a:ea typeface="新細明體" charset="-120"/>
                <a:cs typeface="Courier New" panose="02070309020205020404" pitchFamily="49" charset="0"/>
              </a:rPr>
              <a:t>passElement</a:t>
            </a:r>
            <a:r>
              <a:rPr lang="en-US" altLang="zh-TW" sz="1600" dirty="0" smtClean="0">
                <a:solidFill>
                  <a:srgbClr val="000000"/>
                </a:solidFill>
                <a:ea typeface="新細明體" charset="-120"/>
                <a:cs typeface="Courier New" panose="02070309020205020404" pitchFamily="49" charset="0"/>
              </a:rPr>
              <a:t>: 12</a:t>
            </a:r>
          </a:p>
          <a:p>
            <a:pPr eaLnBrk="1" hangingPunct="1"/>
            <a:r>
              <a:rPr lang="en-US" altLang="zh-TW" sz="1600" dirty="0" smtClean="0">
                <a:solidFill>
                  <a:srgbClr val="000000"/>
                </a:solidFill>
                <a:ea typeface="新細明體" charset="-120"/>
                <a:cs typeface="Courier New" panose="02070309020205020404" pitchFamily="49" charset="0"/>
              </a:rPr>
              <a:t>a[3] after </a:t>
            </a:r>
            <a:r>
              <a:rPr lang="en-US" altLang="zh-TW" sz="1600" dirty="0" err="1">
                <a:solidFill>
                  <a:srgbClr val="000000"/>
                </a:solidFill>
                <a:ea typeface="新細明體" charset="-120"/>
                <a:cs typeface="Courier New" panose="02070309020205020404" pitchFamily="49" charset="0"/>
              </a:rPr>
              <a:t>passElement</a:t>
            </a:r>
            <a:r>
              <a:rPr lang="en-US" altLang="zh-TW" sz="1600" dirty="0" smtClean="0">
                <a:solidFill>
                  <a:srgbClr val="000000"/>
                </a:solidFill>
                <a:ea typeface="新細明體" charset="-120"/>
                <a:cs typeface="Courier New" panose="02070309020205020404" pitchFamily="49" charset="0"/>
              </a:rPr>
              <a:t>: 6</a:t>
            </a:r>
            <a:endParaRPr lang="en-US" altLang="zh-TW" sz="1600" dirty="0" smtClean="0">
              <a:ea typeface="新細明體" charset="-12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向右箭號 10"/>
          <p:cNvSpPr/>
          <p:nvPr/>
        </p:nvSpPr>
        <p:spPr>
          <a:xfrm rot="5400000">
            <a:off x="3941884" y="1808816"/>
            <a:ext cx="1620207" cy="54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 lIns="72000" rIns="72000"/>
          <a:lstStyle/>
          <a:p>
            <a:pPr marL="0" lvl="0" indent="0" eaLnBrk="1" hangingPunct="1">
              <a:buNone/>
            </a:pP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0" lvl="0" indent="0" eaLnBrk="1" hangingPunct="1"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  <a:endParaRPr lang="en-US" altLang="zh-TW" dirty="0" smtClean="0">
              <a:solidFill>
                <a:srgbClr val="0000FF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a =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passByReference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a );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cout &lt;&lt; a &lt;&lt; endl;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sz="half" idx="2"/>
          </p:nvPr>
        </p:nvSpPr>
        <p:spPr/>
        <p:txBody>
          <a:bodyPr lIns="72000" rIns="72000"/>
          <a:lstStyle/>
          <a:p>
            <a:pPr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passByReference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&amp;ref )</a:t>
            </a: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                </a:t>
            </a: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ref *= ref;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6663" name="Rectangle 45"/>
          <p:cNvSpPr>
            <a:spLocks noChangeArrowheads="1"/>
          </p:cNvSpPr>
          <p:nvPr/>
        </p:nvSpPr>
        <p:spPr bwMode="auto">
          <a:xfrm>
            <a:off x="4572000" y="5049207"/>
            <a:ext cx="1980000" cy="126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6664" name="Text Box 46"/>
          <p:cNvSpPr txBox="1">
            <a:spLocks noChangeArrowheads="1"/>
          </p:cNvSpPr>
          <p:nvPr/>
        </p:nvSpPr>
        <p:spPr bwMode="auto">
          <a:xfrm>
            <a:off x="4932046" y="4509138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altLang="zh-TW" sz="2800" b="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4572000" y="2888931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4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572000" y="2888931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572000" y="908664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577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5493E-6 L 1.94444E-6 -0.2885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4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向右箭號 9"/>
          <p:cNvSpPr/>
          <p:nvPr/>
        </p:nvSpPr>
        <p:spPr>
          <a:xfrm rot="5400000">
            <a:off x="3941884" y="1808816"/>
            <a:ext cx="1620207" cy="54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 lIns="72000" rIns="72000"/>
          <a:lstStyle/>
          <a:p>
            <a:pPr marL="0" lvl="0" indent="0" eaLnBrk="1" hangingPunct="1">
              <a:buNone/>
            </a:pP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0" lvl="0" indent="0" eaLnBrk="1" hangingPunct="1"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  <a:endParaRPr lang="en-US" altLang="zh-TW" dirty="0" smtClean="0">
              <a:solidFill>
                <a:srgbClr val="0000FF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a =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passByReference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a );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cout &lt;&lt; a &lt;&lt; endl;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sz="half" idx="2"/>
          </p:nvPr>
        </p:nvSpPr>
        <p:spPr/>
        <p:txBody>
          <a:bodyPr lIns="72000" rIns="72000"/>
          <a:lstStyle/>
          <a:p>
            <a:pPr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passByReference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&amp;ref )</a:t>
            </a: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                </a:t>
            </a: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ref *= ref;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6663" name="Rectangle 45"/>
          <p:cNvSpPr>
            <a:spLocks noChangeArrowheads="1"/>
          </p:cNvSpPr>
          <p:nvPr/>
        </p:nvSpPr>
        <p:spPr bwMode="auto">
          <a:xfrm>
            <a:off x="4572000" y="5049207"/>
            <a:ext cx="1980000" cy="126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6664" name="Text Box 46"/>
          <p:cNvSpPr txBox="1">
            <a:spLocks noChangeArrowheads="1"/>
          </p:cNvSpPr>
          <p:nvPr/>
        </p:nvSpPr>
        <p:spPr bwMode="auto">
          <a:xfrm>
            <a:off x="4932046" y="4509138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altLang="zh-TW" sz="2800" b="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4572000" y="2888931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4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572000" y="2888931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572000" y="908664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572000" y="908678"/>
            <a:ext cx="360000" cy="360000"/>
          </a:xfrm>
          <a:prstGeom prst="rect">
            <a:avLst/>
          </a:prstGeom>
          <a:noFill/>
          <a:ln w="19050">
            <a:noFill/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16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572000" y="2888931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16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08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81481E-6 L 1.94444E-6 0.288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向右箭號 9"/>
          <p:cNvSpPr/>
          <p:nvPr/>
        </p:nvSpPr>
        <p:spPr>
          <a:xfrm rot="5400000">
            <a:off x="3941884" y="1808816"/>
            <a:ext cx="1620207" cy="54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 lIns="72000" rIns="72000"/>
          <a:lstStyle/>
          <a:p>
            <a:pPr marL="0" lvl="0" indent="0" eaLnBrk="1" hangingPunct="1">
              <a:buNone/>
            </a:pP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marL="0" lvl="0" indent="0" eaLnBrk="1" hangingPunct="1"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  <a:endParaRPr lang="en-US" altLang="zh-TW" dirty="0" smtClean="0">
              <a:solidFill>
                <a:srgbClr val="0000FF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a =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passByReference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a );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cout &lt;&lt; a &lt;&lt; endl;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sz="half" idx="2"/>
          </p:nvPr>
        </p:nvSpPr>
        <p:spPr/>
        <p:txBody>
          <a:bodyPr lIns="72000" rIns="72000"/>
          <a:lstStyle/>
          <a:p>
            <a:pPr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passByReference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&amp;ref )</a:t>
            </a: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                </a:t>
            </a: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ref *= ref;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6663" name="Rectangle 45"/>
          <p:cNvSpPr>
            <a:spLocks noChangeArrowheads="1"/>
          </p:cNvSpPr>
          <p:nvPr/>
        </p:nvSpPr>
        <p:spPr bwMode="auto">
          <a:xfrm>
            <a:off x="4572000" y="5049207"/>
            <a:ext cx="1980000" cy="126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16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6664" name="Text Box 46"/>
          <p:cNvSpPr txBox="1">
            <a:spLocks noChangeArrowheads="1"/>
          </p:cNvSpPr>
          <p:nvPr/>
        </p:nvSpPr>
        <p:spPr bwMode="auto">
          <a:xfrm>
            <a:off x="4932046" y="4509138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altLang="zh-TW" sz="2800" b="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572000" y="908664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572000" y="2888931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16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569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43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dirty="0">
              <a:solidFill>
                <a:srgbClr val="0000FF"/>
              </a:solidFill>
              <a:ea typeface="新細明體" pitchFamily="18" charset="-120"/>
              <a:cs typeface="Courier New" pitchFamily="49" charset="0"/>
            </a:endParaRPr>
          </a:p>
          <a:p>
            <a:pPr lvl="0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passByReference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a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&lt;&lt; endl;</a:t>
            </a:r>
          </a:p>
          <a:p>
            <a:pPr lvl="0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dirty="0"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 smtClean="0">
                <a:ea typeface="新細明體" pitchFamily="18" charset="-120"/>
                <a:cs typeface="Courier New" pitchFamily="49" charset="0"/>
              </a:rPr>
              <a:t>passByReference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&amp;ref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ref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*=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ref;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5" name="Group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0275671"/>
              </p:ext>
            </p:extLst>
          </p:nvPr>
        </p:nvGraphicFramePr>
        <p:xfrm>
          <a:off x="4752023" y="1628770"/>
          <a:ext cx="378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a</a:t>
                      </a: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0012FF78</a:t>
                      </a:r>
                    </a:p>
                  </a:txBody>
                  <a:tcPr marL="90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45"/>
          <p:cNvSpPr>
            <a:spLocks noChangeArrowheads="1"/>
          </p:cNvSpPr>
          <p:nvPr/>
        </p:nvSpPr>
        <p:spPr bwMode="auto">
          <a:xfrm>
            <a:off x="4572000" y="5049207"/>
            <a:ext cx="1980000" cy="126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7" name="Text Box 46"/>
          <p:cNvSpPr txBox="1">
            <a:spLocks noChangeArrowheads="1"/>
          </p:cNvSpPr>
          <p:nvPr/>
        </p:nvSpPr>
        <p:spPr bwMode="auto">
          <a:xfrm>
            <a:off x="4932046" y="4509138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altLang="zh-TW" sz="2800" b="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20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10254</TotalTime>
  <Words>3163</Words>
  <Application>Microsoft Office PowerPoint</Application>
  <PresentationFormat>如螢幕大小 (4:3)</PresentationFormat>
  <Paragraphs>813</Paragraphs>
  <Slides>43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43</vt:i4>
      </vt:variant>
    </vt:vector>
  </HeadingPairs>
  <TitlesOfParts>
    <vt:vector size="59" baseType="lpstr">
      <vt:lpstr>AvantGarde</vt:lpstr>
      <vt:lpstr>細明體</vt:lpstr>
      <vt:lpstr>微軟正黑體</vt:lpstr>
      <vt:lpstr>新細明體</vt:lpstr>
      <vt:lpstr>標楷體</vt:lpstr>
      <vt:lpstr>Arial</vt:lpstr>
      <vt:lpstr>Courier New</vt:lpstr>
      <vt:lpstr>Helvetica</vt:lpstr>
      <vt:lpstr>Lucida Console</vt:lpstr>
      <vt:lpstr>Lucida Sans Unicode</vt:lpstr>
      <vt:lpstr>Times New Roman</vt:lpstr>
      <vt:lpstr>Verdana</vt:lpstr>
      <vt:lpstr>Wingdings 2</vt:lpstr>
      <vt:lpstr>Wingdings 3</vt:lpstr>
      <vt:lpstr>ppt_template_07-25-2002</vt:lpstr>
      <vt:lpstr>Concourse</vt:lpstr>
      <vt:lpstr>Functions and an  Introduction to Recursion</vt:lpstr>
      <vt:lpstr>Math Library Functions</vt:lpstr>
      <vt:lpstr>Math Library Functions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Comparison</vt:lpstr>
      <vt:lpstr>Comparison</vt:lpstr>
      <vt:lpstr>Comparison</vt:lpstr>
      <vt:lpstr>Comparison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Associates,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3 - Functions</dc:title>
  <dc:creator>kalid</dc:creator>
  <cp:lastModifiedBy>james</cp:lastModifiedBy>
  <cp:revision>1395</cp:revision>
  <dcterms:created xsi:type="dcterms:W3CDTF">2002-07-31T17:44:31Z</dcterms:created>
  <dcterms:modified xsi:type="dcterms:W3CDTF">2022-09-26T11:01:09Z</dcterms:modified>
</cp:coreProperties>
</file>