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8"/>
  </p:notesMasterIdLst>
  <p:handoutMasterIdLst>
    <p:handoutMasterId r:id="rId169"/>
  </p:handoutMasterIdLst>
  <p:sldIdLst>
    <p:sldId id="567" r:id="rId2"/>
    <p:sldId id="304" r:id="rId3"/>
    <p:sldId id="969" r:id="rId4"/>
    <p:sldId id="970" r:id="rId5"/>
    <p:sldId id="971" r:id="rId6"/>
    <p:sldId id="972" r:id="rId7"/>
    <p:sldId id="973" r:id="rId8"/>
    <p:sldId id="974" r:id="rId9"/>
    <p:sldId id="975" r:id="rId10"/>
    <p:sldId id="976" r:id="rId11"/>
    <p:sldId id="977" r:id="rId12"/>
    <p:sldId id="978" r:id="rId13"/>
    <p:sldId id="979" r:id="rId14"/>
    <p:sldId id="980" r:id="rId15"/>
    <p:sldId id="310" r:id="rId16"/>
    <p:sldId id="397" r:id="rId17"/>
    <p:sldId id="460" r:id="rId18"/>
    <p:sldId id="461" r:id="rId19"/>
    <p:sldId id="462" r:id="rId20"/>
    <p:sldId id="399" r:id="rId21"/>
    <p:sldId id="412" r:id="rId22"/>
    <p:sldId id="413" r:id="rId23"/>
    <p:sldId id="981" r:id="rId24"/>
    <p:sldId id="987" r:id="rId25"/>
    <p:sldId id="992" r:id="rId26"/>
    <p:sldId id="991" r:id="rId27"/>
    <p:sldId id="993" r:id="rId28"/>
    <p:sldId id="994" r:id="rId29"/>
    <p:sldId id="990" r:id="rId30"/>
    <p:sldId id="995" r:id="rId31"/>
    <p:sldId id="996" r:id="rId32"/>
    <p:sldId id="998" r:id="rId33"/>
    <p:sldId id="989" r:id="rId34"/>
    <p:sldId id="999" r:id="rId35"/>
    <p:sldId id="1000" r:id="rId36"/>
    <p:sldId id="1001" r:id="rId37"/>
    <p:sldId id="1003" r:id="rId38"/>
    <p:sldId id="1004" r:id="rId39"/>
    <p:sldId id="1002" r:id="rId40"/>
    <p:sldId id="1005" r:id="rId41"/>
    <p:sldId id="1006" r:id="rId42"/>
    <p:sldId id="1007" r:id="rId43"/>
    <p:sldId id="1008" r:id="rId44"/>
    <p:sldId id="1009" r:id="rId45"/>
    <p:sldId id="1010" r:id="rId46"/>
    <p:sldId id="988" r:id="rId47"/>
    <p:sldId id="1012" r:id="rId48"/>
    <p:sldId id="1015" r:id="rId49"/>
    <p:sldId id="1016" r:id="rId50"/>
    <p:sldId id="1017" r:id="rId51"/>
    <p:sldId id="1018" r:id="rId52"/>
    <p:sldId id="1019" r:id="rId53"/>
    <p:sldId id="1020" r:id="rId54"/>
    <p:sldId id="1021" r:id="rId55"/>
    <p:sldId id="1014" r:id="rId56"/>
    <p:sldId id="1013" r:id="rId57"/>
    <p:sldId id="1022" r:id="rId58"/>
    <p:sldId id="1023" r:id="rId59"/>
    <p:sldId id="1024" r:id="rId60"/>
    <p:sldId id="1025" r:id="rId61"/>
    <p:sldId id="1026" r:id="rId62"/>
    <p:sldId id="1027" r:id="rId63"/>
    <p:sldId id="1028" r:id="rId64"/>
    <p:sldId id="1011" r:id="rId65"/>
    <p:sldId id="418" r:id="rId66"/>
    <p:sldId id="421" r:id="rId67"/>
    <p:sldId id="1029" r:id="rId68"/>
    <p:sldId id="1031" r:id="rId69"/>
    <p:sldId id="1032" r:id="rId70"/>
    <p:sldId id="1030" r:id="rId71"/>
    <p:sldId id="1033" r:id="rId72"/>
    <p:sldId id="1034" r:id="rId73"/>
    <p:sldId id="1035" r:id="rId74"/>
    <p:sldId id="1036" r:id="rId75"/>
    <p:sldId id="1037" r:id="rId76"/>
    <p:sldId id="1038" r:id="rId77"/>
    <p:sldId id="1039" r:id="rId78"/>
    <p:sldId id="1040" r:id="rId79"/>
    <p:sldId id="1041" r:id="rId80"/>
    <p:sldId id="1042" r:id="rId81"/>
    <p:sldId id="1043" r:id="rId82"/>
    <p:sldId id="1044" r:id="rId83"/>
    <p:sldId id="1045" r:id="rId84"/>
    <p:sldId id="1046" r:id="rId85"/>
    <p:sldId id="1047" r:id="rId86"/>
    <p:sldId id="1048" r:id="rId87"/>
    <p:sldId id="503" r:id="rId88"/>
    <p:sldId id="504" r:id="rId89"/>
    <p:sldId id="1111" r:id="rId90"/>
    <p:sldId id="1125" r:id="rId91"/>
    <p:sldId id="1124" r:id="rId92"/>
    <p:sldId id="1112" r:id="rId93"/>
    <p:sldId id="1135" r:id="rId94"/>
    <p:sldId id="1136" r:id="rId95"/>
    <p:sldId id="1137" r:id="rId96"/>
    <p:sldId id="1138" r:id="rId97"/>
    <p:sldId id="1117" r:id="rId98"/>
    <p:sldId id="1118" r:id="rId99"/>
    <p:sldId id="1139" r:id="rId100"/>
    <p:sldId id="1140" r:id="rId101"/>
    <p:sldId id="1141" r:id="rId102"/>
    <p:sldId id="1142" r:id="rId103"/>
    <p:sldId id="1143" r:id="rId104"/>
    <p:sldId id="770" r:id="rId105"/>
    <p:sldId id="774" r:id="rId106"/>
    <p:sldId id="1108" r:id="rId107"/>
    <p:sldId id="863" r:id="rId108"/>
    <p:sldId id="1107" r:id="rId109"/>
    <p:sldId id="769" r:id="rId110"/>
    <p:sldId id="773" r:id="rId111"/>
    <p:sldId id="1106" r:id="rId112"/>
    <p:sldId id="609" r:id="rId113"/>
    <p:sldId id="1049" r:id="rId114"/>
    <p:sldId id="1145" r:id="rId115"/>
    <p:sldId id="1146" r:id="rId116"/>
    <p:sldId id="597" r:id="rId117"/>
    <p:sldId id="1052" r:id="rId118"/>
    <p:sldId id="1053" r:id="rId119"/>
    <p:sldId id="1054" r:id="rId120"/>
    <p:sldId id="1055" r:id="rId121"/>
    <p:sldId id="1056" r:id="rId122"/>
    <p:sldId id="1057" r:id="rId123"/>
    <p:sldId id="1058" r:id="rId124"/>
    <p:sldId id="1059" r:id="rId125"/>
    <p:sldId id="1060" r:id="rId126"/>
    <p:sldId id="1061" r:id="rId127"/>
    <p:sldId id="1062" r:id="rId128"/>
    <p:sldId id="1063" r:id="rId129"/>
    <p:sldId id="1064" r:id="rId130"/>
    <p:sldId id="1084" r:id="rId131"/>
    <p:sldId id="1086" r:id="rId132"/>
    <p:sldId id="1147" r:id="rId133"/>
    <p:sldId id="1150" r:id="rId134"/>
    <p:sldId id="1148" r:id="rId135"/>
    <p:sldId id="1149" r:id="rId136"/>
    <p:sldId id="1089" r:id="rId137"/>
    <p:sldId id="1091" r:id="rId138"/>
    <p:sldId id="1092" r:id="rId139"/>
    <p:sldId id="1093" r:id="rId140"/>
    <p:sldId id="1094" r:id="rId141"/>
    <p:sldId id="1095" r:id="rId142"/>
    <p:sldId id="1096" r:id="rId143"/>
    <p:sldId id="1097" r:id="rId144"/>
    <p:sldId id="1098" r:id="rId145"/>
    <p:sldId id="1099" r:id="rId146"/>
    <p:sldId id="1100" r:id="rId147"/>
    <p:sldId id="1101" r:id="rId148"/>
    <p:sldId id="1102" r:id="rId149"/>
    <p:sldId id="1103" r:id="rId150"/>
    <p:sldId id="1104" r:id="rId151"/>
    <p:sldId id="1105" r:id="rId152"/>
    <p:sldId id="1208" r:id="rId153"/>
    <p:sldId id="1066" r:id="rId154"/>
    <p:sldId id="1070" r:id="rId155"/>
    <p:sldId id="1071" r:id="rId156"/>
    <p:sldId id="1072" r:id="rId157"/>
    <p:sldId id="1067" r:id="rId158"/>
    <p:sldId id="1079" r:id="rId159"/>
    <p:sldId id="1080" r:id="rId160"/>
    <p:sldId id="1068" r:id="rId161"/>
    <p:sldId id="1075" r:id="rId162"/>
    <p:sldId id="1074" r:id="rId163"/>
    <p:sldId id="1073" r:id="rId164"/>
    <p:sldId id="1076" r:id="rId165"/>
    <p:sldId id="1077" r:id="rId166"/>
    <p:sldId id="1078" r:id="rId167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CCECFF"/>
    <a:srgbClr val="0099FF"/>
    <a:srgbClr val="3380E6"/>
    <a:srgbClr val="5F5F5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46" autoAdjust="0"/>
    <p:restoredTop sz="94660"/>
  </p:normalViewPr>
  <p:slideViewPr>
    <p:cSldViewPr showGuides="1">
      <p:cViewPr varScale="1">
        <p:scale>
          <a:sx n="95" d="100"/>
          <a:sy n="95" d="100"/>
        </p:scale>
        <p:origin x="197" y="62"/>
      </p:cViewPr>
      <p:guideLst>
        <p:guide orient="horz" pos="1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99EF92CF-90E9-46AD-8D96-94785AA1F2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1030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2186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443F9B66-A6F0-4CFE-B471-D120A9CA516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87891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432000" y="1809000"/>
            <a:ext cx="8280000" cy="46803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0000" cy="900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469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14" y="980694"/>
            <a:ext cx="2304288" cy="432054"/>
          </a:xfrm>
        </p:spPr>
        <p:txBody>
          <a:bodyPr/>
          <a:lstStyle>
            <a:lvl1pPr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2" y="3717002"/>
            <a:ext cx="8064056" cy="2736019"/>
          </a:xfrm>
        </p:spPr>
        <p:txBody>
          <a:bodyPr/>
          <a:lstStyle>
            <a:lvl1pPr marL="0" indent="0"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59989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3429001"/>
            <a:ext cx="6840000" cy="2159999"/>
          </a:xfrm>
        </p:spPr>
        <p:txBody>
          <a:bodyPr rIns="0"/>
          <a:lstStyle>
            <a:lvl1pPr marL="0" indent="0"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5824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2000" y="3429001"/>
            <a:ext cx="6840000" cy="2159999"/>
          </a:xfrm>
        </p:spPr>
        <p:txBody>
          <a:bodyPr/>
          <a:lstStyle>
            <a:lvl1pPr marL="0" indent="0"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08085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6300000" cy="2160000"/>
          </a:xfrm>
        </p:spPr>
        <p:txBody>
          <a:bodyPr/>
          <a:lstStyle>
            <a:lvl1pPr marL="0" indent="0"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217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60" y="260604"/>
            <a:ext cx="4176522" cy="633679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16018" y="260604"/>
            <a:ext cx="4176522" cy="633679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1733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2000" y="2709000"/>
            <a:ext cx="7920000" cy="1440000"/>
          </a:xfrm>
        </p:spPr>
        <p:txBody>
          <a:bodyPr anchor="ctr" anchorCtr="0"/>
          <a:lstStyle>
            <a:lvl1pPr algn="ctr">
              <a:defRPr sz="4800" b="0">
                <a:solidFill>
                  <a:srgbClr val="0000FF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76982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188586"/>
            <a:ext cx="8280000" cy="1260414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629000"/>
            <a:ext cx="8280000" cy="486039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186971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2000" y="5229000"/>
            <a:ext cx="3780000" cy="720005"/>
          </a:xfrm>
        </p:spPr>
        <p:txBody>
          <a:bodyPr/>
          <a:lstStyle>
            <a:lvl1pPr marL="0" indent="0">
              <a:buFontTx/>
              <a:buNone/>
              <a:defRPr sz="1600" b="0">
                <a:latin typeface="+mn-lt"/>
                <a:cs typeface="Courier New" panose="02070309020205020404" pitchFamily="49" charset="0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479518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478" y="116586"/>
            <a:ext cx="8353044" cy="864108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1124712"/>
            <a:ext cx="8353044" cy="2592324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395478" y="4005072"/>
            <a:ext cx="8353044" cy="2592832"/>
          </a:xfrm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0718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 lIns="72000" tIns="18000" rIns="72000" bIns="18000"/>
          <a:lstStyle>
            <a:lvl1pPr marL="0" indent="0">
              <a:spcBef>
                <a:spcPts val="0"/>
              </a:spcBef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3416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3960000" cy="5760000"/>
          </a:xfrm>
        </p:spPr>
        <p:txBody>
          <a:bodyPr lIns="72000" tIns="18000" rIns="72000" bIns="18000"/>
          <a:lstStyle>
            <a:lvl1pPr marL="0" indent="0">
              <a:buNone/>
              <a:defRPr sz="1600" baseline="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90416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971" y="548980"/>
            <a:ext cx="8064057" cy="2880020"/>
          </a:xfrm>
        </p:spPr>
        <p:txBody>
          <a:bodyPr lIns="90000" tIns="46800" rIns="90000" bIns="46800"/>
          <a:lstStyle>
            <a:lvl1pPr marL="0" indent="0">
              <a:buNone/>
              <a:defRPr sz="1600" baseline="0">
                <a:latin typeface="+mn-lt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18118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478" y="260604"/>
            <a:ext cx="8353044" cy="3023934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95478" y="3573018"/>
            <a:ext cx="8353044" cy="3024187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76868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369000"/>
            <a:ext cx="7200000" cy="2880000"/>
          </a:xfrm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972000" y="3609000"/>
            <a:ext cx="7200000" cy="2880000"/>
          </a:xfrm>
          <a:ln>
            <a:noFill/>
          </a:ln>
        </p:spPr>
        <p:txBody>
          <a:bodyPr rIns="0"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975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7" y="1268723"/>
            <a:ext cx="8641105" cy="5220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  <a:p>
            <a:pPr lvl="1"/>
            <a:r>
              <a:rPr lang="en-US" altLang="zh-TW" dirty="0" smtClean="0"/>
              <a:t>Second level</a:t>
            </a:r>
          </a:p>
          <a:p>
            <a:pPr lvl="2"/>
            <a:r>
              <a:rPr lang="en-US" altLang="zh-TW" dirty="0" smtClean="0"/>
              <a:t>Third level</a:t>
            </a:r>
          </a:p>
          <a:p>
            <a:pPr lvl="3"/>
            <a:r>
              <a:rPr lang="en-US" altLang="zh-TW" dirty="0" smtClean="0"/>
              <a:t>Fourth level</a:t>
            </a:r>
          </a:p>
          <a:p>
            <a:pPr lvl="4"/>
            <a:r>
              <a:rPr lang="en-US" altLang="zh-TW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73" r:id="rId2"/>
    <p:sldLayoutId id="2147483768" r:id="rId3"/>
    <p:sldLayoutId id="2147483767" r:id="rId4"/>
    <p:sldLayoutId id="2147483765" r:id="rId5"/>
    <p:sldLayoutId id="2147483771" r:id="rId6"/>
    <p:sldLayoutId id="2147483770" r:id="rId7"/>
    <p:sldLayoutId id="2147483766" r:id="rId8"/>
    <p:sldLayoutId id="2147483774" r:id="rId9"/>
    <p:sldLayoutId id="2147483769" r:id="rId10"/>
    <p:sldLayoutId id="2147483763" r:id="rId11"/>
    <p:sldLayoutId id="2147483772" r:id="rId12"/>
    <p:sldLayoutId id="2147483776" r:id="rId13"/>
    <p:sldLayoutId id="2147483775" r:id="rId14"/>
    <p:sldLayoutId id="2147483724" r:id="rId15"/>
    <p:sldLayoutId id="2147483759" r:id="rId16"/>
    <p:sldLayoutId id="2147483745" r:id="rId17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US" altLang="zh-TW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Vectors</a:t>
            </a:r>
            <a:endParaRPr lang="zh-TW" alt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4178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9246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603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08797"/>
              </p:ext>
            </p:extLst>
          </p:nvPr>
        </p:nvGraphicFramePr>
        <p:xfrm>
          <a:off x="432000" y="270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20187"/>
              </p:ext>
            </p:extLst>
          </p:nvPr>
        </p:nvGraphicFramePr>
        <p:xfrm>
          <a:off x="2592000" y="39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 flipV="1">
            <a:off x="2052000" y="3429000"/>
            <a:ext cx="10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5013"/>
              </p:ext>
            </p:extLst>
          </p:nvPr>
        </p:nvGraphicFramePr>
        <p:xfrm>
          <a:off x="97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292000" y="3609000"/>
            <a:ext cx="14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185799"/>
              </p:ext>
            </p:extLst>
          </p:nvPr>
        </p:nvGraphicFramePr>
        <p:xfrm>
          <a:off x="3672000" y="450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0527"/>
              </p:ext>
            </p:extLst>
          </p:nvPr>
        </p:nvGraphicFramePr>
        <p:xfrm>
          <a:off x="792000" y="450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11504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3495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08797"/>
              </p:ext>
            </p:extLst>
          </p:nvPr>
        </p:nvGraphicFramePr>
        <p:xfrm>
          <a:off x="432000" y="270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20187"/>
              </p:ext>
            </p:extLst>
          </p:nvPr>
        </p:nvGraphicFramePr>
        <p:xfrm>
          <a:off x="2592000" y="39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3132000" y="3429000"/>
            <a:ext cx="10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5013"/>
              </p:ext>
            </p:extLst>
          </p:nvPr>
        </p:nvGraphicFramePr>
        <p:xfrm>
          <a:off x="97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5292000" y="4689000"/>
            <a:ext cx="144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51938"/>
              </p:ext>
            </p:extLst>
          </p:nvPr>
        </p:nvGraphicFramePr>
        <p:xfrm>
          <a:off x="3672000" y="450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0527"/>
              </p:ext>
            </p:extLst>
          </p:nvPr>
        </p:nvGraphicFramePr>
        <p:xfrm>
          <a:off x="792000" y="450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11504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62582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08797"/>
              </p:ext>
            </p:extLst>
          </p:nvPr>
        </p:nvGraphicFramePr>
        <p:xfrm>
          <a:off x="432000" y="270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20187"/>
              </p:ext>
            </p:extLst>
          </p:nvPr>
        </p:nvGraphicFramePr>
        <p:xfrm>
          <a:off x="2592000" y="39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3132000" y="3429000"/>
            <a:ext cx="14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5013"/>
              </p:ext>
            </p:extLst>
          </p:nvPr>
        </p:nvGraphicFramePr>
        <p:xfrm>
          <a:off x="97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5292000" y="4689000"/>
            <a:ext cx="144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66315"/>
              </p:ext>
            </p:extLst>
          </p:nvPr>
        </p:nvGraphicFramePr>
        <p:xfrm>
          <a:off x="3672000" y="450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0527"/>
              </p:ext>
            </p:extLst>
          </p:nvPr>
        </p:nvGraphicFramePr>
        <p:xfrm>
          <a:off x="792000" y="450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11504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67672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08797"/>
              </p:ext>
            </p:extLst>
          </p:nvPr>
        </p:nvGraphicFramePr>
        <p:xfrm>
          <a:off x="432000" y="270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20187"/>
              </p:ext>
            </p:extLst>
          </p:nvPr>
        </p:nvGraphicFramePr>
        <p:xfrm>
          <a:off x="2592000" y="39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3132000" y="3429000"/>
            <a:ext cx="180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5013"/>
              </p:ext>
            </p:extLst>
          </p:nvPr>
        </p:nvGraphicFramePr>
        <p:xfrm>
          <a:off x="97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5292000" y="4689000"/>
            <a:ext cx="144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58868"/>
              </p:ext>
            </p:extLst>
          </p:nvPr>
        </p:nvGraphicFramePr>
        <p:xfrm>
          <a:off x="3672000" y="450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0012FF98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0527"/>
              </p:ext>
            </p:extLst>
          </p:nvPr>
        </p:nvGraphicFramePr>
        <p:xfrm>
          <a:off x="792000" y="450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11504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230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1448" y="2888932"/>
            <a:ext cx="8641104" cy="1080138"/>
          </a:xfrm>
        </p:spPr>
        <p:txBody>
          <a:bodyPr/>
          <a:lstStyle/>
          <a:p>
            <a:pPr algn="ctr"/>
            <a:r>
              <a:rPr lang="en-US" altLang="zh-TW" dirty="0" smtClean="0"/>
              <a:t>Recursive </a:t>
            </a:r>
            <a:r>
              <a:rPr lang="en-US" altLang="zh-TW" dirty="0"/>
              <a:t>Linear </a:t>
            </a:r>
            <a:r>
              <a:rPr lang="en-US" altLang="zh-TW" dirty="0" smtClean="0"/>
              <a:t>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943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1493" y="548632"/>
            <a:ext cx="7921013" cy="4752602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last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{ 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j = 0; j &lt;= last; j++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j ] == key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return j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if(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last == -1 )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-1;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data[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last 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last;</a:t>
            </a:r>
            <a:endParaRPr lang="en-US" altLang="zh-TW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else 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key,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909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1493" y="548632"/>
            <a:ext cx="7921013" cy="4752602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last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{ 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j = 0; j &lt;= last; j++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j ] == key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return j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== -1 )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key,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1050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1493" y="548632"/>
            <a:ext cx="7921013" cy="4680368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last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{ 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j = 0; j &lt;= last; j++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j ] == key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return j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if( data[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last 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last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chemeClr val="bg1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last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-1;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else 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return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 smtClean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key,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5131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1493" y="548632"/>
            <a:ext cx="7921013" cy="4680368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last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{ 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j = 0; j &lt;= last; j++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j ] == key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return j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last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key,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655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1493" y="548632"/>
            <a:ext cx="7921013" cy="558071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last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{ 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j = 0; j &lt;= last; j++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j ] == key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return j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0 ]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key,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6754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061016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993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>
          <a:xfrm>
            <a:off x="611493" y="548632"/>
            <a:ext cx="7921013" cy="5580714"/>
          </a:xfrm>
        </p:spPr>
        <p:txBody>
          <a:bodyPr/>
          <a:lstStyle/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last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{ 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ea typeface="新細明體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j = 0; j &lt;= last; j++ ) </a:t>
            </a: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j ] == key 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)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return j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charset="-120"/>
              </a:rPr>
              <a:t> -1</a:t>
            </a: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charset="-120"/>
            </a:endParaRPr>
          </a:p>
          <a:p>
            <a:pPr lvl="0" eaLnBrk="1" hangingPunct="1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新細明體" charset="-120"/>
              </a:rPr>
              <a:t>}</a:t>
            </a:r>
            <a:endParaRPr lang="en-US" altLang="zh-TW" dirty="0" smtClean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key,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last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   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== 0 )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data[ last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-1;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data[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 ] == key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last;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linearSearch</a:t>
            </a:r>
            <a:r>
              <a:rPr lang="en-US" altLang="zh-TW" dirty="0" smtClean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data, 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key,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21260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58961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92000" y="369000"/>
            <a:ext cx="7560967" cy="900115"/>
          </a:xfrm>
        </p:spPr>
        <p:txBody>
          <a:bodyPr/>
          <a:lstStyle/>
          <a:p>
            <a:pPr algn="ctr"/>
            <a:r>
              <a:rPr lang="en-US" altLang="zh-TW" kern="1200" dirty="0" smtClean="0">
                <a:solidFill>
                  <a:srgbClr val="0000FF"/>
                </a:solidFill>
              </a:rPr>
              <a:t>Sorting </a:t>
            </a:r>
            <a:r>
              <a:rPr lang="en-US" altLang="zh-TW" kern="1200" dirty="0">
                <a:solidFill>
                  <a:srgbClr val="0000FF"/>
                </a:solidFill>
              </a:rPr>
              <a:t>Arrays with Insertion Sort</a:t>
            </a:r>
            <a:endParaRPr lang="zh-TW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061093"/>
              </p:ext>
            </p:extLst>
          </p:nvPr>
        </p:nvGraphicFramePr>
        <p:xfrm>
          <a:off x="2411730" y="1700784"/>
          <a:ext cx="4320000" cy="864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03305"/>
              </p:ext>
            </p:extLst>
          </p:nvPr>
        </p:nvGraphicFramePr>
        <p:xfrm>
          <a:off x="2411730" y="2708910"/>
          <a:ext cx="4320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707154"/>
              </p:ext>
            </p:extLst>
          </p:nvPr>
        </p:nvGraphicFramePr>
        <p:xfrm>
          <a:off x="2411730" y="3284982"/>
          <a:ext cx="4320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356000"/>
              </p:ext>
            </p:extLst>
          </p:nvPr>
        </p:nvGraphicFramePr>
        <p:xfrm>
          <a:off x="2411730" y="3717036"/>
          <a:ext cx="4320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585136"/>
              </p:ext>
            </p:extLst>
          </p:nvPr>
        </p:nvGraphicFramePr>
        <p:xfrm>
          <a:off x="2411730" y="4293108"/>
          <a:ext cx="4320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038381"/>
              </p:ext>
            </p:extLst>
          </p:nvPr>
        </p:nvGraphicFramePr>
        <p:xfrm>
          <a:off x="2411730" y="4725162"/>
          <a:ext cx="4320000" cy="432000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32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46800" marB="18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30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76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10;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arraySize ] = { 34, 56, 4, 10, 77, 51, 93, 30, 5, 52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"Unsorted array:\n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setw( 4 )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i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data, arraySize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"Sorted array:\n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setw( 4 )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i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943155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820000" cy="5760000"/>
          </a:xfrm>
        </p:spPr>
        <p:txBody>
          <a:bodyPr rIns="36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store the value in the current element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search for the location in which to put the current element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shift </a:t>
            </a:r>
            <a:r>
              <a:rPr lang="en-US" altLang="zh-TW" dirty="0" smtClean="0">
                <a:solidFill>
                  <a:srgbClr val="008000"/>
                </a:solidFill>
                <a:ea typeface="細明體" panose="02020509000000000000" pitchFamily="49" charset="-120"/>
              </a:rPr>
              <a:t>one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slot to the right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place inserted element into the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39746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374005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662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insert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j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1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85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578320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253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1662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21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49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252539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62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3600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21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071662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73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3600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21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220610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515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461328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48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3600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85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170664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124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3600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85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932316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50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3600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49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008710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1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583600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57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49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037574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0153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93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57371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8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0153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93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57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65407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8482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0153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93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21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09906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85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0153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93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421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688970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366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0153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93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85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45154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07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701531"/>
              </p:ext>
            </p:extLst>
          </p:nvPr>
        </p:nvGraphicFramePr>
        <p:xfrm>
          <a:off x="1692000" y="1989000"/>
          <a:ext cx="144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j;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 &gt; insert; j--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[ j + 1 ]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標題 1"/>
          <p:cNvSpPr txBox="1">
            <a:spLocks/>
          </p:cNvSpPr>
          <p:nvPr/>
        </p:nvSpPr>
        <p:spPr bwMode="auto">
          <a:xfrm>
            <a:off x="4932000" y="12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i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sp>
        <p:nvSpPr>
          <p:cNvPr id="12" name="標題 1"/>
          <p:cNvSpPr txBox="1">
            <a:spLocks/>
          </p:cNvSpPr>
          <p:nvPr/>
        </p:nvSpPr>
        <p:spPr bwMode="auto">
          <a:xfrm>
            <a:off x="3852000" y="234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36000" numCol="1" anchor="b" anchorCtr="1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600" b="0">
                <a:solidFill>
                  <a:schemeClr val="hlink"/>
                </a:solidFill>
                <a:latin typeface="+mn-lt"/>
                <a:ea typeface="+mj-ea"/>
                <a:cs typeface="Courier New" panose="020703090202050204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zh-TW" kern="1200" dirty="0" smtClean="0">
                <a:solidFill>
                  <a:srgbClr val="FF0000"/>
                </a:solidFill>
                <a:ea typeface="標楷體" pitchFamily="65" charset="-120"/>
              </a:rPr>
              <a:t>j</a:t>
            </a:r>
            <a:endParaRPr lang="zh-TW" altLang="en-US" kern="0" dirty="0">
              <a:solidFill>
                <a:srgbClr val="FF000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865077"/>
              </p:ext>
            </p:extLst>
          </p:nvPr>
        </p:nvGraphicFramePr>
        <p:xfrm>
          <a:off x="3852000" y="1629000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155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84849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67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91315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76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10;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arraySize ] = { 34, 56, 4, 10, 77, 51, 93, 30, 5, 52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"Unsorted array:\n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setw( 4 )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i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data, arraySize - 1 );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"Sorted array:\n</a:t>
            </a:r>
            <a:r>
              <a:rPr lang="en-US" altLang="zh-TW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setw( 4 ) </a:t>
            </a:r>
            <a:r>
              <a:rPr lang="nn-NO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i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04480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rIns="36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p2 = </a:t>
            </a:r>
            <a:r>
              <a:rPr lang="nn-NO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p1 - 1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p2 &gt;= </a:t>
            </a:r>
            <a:r>
              <a:rPr lang="nn-NO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nn-NO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*p2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insert; p2--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insert;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013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rIns="36000"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*p2 &gt; insert; p2--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*(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insert;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412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252000" y="549000"/>
            <a:ext cx="8820000" cy="5760000"/>
          </a:xfrm>
        </p:spPr>
        <p:txBody>
          <a:bodyPr rIns="36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store the value in the current element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search for the location in which to put the current element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*p2 &gt; insert; p2--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*(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shift element one slot to the right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insert;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place inserted element into the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002653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 rIns="36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++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*p2 &gt; insert; p2--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*(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+ 1 ) = 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394668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347542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56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{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*</a:t>
            </a:r>
            <a:r>
              <a:rPr lang="en-US" altLang="zh-TW" dirty="0" err="1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}</a:t>
            </a:r>
            <a:endParaRPr lang="en-US" altLang="zh-TW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919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 flipH="1">
            <a:off x="439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 flipV="1">
            <a:off x="4032000" y="198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05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81173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919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25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44826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919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44826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80919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 flipV="1">
            <a:off x="4392000" y="198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131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20556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44826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42744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 flipV="1">
            <a:off x="4392000" y="198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29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44826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242744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 flipV="1">
            <a:off x="4032000" y="198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33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44826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469448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 flipV="1">
            <a:off x="4032000" y="198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810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044826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76508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3" name="Line 60"/>
          <p:cNvSpPr>
            <a:spLocks noChangeShapeType="1"/>
          </p:cNvSpPr>
          <p:nvPr/>
        </p:nvSpPr>
        <p:spPr bwMode="auto">
          <a:xfrm flipH="1" flipV="1">
            <a:off x="3672000" y="1989000"/>
            <a:ext cx="90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42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93683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76508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996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377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76508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4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377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376508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V="1">
            <a:off x="4572000" y="198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89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377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16096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V="1">
            <a:off x="4572000" y="198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47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377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16096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H="1" flipV="1">
            <a:off x="4392000" y="198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25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377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98473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H="1" flipV="1">
            <a:off x="4392000" y="1989000"/>
            <a:ext cx="18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22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612001" y="549000"/>
            <a:ext cx="7920000" cy="3779838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 lIns="108000" tIns="72000" rIns="108000" bIns="72000"/>
          <a:lstStyle/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Rating  Counter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1        2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2        2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3        2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4        2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5        5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6       11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7        5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8        7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 9        1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  <a:p>
            <a:pPr marL="0" indent="0" eaLnBrk="1" hangingPunct="1">
              <a:buNone/>
            </a:pP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    10        3</a:t>
            </a:r>
            <a:endParaRPr lang="en-US" altLang="zh-TW" sz="1600" dirty="0" smtClean="0">
              <a:solidFill>
                <a:srgbClr val="000000"/>
              </a:solidFill>
              <a:latin typeface="+mn-lt"/>
              <a:ea typeface="新細明體" charset="-12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377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98473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H="1" flipV="1">
            <a:off x="4032000" y="198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8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933377"/>
              </p:ext>
            </p:extLst>
          </p:nvPr>
        </p:nvGraphicFramePr>
        <p:xfrm>
          <a:off x="1512000" y="1629000"/>
          <a:ext cx="1260000" cy="36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insert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&lt;=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insert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p1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 p2 = p1 - 1; p2 &gt;= </a:t>
            </a:r>
            <a:r>
              <a:rPr lang="nn-NO" altLang="zh-TW" dirty="0">
                <a:solidFill>
                  <a:srgbClr val="80808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data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&amp;&amp; *p2 &gt; insert; p2--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*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*( </a:t>
            </a:r>
            <a:r>
              <a:rPr lang="en-US" altLang="zh-TW" dirty="0" err="1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p2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+ 1 ) = insert;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399606"/>
              </p:ext>
            </p:extLst>
          </p:nvPr>
        </p:nvGraphicFramePr>
        <p:xfrm>
          <a:off x="3132000" y="126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3406"/>
              </p:ext>
            </p:extLst>
          </p:nvPr>
        </p:nvGraphicFramePr>
        <p:xfrm>
          <a:off x="3852000" y="7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p1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22727"/>
              </p:ext>
            </p:extLst>
          </p:nvPr>
        </p:nvGraphicFramePr>
        <p:xfrm>
          <a:off x="3852000" y="252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p2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Line 60"/>
          <p:cNvSpPr>
            <a:spLocks noChangeShapeType="1"/>
          </p:cNvSpPr>
          <p:nvPr/>
        </p:nvSpPr>
        <p:spPr bwMode="auto">
          <a:xfrm>
            <a:off x="4572000" y="90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11" name="Line 60"/>
          <p:cNvSpPr>
            <a:spLocks noChangeShapeType="1"/>
          </p:cNvSpPr>
          <p:nvPr/>
        </p:nvSpPr>
        <p:spPr bwMode="auto">
          <a:xfrm flipH="1" flipV="1">
            <a:off x="4032000" y="1989000"/>
            <a:ext cx="5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34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769618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insertion(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insertion(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insert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j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0715040"/>
              </p:ext>
            </p:extLst>
          </p:nvPr>
        </p:nvGraphicFramePr>
        <p:xfrm>
          <a:off x="6732015" y="141298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75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insertion(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3562342"/>
              </p:ext>
            </p:extLst>
          </p:nvPr>
        </p:nvGraphicFramePr>
        <p:xfrm>
          <a:off x="6732015" y="141298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38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insertion(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676203"/>
              </p:ext>
            </p:extLst>
          </p:nvPr>
        </p:nvGraphicFramePr>
        <p:xfrm>
          <a:off x="6732015" y="141298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65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zh-TW" altLang="en-US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insertion(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551750"/>
              </p:ext>
            </p:extLst>
          </p:nvPr>
        </p:nvGraphicFramePr>
        <p:xfrm>
          <a:off x="6732015" y="141298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3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  if( last &gt;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     insertion( data, last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8845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( data, last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latin typeface="+mn-lt"/>
                <a:ea typeface="細明體" panose="02020509000000000000" pitchFamily="49" charset="-120"/>
              </a:rPr>
              <a:t>      insertion( data, last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484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&gt; 0 )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insertionSort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- 1 );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insertion(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latin typeface="+mn-lt"/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insertion(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j = i - 1; j &gt;= 0 &amp;&amp;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&gt; insert; j--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+ 1 ] = insert;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189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468059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008000"/>
                </a:solidFill>
                <a:ea typeface="新細明體" charset="-120"/>
              </a:rPr>
              <a:t>// Poll analysis program.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#include</a:t>
            </a:r>
            <a:r>
              <a:rPr lang="en-US" altLang="zh-TW" dirty="0" smtClean="0">
                <a:ea typeface="新細明體" charset="-120"/>
              </a:rPr>
              <a:t> &lt;</a:t>
            </a:r>
            <a:r>
              <a:rPr lang="en-US" altLang="zh-TW" dirty="0" err="1" smtClean="0">
                <a:ea typeface="新細明體" charset="-120"/>
              </a:rPr>
              <a:t>iostream</a:t>
            </a:r>
            <a:r>
              <a:rPr lang="en-US" altLang="zh-TW" dirty="0" smtClean="0">
                <a:ea typeface="新細明體" charset="-12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using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err="1" smtClean="0">
                <a:ea typeface="新細明體" charset="-120"/>
              </a:rPr>
              <a:t>std</a:t>
            </a:r>
            <a:r>
              <a:rPr lang="en-US" altLang="zh-TW" dirty="0" smtClean="0">
                <a:ea typeface="新細明體" charset="-120"/>
              </a:rPr>
              <a:t>::</a:t>
            </a:r>
            <a:r>
              <a:rPr lang="en-US" altLang="zh-TW" dirty="0" err="1" smtClean="0">
                <a:ea typeface="新細明體" charset="-120"/>
              </a:rPr>
              <a:t>cout</a:t>
            </a:r>
            <a:r>
              <a:rPr lang="en-US" altLang="zh-TW" dirty="0" smtClean="0">
                <a:ea typeface="新細明體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using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err="1" smtClean="0">
                <a:ea typeface="新細明體" charset="-120"/>
              </a:rPr>
              <a:t>std</a:t>
            </a:r>
            <a:r>
              <a:rPr lang="en-US" altLang="zh-TW" dirty="0" smtClean="0">
                <a:ea typeface="新細明體" charset="-120"/>
              </a:rPr>
              <a:t>::</a:t>
            </a:r>
            <a:r>
              <a:rPr lang="en-US" altLang="zh-TW" dirty="0" err="1" smtClean="0">
                <a:ea typeface="新細明體" charset="-120"/>
              </a:rPr>
              <a:t>endl</a:t>
            </a:r>
            <a:r>
              <a:rPr lang="en-US" altLang="zh-TW" dirty="0" smtClean="0">
                <a:ea typeface="新細明體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rgbClr val="0000FF"/>
                </a:solidFill>
                <a:ea typeface="新細明體" charset="-120"/>
              </a:rPr>
              <a:t>#include</a:t>
            </a:r>
            <a:r>
              <a:rPr lang="en-US" altLang="zh-TW" dirty="0" smtClean="0">
                <a:ea typeface="新細明體" charset="-120"/>
              </a:rPr>
              <a:t> &lt;</a:t>
            </a:r>
            <a:r>
              <a:rPr lang="en-US" altLang="zh-TW" dirty="0" err="1" smtClean="0">
                <a:ea typeface="新細明體" charset="-120"/>
              </a:rPr>
              <a:t>iomanip</a:t>
            </a:r>
            <a:r>
              <a:rPr lang="en-US" altLang="zh-TW" dirty="0" smtClean="0">
                <a:ea typeface="新細明體" charset="-120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using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err="1" smtClean="0">
                <a:ea typeface="新細明體" charset="-120"/>
              </a:rPr>
              <a:t>std</a:t>
            </a:r>
            <a:r>
              <a:rPr lang="en-US" altLang="zh-TW" dirty="0" smtClean="0">
                <a:ea typeface="新細明體" charset="-120"/>
              </a:rPr>
              <a:t>::</a:t>
            </a:r>
            <a:r>
              <a:rPr lang="en-US" altLang="zh-TW" dirty="0" err="1" smtClean="0">
                <a:ea typeface="新細明體" charset="-120"/>
              </a:rPr>
              <a:t>setw</a:t>
            </a:r>
            <a:r>
              <a:rPr lang="en-US" altLang="zh-TW" dirty="0" smtClean="0">
                <a:ea typeface="新細明體" charset="-120"/>
              </a:rPr>
              <a:t>;</a:t>
            </a:r>
          </a:p>
          <a:p>
            <a:pPr eaLnBrk="1" hangingPunct="1">
              <a:buFontTx/>
              <a:buNone/>
            </a:pPr>
            <a:endParaRPr lang="en-US" altLang="zh-TW" dirty="0" smtClean="0">
              <a:ea typeface="新細明體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ea typeface="新細明體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const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int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err="1" smtClean="0">
                <a:ea typeface="新細明體" charset="-120"/>
              </a:rPr>
              <a:t>ratingSize</a:t>
            </a:r>
            <a:r>
              <a:rPr lang="en-US" altLang="zh-TW" dirty="0" smtClean="0">
                <a:ea typeface="新細明體" charset="-120"/>
              </a:rPr>
              <a:t> = 40;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const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int</a:t>
            </a:r>
            <a:r>
              <a:rPr lang="en-US" altLang="zh-TW" dirty="0" smtClean="0">
                <a:ea typeface="新細明體" charset="-120"/>
              </a:rPr>
              <a:t> </a:t>
            </a:r>
            <a:r>
              <a:rPr lang="en-US" altLang="zh-TW" dirty="0" err="1" smtClean="0">
                <a:ea typeface="新細明體" charset="-120"/>
              </a:rPr>
              <a:t>counterSize</a:t>
            </a:r>
            <a:r>
              <a:rPr lang="en-US" altLang="zh-TW" dirty="0" smtClean="0">
                <a:ea typeface="新細明體" charset="-120"/>
              </a:rPr>
              <a:t> = 11;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</a:t>
            </a:r>
            <a:r>
              <a:rPr lang="en-US" altLang="zh-TW" dirty="0" err="1" smtClean="0">
                <a:solidFill>
                  <a:schemeClr val="hlink"/>
                </a:solidFill>
                <a:ea typeface="新細明體" charset="-120"/>
              </a:rPr>
              <a:t>const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 int</a:t>
            </a:r>
            <a:r>
              <a:rPr lang="en-US" altLang="zh-TW" dirty="0" smtClean="0">
                <a:ea typeface="新細明體" charset="-120"/>
              </a:rPr>
              <a:t> rating[ </a:t>
            </a:r>
            <a:r>
              <a:rPr lang="en-US" altLang="zh-TW" dirty="0" err="1" smtClean="0">
                <a:ea typeface="新細明體" charset="-120"/>
              </a:rPr>
              <a:t>ratingSize</a:t>
            </a:r>
            <a:r>
              <a:rPr lang="en-US" altLang="zh-TW" dirty="0" smtClean="0">
                <a:ea typeface="新細明體" charset="-120"/>
              </a:rPr>
              <a:t> ] = { 1, 2, 6, 4, 8, 5, 9,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    7, 8, 10, 1, 6, 3, 8, 6, 10, 3, 8, 2, 7, 6, 5, 7, 6,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    8, 6, 7, 5, 6, 6, 5, 6, 7, 5, 6, 4, 8, 6, 8, 10 };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ea typeface="新細明體" charset="-120"/>
              </a:rPr>
              <a:t>int</a:t>
            </a:r>
            <a:r>
              <a:rPr lang="en-US" altLang="zh-TW" dirty="0" smtClean="0">
                <a:ea typeface="新細明體" charset="-120"/>
              </a:rPr>
              <a:t> counter[ </a:t>
            </a:r>
            <a:r>
              <a:rPr lang="en-US" altLang="zh-TW" dirty="0" err="1" smtClean="0">
                <a:ea typeface="新細明體" charset="-120"/>
              </a:rPr>
              <a:t>counterSize</a:t>
            </a:r>
            <a:r>
              <a:rPr lang="en-US" altLang="zh-TW" dirty="0" smtClean="0">
                <a:ea typeface="新細明體" charset="-120"/>
              </a:rPr>
              <a:t> ] = {};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39972" y="404979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9885"/>
              </p:ext>
            </p:extLst>
          </p:nvPr>
        </p:nvGraphicFramePr>
        <p:xfrm>
          <a:off x="7164018" y="285299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39972" y="1988990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539972" y="3573001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39972" y="5157012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004" y="26097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283998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72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39972" y="404979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9885"/>
              </p:ext>
            </p:extLst>
          </p:nvPr>
        </p:nvGraphicFramePr>
        <p:xfrm>
          <a:off x="7164018" y="285299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39972" y="1988990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539972" y="3573001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39972" y="5157012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004" y="26097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8004" y="18449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283998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83998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39972" y="404979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9885"/>
              </p:ext>
            </p:extLst>
          </p:nvPr>
        </p:nvGraphicFramePr>
        <p:xfrm>
          <a:off x="7164018" y="285299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39972" y="1988990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539972" y="3573001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39972" y="5157012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004" y="26097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8004" y="18449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8004" y="342954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283998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83998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283998" y="414955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9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39972" y="404979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69885"/>
              </p:ext>
            </p:extLst>
          </p:nvPr>
        </p:nvGraphicFramePr>
        <p:xfrm>
          <a:off x="7164018" y="285299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39972" y="1988990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539972" y="3573001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39972" y="5157012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004" y="26097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8004" y="18449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8004" y="342954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8004" y="501301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283998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83998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283998" y="414955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4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39972" y="404979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25750"/>
              </p:ext>
            </p:extLst>
          </p:nvPr>
        </p:nvGraphicFramePr>
        <p:xfrm>
          <a:off x="7164018" y="285299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39972" y="1988990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539972" y="3573001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39972" y="5157012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004" y="26097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8004" y="18449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8004" y="342954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8004" y="501301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283998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83998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283998" y="414955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18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39972" y="404979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30841"/>
              </p:ext>
            </p:extLst>
          </p:nvPr>
        </p:nvGraphicFramePr>
        <p:xfrm>
          <a:off x="7164018" y="285299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39972" y="1988990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539972" y="3573001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39972" y="5157012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004" y="26097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8004" y="18449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8004" y="342954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8004" y="501301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283998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83998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283998" y="414955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9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1"/>
          <p:cNvSpPr txBox="1">
            <a:spLocks/>
          </p:cNvSpPr>
          <p:nvPr/>
        </p:nvSpPr>
        <p:spPr bwMode="auto">
          <a:xfrm>
            <a:off x="539972" y="404979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381174"/>
              </p:ext>
            </p:extLst>
          </p:nvPr>
        </p:nvGraphicFramePr>
        <p:xfrm>
          <a:off x="7164018" y="2852996"/>
          <a:ext cx="1152000" cy="576000"/>
        </p:xfrm>
        <a:graphic>
          <a:graphicData uri="http://schemas.openxmlformats.org/drawingml/2006/table">
            <a:tbl>
              <a:tblPr/>
              <a:tblGrid>
                <a:gridCol w="2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內容版面配置區 1"/>
          <p:cNvSpPr txBox="1">
            <a:spLocks/>
          </p:cNvSpPr>
          <p:nvPr/>
        </p:nvSpPr>
        <p:spPr bwMode="auto">
          <a:xfrm>
            <a:off x="539972" y="1988990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8" name="內容版面配置區 1"/>
          <p:cNvSpPr txBox="1">
            <a:spLocks/>
          </p:cNvSpPr>
          <p:nvPr/>
        </p:nvSpPr>
        <p:spPr bwMode="auto">
          <a:xfrm>
            <a:off x="539972" y="3573001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9" name="內容版面配置區 1"/>
          <p:cNvSpPr txBox="1">
            <a:spLocks/>
          </p:cNvSpPr>
          <p:nvPr/>
        </p:nvSpPr>
        <p:spPr bwMode="auto">
          <a:xfrm>
            <a:off x="539972" y="5157012"/>
            <a:ext cx="5328037" cy="1440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Lucida Console" panose="020B0609040504020204" pitchFamily="49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 err="1">
                <a:solidFill>
                  <a:srgbClr val="000000"/>
                </a:solidFill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b="0" kern="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b="0" kern="0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if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&gt; 0 )</a:t>
            </a:r>
          </a:p>
          <a:p>
            <a:pPr lvl="0"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b="0" kern="0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insertionSort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insertion(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data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, </a:t>
            </a:r>
            <a:r>
              <a:rPr lang="en-US" altLang="zh-TW" b="0" kern="0" dirty="0">
                <a:solidFill>
                  <a:srgbClr val="808080"/>
                </a:solidFill>
                <a:latin typeface="Lucida Console"/>
                <a:ea typeface="細明體" panose="02020509000000000000" pitchFamily="49" charset="-120"/>
              </a:rPr>
              <a:t>last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);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zh-TW" altLang="en-US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lnSpc>
                <a:spcPct val="50000"/>
              </a:lnSpc>
              <a:spcBef>
                <a:spcPts val="0"/>
              </a:spcBef>
            </a:pPr>
            <a:r>
              <a:rPr lang="en-US" altLang="zh-TW" b="0" kern="0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148004" y="260978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3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148004" y="184498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48004" y="3429549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148004" y="5013011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7200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4283998" y="980983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283998" y="256499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4283998" y="4149554"/>
            <a:ext cx="288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76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57607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i = 0; i &lt;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ratingSize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switch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rating[ i ]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1: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++counter[ 1 ];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2: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++counter[ 2 ];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3: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++counter[ 3 ];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4: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++counter[ 4 ];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5: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++counter[ 5 ];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6: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++counter[ 6 ];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7: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++counter[ 7 ];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8: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++counter[ 8 ];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9: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++counter[ 9 ];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10: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++counter[ 10 ];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default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&lt;&lt; "program should never get here!";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}</a:t>
            </a:r>
            <a:endParaRPr lang="en-US" altLang="zh-TW" dirty="0" smtClean="0">
              <a:solidFill>
                <a:srgbClr val="008000"/>
              </a:solidFill>
              <a:latin typeface="Lucida Console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5760736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i = 0; i &lt;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ratingSize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switch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rating[ i ]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1: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2: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3: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4: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5: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6: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7: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8: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9: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case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10: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++counter[ rating[ i ] ];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break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default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cout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&lt;&lt; "program should never get here!";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540069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i = 0; i &lt;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ratingSize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++counter[ rating[ i ] 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idx="1"/>
          </p:nvPr>
        </p:nvSpPr>
        <p:spPr>
          <a:xfrm>
            <a:off x="432000" y="549000"/>
            <a:ext cx="8460000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iomanip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ratingSize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40;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11;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rating[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ratingSize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{ 1, 2, 6, 4, 8, 5, 9, 7, 8,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10, 1, 6, 3, 8, 6, 10, 3, 8, 2, 7, 6, 5, 7, 6, 8, 6, 7,</a:t>
            </a:r>
          </a:p>
          <a:p>
            <a:pPr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5, 6, 6, 5, 6, 7, 5, 6, 4, 8, 6, 8, 10 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counter[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 = {};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ratingSize;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counter[ rating[ i ] 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"Rating"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"Counter"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1; i &lt;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counterSize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( 6 )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setw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( 9 )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counter[ i ] 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611493" y="548632"/>
            <a:ext cx="7921013" cy="180023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cout &lt;&lt; "Rating" &lt;&lt;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( 9 ) &lt;&lt; "Counter" &lt;&lt; endl;</a:t>
            </a:r>
          </a:p>
          <a:p>
            <a:pPr eaLnBrk="1" hangingPunct="1">
              <a:buFontTx/>
              <a:buNone/>
            </a:pPr>
            <a:endParaRPr lang="en-US" altLang="zh-TW" dirty="0" smtClean="0">
              <a:latin typeface="Lucida Console" pitchFamily="49" charset="0"/>
              <a:ea typeface="新細明體" charset="-120"/>
            </a:endParaRP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for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</a:t>
            </a:r>
            <a:r>
              <a:rPr lang="en-US" altLang="zh-TW" dirty="0" smtClean="0">
                <a:solidFill>
                  <a:schemeClr val="hlink"/>
                </a:solidFill>
                <a:latin typeface="Lucida Console" pitchFamily="49" charset="0"/>
                <a:ea typeface="新細明體" charset="-120"/>
              </a:rPr>
              <a:t>int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i = 1; i &lt;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counterSize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; i++ )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cout &lt;&lt;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( 6 ) &lt;&lt; i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           &lt;&lt; </a:t>
            </a:r>
            <a:r>
              <a:rPr lang="en-US" altLang="zh-TW" dirty="0" err="1" smtClean="0">
                <a:latin typeface="Lucida Console" pitchFamily="49" charset="0"/>
                <a:ea typeface="新細明體" charset="-120"/>
              </a:rPr>
              <a:t>setw</a:t>
            </a: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( 9 ) &lt;&lt; counter[ i ] &lt;&lt; endl;</a:t>
            </a:r>
          </a:p>
          <a:p>
            <a:pPr eaLnBrk="1" hangingPunct="1">
              <a:buFontTx/>
              <a:buNone/>
            </a:pPr>
            <a:r>
              <a:rPr lang="en-US" altLang="zh-TW" dirty="0" smtClean="0">
                <a:latin typeface="Lucida Console" pitchFamily="49" charset="0"/>
                <a:ea typeface="新細明體" charset="-120"/>
              </a:rPr>
              <a:t>}</a:t>
            </a:r>
            <a:endParaRPr lang="zh-TW" altLang="en-US" dirty="0" smtClean="0">
              <a:solidFill>
                <a:srgbClr val="008000"/>
              </a:solidFill>
              <a:latin typeface="Lucida Console" pitchFamily="49" charset="0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52000" y="549001"/>
            <a:ext cx="8640000" cy="5579999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"global number in main is 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 </a:t>
            </a:r>
          </a:p>
          <a:p>
            <a:pPr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3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"local number in main's outer </a:t>
            </a:r>
            <a:r>
              <a:rPr lang="en-US" altLang="zh-TW" sz="1500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scope is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zh-TW" altLang="en-US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zh-TW" altLang="en-US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7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"local number in main's inner </a:t>
            </a:r>
            <a:r>
              <a:rPr lang="en-US" altLang="zh-TW" sz="1500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scope</a:t>
            </a:r>
            <a:r>
              <a:rPr lang="en-US" altLang="zh-TW" sz="15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 is</a:t>
            </a:r>
            <a:r>
              <a:rPr lang="en-US" altLang="zh-TW" sz="1500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zh-TW" altLang="en-US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"local number in main's outer scope is 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nlocal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 number in main is 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252000" y="549000"/>
            <a:ext cx="86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nlocal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entering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"local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exiting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nlocal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 static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entering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"local static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exiting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nglobal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entering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"global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exiting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b="0" dirty="0" smtClean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52000" y="549001"/>
            <a:ext cx="8640000" cy="5759999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"global number in main is 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3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"local number in main's outer </a:t>
            </a:r>
            <a:r>
              <a:rPr lang="en-US" altLang="zh-TW" sz="1500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scope is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r>
              <a:rPr lang="zh-TW" altLang="en-US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zh-TW" altLang="en-US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7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"local number in main's inner </a:t>
            </a:r>
            <a:r>
              <a:rPr lang="en-US" altLang="zh-TW" sz="1500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scope</a:t>
            </a:r>
            <a:r>
              <a:rPr lang="en-US" altLang="zh-TW" sz="1500" dirty="0">
                <a:solidFill>
                  <a:srgbClr val="A31515"/>
                </a:solidFill>
                <a:latin typeface="Lucida Console"/>
                <a:ea typeface="細明體" panose="02020509000000000000" pitchFamily="49" charset="-120"/>
              </a:rPr>
              <a:t> is</a:t>
            </a:r>
            <a:r>
              <a:rPr lang="en-US" altLang="zh-TW" sz="1500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zh-TW" altLang="en-US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r>
              <a:rPr lang="zh-TW" altLang="en-US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"local number in main's outer scope is 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nlocal</a:t>
            </a:r>
            <a:r>
              <a:rPr lang="en-US" altLang="zh-TW" sz="1500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 number in main is "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nlocal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entering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"local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exiting </a:t>
            </a:r>
            <a:r>
              <a:rPr lang="en-US" altLang="zh-TW" sz="1500" dirty="0" err="1" smtClean="0">
                <a:solidFill>
                  <a:srgbClr val="A31515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\n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641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667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170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143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1 3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99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1 3 1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70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852000" y="25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inner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1 3 1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5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38030"/>
              </p:ext>
            </p:extLst>
          </p:nvPr>
        </p:nvGraphicFramePr>
        <p:xfrm>
          <a:off x="6192000" y="27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003CFB9C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47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27432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0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Rectangle 39"/>
          <p:cNvSpPr>
            <a:spLocks noChangeArrowheads="1"/>
          </p:cNvSpPr>
          <p:nvPr/>
        </p:nvSpPr>
        <p:spPr bwMode="auto">
          <a:xfrm>
            <a:off x="3852000" y="25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inner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1 3 1 7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5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38030"/>
              </p:ext>
            </p:extLst>
          </p:nvPr>
        </p:nvGraphicFramePr>
        <p:xfrm>
          <a:off x="6192000" y="27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003CFB9C</a:t>
                      </a:r>
                      <a:endParaRPr kumimoji="0" lang="en-US" altLang="zh-TW" sz="16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itchFamily="18" charset="-120"/>
                        <a:cs typeface="+mn-cs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1 3 1 7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399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1 3 1 7 1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6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40610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8617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40610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62403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67848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71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567848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971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796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647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9950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49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32070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902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7 1 10 11 1 10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699950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4399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7 1 10 11 1 10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44525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58296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3" name="Rectangle 39"/>
          <p:cNvSpPr>
            <a:spLocks noChangeArrowheads="1"/>
          </p:cNvSpPr>
          <p:nvPr/>
        </p:nvSpPr>
        <p:spPr bwMode="auto">
          <a:xfrm>
            <a:off x="4392000" y="5049000"/>
            <a:ext cx="198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</a:t>
            </a:r>
            <a:r>
              <a:rPr lang="en-US" altLang="zh-TW" sz="1600" b="0" dirty="0" err="1">
                <a:solidFill>
                  <a:schemeClr val="bg2"/>
                </a:solidFill>
                <a:latin typeface="Lucida Console" panose="020B0609040504020204" pitchFamily="49" charset="0"/>
              </a:rPr>
              <a:t>useLocal</a:t>
            </a:r>
            <a:endParaRPr lang="en-US" altLang="zh-TW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7 1 10 11 1 10 11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744525"/>
              </p:ext>
            </p:extLst>
          </p:nvPr>
        </p:nvGraphicFramePr>
        <p:xfrm>
          <a:off x="6192000" y="522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003CFAB0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776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340665"/>
              </p:ext>
            </p:extLst>
          </p:nvPr>
        </p:nvGraphicFramePr>
        <p:xfrm>
          <a:off x="6192000" y="180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003CFBA8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39"/>
          <p:cNvSpPr>
            <a:spLocks noChangeArrowheads="1"/>
          </p:cNvSpPr>
          <p:nvPr/>
        </p:nvSpPr>
        <p:spPr bwMode="auto">
          <a:xfrm>
            <a:off x="3852000" y="1629000"/>
            <a:ext cx="252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 smtClean="0">
                <a:solidFill>
                  <a:schemeClr val="bg2"/>
                </a:solidFill>
                <a:latin typeface="Lucida Console" panose="020B0609040504020204" pitchFamily="49" charset="0"/>
              </a:rPr>
              <a:t>local variable in main's outer scope</a:t>
            </a:r>
            <a:endParaRPr lang="zh-TW" altLang="en-US" sz="1600" b="0" dirty="0">
              <a:solidFill>
                <a:schemeClr val="bg2"/>
              </a:solidFill>
              <a:latin typeface="Lucida Console" panose="020B0609040504020204" pitchFamily="49" charset="0"/>
            </a:endParaRP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7 1 10 11 1 10 11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5875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1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7 1 10 11 1 10 11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1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9595068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09651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52000" y="549000"/>
            <a:ext cx="3600000" cy="594000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1;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3;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r>
              <a:rPr lang="zh-TW" altLang="en-US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= 7;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  <a:r>
              <a:rPr lang="zh-TW" altLang="en-US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Lucida Console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useLocal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"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1 3 1 </a:t>
            </a:r>
            <a:r>
              <a:rPr lang="en-US" altLang="zh-TW" sz="1600" b="0" dirty="0" smtClean="0">
                <a:latin typeface="Lucida Console" panose="020B0609040504020204" pitchFamily="49" charset="0"/>
              </a:rPr>
              <a:t>7 1 10 11 1 10 11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2399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1260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52000" y="549001"/>
            <a:ext cx="8640000" cy="5579999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nlocal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 static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entering 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"local static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exiting 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59484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1974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82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71974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10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83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753645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839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26469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10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26469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10 11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68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26469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10 11 11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8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63922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10 11 11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57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useStaticLocal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static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= 10;</a:t>
            </a: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 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 "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en-US" altLang="zh-TW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063922"/>
              </p:ext>
            </p:extLst>
          </p:nvPr>
        </p:nvGraphicFramePr>
        <p:xfrm>
          <a:off x="5472000" y="23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0058C004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10 11 11 12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70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36575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252000" y="549001"/>
            <a:ext cx="8640000" cy="5579999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nglobal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entering 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"global number is 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" on exiting </a:t>
            </a:r>
            <a:r>
              <a:rPr lang="en-US" altLang="zh-TW" sz="1500" dirty="0" err="1">
                <a:solidFill>
                  <a:srgbClr val="A31515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39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30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15210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30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915210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30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65763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7409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47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30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65763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1 2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3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30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65763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1 2 2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76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30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59399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1 2 2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00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612000" y="549000"/>
            <a:ext cx="3240000" cy="3060000"/>
          </a:xfrm>
          <a:noFill/>
        </p:spPr>
        <p:txBody>
          <a:bodyPr lIns="90000" tIns="46800" rIns="90000" bIns="46800"/>
          <a:lstStyle/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 = 1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sz="1500" dirty="0" smtClean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main()</a:t>
            </a:r>
          </a:p>
          <a:p>
            <a:pPr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sz="1500" dirty="0" err="1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zh-TW" altLang="en-US" sz="15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err="1">
                <a:solidFill>
                  <a:srgbClr val="000000"/>
                </a:solidFill>
                <a:ea typeface="細明體" panose="02020509000000000000" pitchFamily="49" charset="-120"/>
              </a:rPr>
              <a:t>useGlobal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()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number++;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500" dirty="0" smtClean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number </a:t>
            </a:r>
            <a:r>
              <a:rPr lang="en-US" altLang="zh-TW" sz="15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500" dirty="0" smtClean="0">
                <a:solidFill>
                  <a:srgbClr val="A31515"/>
                </a:solidFill>
                <a:ea typeface="細明體" panose="02020509000000000000" pitchFamily="49" charset="-120"/>
              </a:rPr>
              <a:t>"\</a:t>
            </a:r>
            <a:r>
              <a:rPr lang="en-US" altLang="zh-TW" sz="1500" dirty="0">
                <a:solidFill>
                  <a:srgbClr val="A31515"/>
                </a:solidFill>
                <a:ea typeface="細明體" panose="02020509000000000000" pitchFamily="49" charset="-120"/>
              </a:rPr>
              <a:t>n"</a:t>
            </a:r>
            <a:r>
              <a:rPr lang="en-US" altLang="zh-TW" sz="15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0"/>
              </a:spcBef>
            </a:pPr>
            <a:r>
              <a:rPr lang="en-US" altLang="zh-TW" sz="1500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500" dirty="0">
              <a:solidFill>
                <a:srgbClr val="000000"/>
              </a:solidFill>
              <a:ea typeface="新細明體" charset="-120"/>
            </a:endParaRPr>
          </a:p>
        </p:txBody>
      </p:sp>
      <p:sp>
        <p:nvSpPr>
          <p:cNvPr id="3" name="Rectangle 39"/>
          <p:cNvSpPr>
            <a:spLocks noChangeArrowheads="1"/>
          </p:cNvSpPr>
          <p:nvPr/>
        </p:nvSpPr>
        <p:spPr bwMode="auto">
          <a:xfrm>
            <a:off x="4212000" y="549000"/>
            <a:ext cx="21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chemeClr val="bg2"/>
                </a:solidFill>
                <a:latin typeface="Lucida Console" panose="020B0609040504020204" pitchFamily="49" charset="0"/>
              </a:rPr>
              <a:t>global variable</a:t>
            </a: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159399"/>
              </p:ext>
            </p:extLst>
          </p:nvPr>
        </p:nvGraphicFramePr>
        <p:xfrm>
          <a:off x="6192000" y="549000"/>
          <a:ext cx="270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008BC000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5292000" y="3609000"/>
            <a:ext cx="3060000" cy="90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1 2 2 3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73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75362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8281058" cy="5940000"/>
          </a:xfrm>
          <a:noFill/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"Values on entering 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:\n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"numbers["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"] =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nValues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 on exiting 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:\n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"numbers["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"] =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12000" y="549000"/>
            <a:ext cx="7918450" cy="3240088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lIns="90000" tIns="46800" rIns="90000" bIns="46800"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entering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1  numbers[1] = 2  numbers[2] = 3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exiting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2  numbers[1] = 3  numbers[2] = 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entering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2  numbers[1] = 3  numbers[2] = 4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exiting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3  numbers[1] = 4  numbers[2] = 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5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5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387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44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76387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1  2  3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80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11833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570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49587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/>
            <a:r>
              <a:rPr lang="en-US" altLang="zh-TW" sz="1600" b="0" dirty="0" smtClean="0">
                <a:latin typeface="Lucida Console" panose="020B0609040504020204" pitchFamily="49" charset="0"/>
              </a:rPr>
              <a:t>1  2  3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49587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2  3  4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3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549587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2  3  4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912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1754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2  3  4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8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 = { 1, 2, 3 };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17548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904777"/>
              </p:ext>
            </p:extLst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1  2  3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2  3  4</a:t>
            </a:r>
          </a:p>
          <a:p>
            <a:pPr algn="l">
              <a:spcBef>
                <a:spcPts val="0"/>
              </a:spcBef>
            </a:pPr>
            <a:r>
              <a:rPr lang="en-US" altLang="zh-TW" sz="1600" b="0" dirty="0" smtClean="0">
                <a:latin typeface="Lucida Console" panose="020B0609040504020204" pitchFamily="49" charset="0"/>
              </a:rPr>
              <a:t>3  4  5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9731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8281058" cy="5940000"/>
          </a:xfrm>
          <a:noFill/>
        </p:spPr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"Values on entering 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:\n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"numbers["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"] =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"\n\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nValues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 on exiting </a:t>
            </a:r>
            <a:r>
              <a:rPr lang="en-US" altLang="zh-TW" dirty="0" err="1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:\n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"numbers["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"] =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731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612000" y="549000"/>
            <a:ext cx="7918450" cy="3240088"/>
          </a:xfrm>
          <a:solidFill>
            <a:srgbClr val="CCECFF"/>
          </a:solidFill>
          <a:ln w="19050">
            <a:solidFill>
              <a:srgbClr val="0000FF"/>
            </a:solidFill>
          </a:ln>
        </p:spPr>
        <p:txBody>
          <a:bodyPr lIns="90000" tIns="46800" rIns="90000" bIns="46800"/>
          <a:lstStyle/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entering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0  numbers[1] = 0  numbers[2] = 0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exiting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1  numbers[1] = 1  numbers[2] = 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entering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1  numbers[1] = 1  numbers[2] = 1</a:t>
            </a:r>
          </a:p>
          <a:p>
            <a:pPr marL="0" indent="0" eaLnBrk="1" hangingPunct="1">
              <a:spcBef>
                <a:spcPts val="0"/>
              </a:spcBef>
              <a:buNone/>
            </a:pP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Values on exiting </a:t>
            </a:r>
            <a:r>
              <a:rPr lang="en-US" altLang="zh-TW" sz="1600" dirty="0" err="1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useStaticArray</a:t>
            </a: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: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zh-TW" sz="1600" dirty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numbers[0] = 2  numbers[1] = 2  numbers[2] = </a:t>
            </a:r>
            <a:r>
              <a:rPr lang="en-US" altLang="zh-TW" sz="1600" dirty="0" smtClean="0">
                <a:solidFill>
                  <a:srgbClr val="000000"/>
                </a:solidFill>
                <a:latin typeface="+mn-lt"/>
                <a:ea typeface="新細明體" charset="-120"/>
                <a:cs typeface="Courier New" pitchFamily="49" charset="0"/>
              </a:rPr>
              <a:t>2</a:t>
            </a:r>
            <a:endParaRPr lang="en-US" altLang="zh-TW" sz="1600" dirty="0">
              <a:solidFill>
                <a:srgbClr val="000000"/>
              </a:solidFill>
              <a:latin typeface="+mn-lt"/>
              <a:ea typeface="新細明體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64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22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520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656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24576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72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66520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495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5810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41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5810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52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75810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1  1  1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89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6178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1  1  1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235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6300529" cy="5760000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err="1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arraySize = 3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useStaticArray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()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static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numbers[ arraySize ];</a:t>
            </a: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3;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</a:t>
            </a:r>
            <a:r>
              <a:rPr lang="en-US" altLang="zh-TW" dirty="0" smtClean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latin typeface="Lucida Console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endl;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]++;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 = 0; i &lt; arraySize; i++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cout </a:t>
            </a:r>
            <a:r>
              <a:rPr lang="en-US" altLang="zh-TW" dirty="0" smtClean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numbers[ i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]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latin typeface="+mn-lt"/>
                <a:ea typeface="細明體" panose="02020509000000000000" pitchFamily="49" charset="-120"/>
              </a:rPr>
              <a:t>"  "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latin typeface="+mn-lt"/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endl;</a:t>
            </a:r>
            <a:endParaRPr lang="en-US" altLang="zh-TW" dirty="0">
              <a:solidFill>
                <a:srgbClr val="000000"/>
              </a:solidFill>
              <a:latin typeface="+mn-lt"/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0000"/>
              </a:solidFill>
              <a:latin typeface="+mn-lt"/>
              <a:ea typeface="新細明體" charset="-120"/>
            </a:endParaRPr>
          </a:p>
        </p:txBody>
      </p:sp>
      <p:graphicFrame>
        <p:nvGraphicFramePr>
          <p:cNvPr id="3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61783"/>
              </p:ext>
            </p:extLst>
          </p:nvPr>
        </p:nvGraphicFramePr>
        <p:xfrm>
          <a:off x="5832000" y="198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numbers[0]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003EC000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numbers[1]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003EC004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052925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numbers[2]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003EC008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472169"/>
                  </a:ext>
                </a:extLst>
              </a:tr>
            </a:tbl>
          </a:graphicData>
        </a:graphic>
      </p:graphicFrame>
      <p:graphicFrame>
        <p:nvGraphicFramePr>
          <p:cNvPr id="4" name="Group 18"/>
          <p:cNvGraphicFramePr>
            <a:graphicFrameLocks noGrp="1"/>
          </p:cNvGraphicFramePr>
          <p:nvPr>
            <p:extLst/>
          </p:nvPr>
        </p:nvGraphicFramePr>
        <p:xfrm>
          <a:off x="5832000" y="729000"/>
          <a:ext cx="3060000" cy="36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389727989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706648578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arraySize</a:t>
                      </a:r>
                    </a:p>
                  </a:txBody>
                  <a:tcPr marT="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003E9B7C</a:t>
                      </a: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87"/>
          <p:cNvSpPr>
            <a:spLocks noChangeArrowheads="1"/>
          </p:cNvSpPr>
          <p:nvPr/>
        </p:nvSpPr>
        <p:spPr bwMode="auto">
          <a:xfrm>
            <a:off x="6012000" y="4329000"/>
            <a:ext cx="2520000" cy="1620000"/>
          </a:xfrm>
          <a:prstGeom prst="rect">
            <a:avLst/>
          </a:prstGeom>
          <a:solidFill>
            <a:srgbClr val="CCECFF"/>
          </a:solidFill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 tIns="72000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0  0  0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標楷體" pitchFamily="65" charset="-120"/>
                <a:cs typeface="+mn-cs"/>
              </a:rPr>
              <a:t>1  1  1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600" b="0" dirty="0" smtClean="0">
                <a:solidFill>
                  <a:srgbClr val="000000"/>
                </a:solidFill>
                <a:latin typeface="Lucida Console" panose="020B0609040504020204" pitchFamily="49" charset="0"/>
              </a:rPr>
              <a:t>2  2  2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標楷體" pitchFamily="65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0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51448" y="2888932"/>
            <a:ext cx="8641104" cy="1080138"/>
          </a:xfrm>
        </p:spPr>
        <p:txBody>
          <a:bodyPr/>
          <a:lstStyle/>
          <a:p>
            <a:pPr algn="ctr"/>
            <a:r>
              <a:rPr lang="en-US" altLang="zh-TW" dirty="0" smtClean="0"/>
              <a:t>Iterative </a:t>
            </a:r>
            <a:r>
              <a:rPr lang="en-US" altLang="zh-TW" dirty="0"/>
              <a:t>Linear </a:t>
            </a:r>
            <a:r>
              <a:rPr lang="en-US" altLang="zh-TW" dirty="0" smtClean="0"/>
              <a:t>Search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2021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idx="1"/>
          </p:nvPr>
        </p:nvSpPr>
        <p:spPr>
          <a:xfrm>
            <a:off x="431471" y="548632"/>
            <a:ext cx="8281058" cy="5940367"/>
          </a:xfrm>
          <a:noFill/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data[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arraySize ];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key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 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data[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 ] = 2 * i;</a:t>
            </a: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integer search key: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key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data,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key, arraySize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position != -1 )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"Found key in position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"Key not found\n"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j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b="0" dirty="0" smtClean="0">
              <a:solidFill>
                <a:srgbClr val="008000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idx="1"/>
          </p:nvPr>
        </p:nvSpPr>
        <p:spPr>
          <a:xfrm>
            <a:off x="611494" y="548632"/>
            <a:ext cx="7921012" cy="720092"/>
          </a:xfrm>
          <a:solidFill>
            <a:srgbClr val="CCECFF"/>
          </a:solidFill>
          <a:ln>
            <a:solidFill>
              <a:srgbClr val="0000FF"/>
            </a:solidFill>
          </a:ln>
        </p:spPr>
        <p:txBody>
          <a:bodyPr lIns="90000" tIns="90000" rIns="90000" bIns="90000"/>
          <a:lstStyle/>
          <a:p>
            <a:pPr eaLnBrk="1" hangingPunct="1"/>
            <a:r>
              <a:rPr lang="en-US" altLang="zh-TW" dirty="0" smtClean="0">
                <a:latin typeface="+mn-lt"/>
                <a:ea typeface="新細明體" charset="-120"/>
                <a:cs typeface="Courier New" panose="02070309020205020404" pitchFamily="49" charset="0"/>
              </a:rPr>
              <a:t>Enter integer search key: 36 </a:t>
            </a:r>
          </a:p>
          <a:p>
            <a:pPr eaLnBrk="1" hangingPunct="1"/>
            <a:r>
              <a:rPr lang="en-US" altLang="zh-TW" dirty="0" smtClean="0">
                <a:latin typeface="+mn-lt"/>
                <a:ea typeface="新細明體" charset="-120"/>
                <a:cs typeface="Courier New" panose="02070309020205020404" pitchFamily="49" charset="0"/>
              </a:rPr>
              <a:t>Found value in </a:t>
            </a:r>
            <a:r>
              <a:rPr lang="en-US" altLang="zh-TW" dirty="0">
                <a:latin typeface="+mn-lt"/>
                <a:ea typeface="新細明體" charset="-120"/>
                <a:cs typeface="Courier New" panose="02070309020205020404" pitchFamily="49" charset="0"/>
              </a:rPr>
              <a:t>position </a:t>
            </a:r>
            <a:r>
              <a:rPr lang="en-US" altLang="zh-TW" dirty="0" smtClean="0">
                <a:latin typeface="+mn-lt"/>
                <a:ea typeface="新細明體" charset="-120"/>
                <a:cs typeface="Courier New" panose="02070309020205020404" pitchFamily="49" charset="0"/>
              </a:rPr>
              <a:t>18 </a:t>
            </a:r>
          </a:p>
        </p:txBody>
      </p:sp>
      <p:sp>
        <p:nvSpPr>
          <p:cNvPr id="47107" name="Rectangle 3"/>
          <p:cNvSpPr>
            <a:spLocks noChangeArrowheads="1"/>
          </p:cNvSpPr>
          <p:nvPr/>
        </p:nvSpPr>
        <p:spPr bwMode="auto">
          <a:xfrm>
            <a:off x="611494" y="1448747"/>
            <a:ext cx="7921012" cy="720092"/>
          </a:xfrm>
          <a:prstGeom prst="rect">
            <a:avLst/>
          </a:prstGeom>
          <a:solidFill>
            <a:srgbClr val="CCECFF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tIns="90000" bIns="90000"/>
          <a:lstStyle/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+mn-lt"/>
                <a:ea typeface="新細明體" charset="-120"/>
              </a:rPr>
              <a:t>Enter integer search key: 37 </a:t>
            </a:r>
          </a:p>
          <a:p>
            <a:pPr algn="l">
              <a:spcBef>
                <a:spcPct val="20000"/>
              </a:spcBef>
            </a:pPr>
            <a:r>
              <a:rPr lang="en-US" altLang="zh-TW" sz="1600" b="0" dirty="0">
                <a:latin typeface="+mn-lt"/>
                <a:ea typeface="新細明體" charset="-120"/>
              </a:rPr>
              <a:t>Key not found </a:t>
            </a:r>
          </a:p>
          <a:p>
            <a:pPr algn="l">
              <a:spcBef>
                <a:spcPct val="20000"/>
              </a:spcBef>
            </a:pPr>
            <a:endParaRPr lang="en-US" altLang="zh-TW" sz="1800" dirty="0"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arraySize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key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data[ i ] = 2 * i;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integer search key: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key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position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data, key, arraySize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position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"Found key in position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- 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"Key not found\n"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4874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9" name="Rectangle 34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for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( </a:t>
            </a:r>
            <a:r>
              <a:rPr lang="nn-NO" altLang="zh-TW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int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i = 0; i &lt; </a:t>
            </a:r>
            <a:r>
              <a:rPr lang="nn-NO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30; </a:t>
            </a:r>
            <a:r>
              <a:rPr lang="nn-NO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i++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smtClean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counter</a:t>
            </a:r>
            <a:r>
              <a:rPr lang="en-US" altLang="zh-TW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  <a:cs typeface="+mn-cs"/>
              </a:rPr>
              <a:t>[ rating[ i ] ]++;</a:t>
            </a:r>
          </a:p>
        </p:txBody>
      </p:sp>
      <p:graphicFrame>
        <p:nvGraphicFramePr>
          <p:cNvPr id="314838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307930"/>
              </p:ext>
            </p:extLst>
          </p:nvPr>
        </p:nvGraphicFramePr>
        <p:xfrm>
          <a:off x="2232000" y="162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1800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4799" name="Group 4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973504"/>
              </p:ext>
            </p:extLst>
          </p:nvPr>
        </p:nvGraphicFramePr>
        <p:xfrm>
          <a:off x="3672000" y="3789000"/>
          <a:ext cx="396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charset="-12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09" name="Text Box 417"/>
          <p:cNvSpPr txBox="1">
            <a:spLocks noChangeArrowheads="1"/>
          </p:cNvSpPr>
          <p:nvPr/>
        </p:nvSpPr>
        <p:spPr bwMode="auto">
          <a:xfrm>
            <a:off x="1152000" y="198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latin typeface="Lucida Console" panose="020B0609040504020204" pitchFamily="49" charset="0"/>
              </a:rPr>
              <a:t>rating</a:t>
            </a:r>
          </a:p>
        </p:txBody>
      </p:sp>
      <p:sp>
        <p:nvSpPr>
          <p:cNvPr id="33" name="Text Box 417"/>
          <p:cNvSpPr txBox="1">
            <a:spLocks noChangeArrowheads="1"/>
          </p:cNvSpPr>
          <p:nvPr/>
        </p:nvSpPr>
        <p:spPr bwMode="auto">
          <a:xfrm>
            <a:off x="2592000" y="414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 anchor="ctr" anchorCtr="0">
            <a:noAutofit/>
          </a:bodyPr>
          <a:lstStyle/>
          <a:p>
            <a:pPr algn="r"/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charset="-120"/>
              </a:rPr>
              <a:t>counter</a:t>
            </a:r>
            <a:endParaRPr lang="en-US" altLang="zh-TW" sz="1600" b="0" dirty="0">
              <a:latin typeface="Lucida Console" panose="020B0609040504020204" pitchFamily="49" charset="0"/>
            </a:endParaRPr>
          </a:p>
        </p:txBody>
      </p:sp>
      <p:graphicFrame>
        <p:nvGraphicFramePr>
          <p:cNvPr id="9" name="Group 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799005"/>
              </p:ext>
            </p:extLst>
          </p:nvPr>
        </p:nvGraphicFramePr>
        <p:xfrm>
          <a:off x="2232000" y="2709000"/>
          <a:ext cx="54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3964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940000"/>
          </a:xfrm>
        </p:spPr>
        <p:txBody>
          <a:bodyPr/>
          <a:lstStyle/>
          <a:p>
            <a:pPr lvl="0"/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 smtClean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 = 0; j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j++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j ]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j;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8000"/>
              </a:solidFill>
              <a:ea typeface="新細明體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65793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arraySize =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10;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data[ arraySize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key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arraySize; i++ ) 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data[ i ] = 2 * i;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integer search key: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key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position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data, key, arraySize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position !=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"Found key in position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position - data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"Key not found\n"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228973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0126"/>
              </p:ext>
            </p:extLst>
          </p:nvPr>
        </p:nvGraphicFramePr>
        <p:xfrm>
          <a:off x="252000" y="468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61211"/>
              </p:ext>
            </p:extLst>
          </p:nvPr>
        </p:nvGraphicFramePr>
        <p:xfrm>
          <a:off x="1332000" y="594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 flipV="1">
            <a:off x="1152000" y="5409000"/>
            <a:ext cx="72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13731"/>
              </p:ext>
            </p:extLst>
          </p:nvPr>
        </p:nvGraphicFramePr>
        <p:xfrm>
          <a:off x="115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292000" y="2889000"/>
            <a:ext cx="14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90303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842429"/>
              </p:ext>
            </p:extLst>
          </p:nvPr>
        </p:nvGraphicFramePr>
        <p:xfrm>
          <a:off x="3672000" y="342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40471"/>
              </p:ext>
            </p:extLst>
          </p:nvPr>
        </p:nvGraphicFramePr>
        <p:xfrm>
          <a:off x="972000" y="342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66436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0126"/>
              </p:ext>
            </p:extLst>
          </p:nvPr>
        </p:nvGraphicFramePr>
        <p:xfrm>
          <a:off x="252000" y="468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61211"/>
              </p:ext>
            </p:extLst>
          </p:nvPr>
        </p:nvGraphicFramePr>
        <p:xfrm>
          <a:off x="1332000" y="594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 flipV="1">
            <a:off x="1512000" y="5409000"/>
            <a:ext cx="36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13731"/>
              </p:ext>
            </p:extLst>
          </p:nvPr>
        </p:nvGraphicFramePr>
        <p:xfrm>
          <a:off x="115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292000" y="3249000"/>
            <a:ext cx="14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90303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94616"/>
              </p:ext>
            </p:extLst>
          </p:nvPr>
        </p:nvGraphicFramePr>
        <p:xfrm>
          <a:off x="3672000" y="342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40471"/>
              </p:ext>
            </p:extLst>
          </p:nvPr>
        </p:nvGraphicFramePr>
        <p:xfrm>
          <a:off x="972000" y="342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7657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0126"/>
              </p:ext>
            </p:extLst>
          </p:nvPr>
        </p:nvGraphicFramePr>
        <p:xfrm>
          <a:off x="252000" y="468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61211"/>
              </p:ext>
            </p:extLst>
          </p:nvPr>
        </p:nvGraphicFramePr>
        <p:xfrm>
          <a:off x="1332000" y="594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 flipV="1">
            <a:off x="1872000" y="5409000"/>
            <a:ext cx="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13731"/>
              </p:ext>
            </p:extLst>
          </p:nvPr>
        </p:nvGraphicFramePr>
        <p:xfrm>
          <a:off x="115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292000" y="3609000"/>
            <a:ext cx="14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90303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99375"/>
              </p:ext>
            </p:extLst>
          </p:nvPr>
        </p:nvGraphicFramePr>
        <p:xfrm>
          <a:off x="3672000" y="342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40471"/>
              </p:ext>
            </p:extLst>
          </p:nvPr>
        </p:nvGraphicFramePr>
        <p:xfrm>
          <a:off x="972000" y="342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4170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0126"/>
              </p:ext>
            </p:extLst>
          </p:nvPr>
        </p:nvGraphicFramePr>
        <p:xfrm>
          <a:off x="252000" y="468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61211"/>
              </p:ext>
            </p:extLst>
          </p:nvPr>
        </p:nvGraphicFramePr>
        <p:xfrm>
          <a:off x="1332000" y="594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1872000" y="5409000"/>
            <a:ext cx="36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13731"/>
              </p:ext>
            </p:extLst>
          </p:nvPr>
        </p:nvGraphicFramePr>
        <p:xfrm>
          <a:off x="115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5292000" y="3609000"/>
            <a:ext cx="14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90303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30651"/>
              </p:ext>
            </p:extLst>
          </p:nvPr>
        </p:nvGraphicFramePr>
        <p:xfrm>
          <a:off x="3672000" y="342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40471"/>
              </p:ext>
            </p:extLst>
          </p:nvPr>
        </p:nvGraphicFramePr>
        <p:xfrm>
          <a:off x="972000" y="342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0726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120126"/>
              </p:ext>
            </p:extLst>
          </p:nvPr>
        </p:nvGraphicFramePr>
        <p:xfrm>
          <a:off x="252000" y="468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861211"/>
              </p:ext>
            </p:extLst>
          </p:nvPr>
        </p:nvGraphicFramePr>
        <p:xfrm>
          <a:off x="1332000" y="594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1872000" y="5409000"/>
            <a:ext cx="72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13731"/>
              </p:ext>
            </p:extLst>
          </p:nvPr>
        </p:nvGraphicFramePr>
        <p:xfrm>
          <a:off x="115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>
            <a:off x="5292000" y="3609000"/>
            <a:ext cx="14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390303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8056"/>
              </p:ext>
            </p:extLst>
          </p:nvPr>
        </p:nvGraphicFramePr>
        <p:xfrm>
          <a:off x="3672000" y="342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040471"/>
              </p:ext>
            </p:extLst>
          </p:nvPr>
        </p:nvGraphicFramePr>
        <p:xfrm>
          <a:off x="972000" y="342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2312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8196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08797"/>
              </p:ext>
            </p:extLst>
          </p:nvPr>
        </p:nvGraphicFramePr>
        <p:xfrm>
          <a:off x="432000" y="270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20187"/>
              </p:ext>
            </p:extLst>
          </p:nvPr>
        </p:nvGraphicFramePr>
        <p:xfrm>
          <a:off x="2592000" y="39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 flipV="1">
            <a:off x="1332000" y="3429000"/>
            <a:ext cx="180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5013"/>
              </p:ext>
            </p:extLst>
          </p:nvPr>
        </p:nvGraphicFramePr>
        <p:xfrm>
          <a:off x="97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292000" y="2889000"/>
            <a:ext cx="1440000" cy="18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458744"/>
              </p:ext>
            </p:extLst>
          </p:nvPr>
        </p:nvGraphicFramePr>
        <p:xfrm>
          <a:off x="3672000" y="450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0527"/>
              </p:ext>
            </p:extLst>
          </p:nvPr>
        </p:nvGraphicFramePr>
        <p:xfrm>
          <a:off x="792000" y="450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11504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437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linearSearch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==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key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008797"/>
              </p:ext>
            </p:extLst>
          </p:nvPr>
        </p:nvGraphicFramePr>
        <p:xfrm>
          <a:off x="432000" y="2709000"/>
          <a:ext cx="43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308263575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itchFamily="49" charset="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0" marR="0" marT="36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120187"/>
              </p:ext>
            </p:extLst>
          </p:nvPr>
        </p:nvGraphicFramePr>
        <p:xfrm>
          <a:off x="2592000" y="39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 flipV="1">
            <a:off x="1692000" y="3429000"/>
            <a:ext cx="1440000" cy="72000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815013"/>
              </p:ext>
            </p:extLst>
          </p:nvPr>
        </p:nvGraphicFramePr>
        <p:xfrm>
          <a:off x="972000" y="3969000"/>
          <a:ext cx="900000" cy="3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key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5292000" y="3249000"/>
            <a:ext cx="1440000" cy="14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>
              <a:defRPr/>
            </a:pPr>
            <a:endParaRPr lang="zh-TW" altLang="en-US" kern="0" smtClean="0">
              <a:solidFill>
                <a:srgbClr val="000000"/>
              </a:solidFill>
              <a:latin typeface="Courier New"/>
              <a:ea typeface="標楷體"/>
            </a:endParaRPr>
          </a:p>
        </p:txBody>
      </p:sp>
      <p:graphicFrame>
        <p:nvGraphicFramePr>
          <p:cNvPr id="11" name="Group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776972"/>
              </p:ext>
            </p:extLst>
          </p:nvPr>
        </p:nvGraphicFramePr>
        <p:xfrm>
          <a:off x="3672000" y="4509000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0527"/>
              </p:ext>
            </p:extLst>
          </p:nvPr>
        </p:nvGraphicFramePr>
        <p:xfrm>
          <a:off x="792000" y="450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last</a:t>
                      </a:r>
                    </a:p>
                  </a:txBody>
                  <a:tcPr marL="72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211504"/>
              </p:ext>
            </p:extLst>
          </p:nvPr>
        </p:nvGraphicFramePr>
        <p:xfrm>
          <a:off x="5652000" y="1989000"/>
          <a:ext cx="30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last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7668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key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data[0]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data[1]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data[2]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data[3]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9842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data[4]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3016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data[5]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8987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data[6]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0969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data[7]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0012FF8C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0344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data[8]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01043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Console"/>
                          <a:ea typeface="新細明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data[9]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新細明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0012FF94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2635160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7079</TotalTime>
  <Words>17069</Words>
  <Application>Microsoft Office PowerPoint</Application>
  <PresentationFormat>如螢幕大小 (4:3)</PresentationFormat>
  <Paragraphs>5528</Paragraphs>
  <Slides>166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166</vt:i4>
      </vt:variant>
    </vt:vector>
  </HeadingPairs>
  <TitlesOfParts>
    <vt:vector size="175" baseType="lpstr">
      <vt:lpstr>細明體</vt:lpstr>
      <vt:lpstr>新細明體</vt:lpstr>
      <vt:lpstr>標楷體</vt:lpstr>
      <vt:lpstr>Arial</vt:lpstr>
      <vt:lpstr>Courier New</vt:lpstr>
      <vt:lpstr>Helvetica</vt:lpstr>
      <vt:lpstr>Lucida Console</vt:lpstr>
      <vt:lpstr>Times New Roman</vt:lpstr>
      <vt:lpstr>ppt_template_07-25-2002</vt:lpstr>
      <vt:lpstr>Arrays and Vectors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Iterative Linear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Recursive Linear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Sorting Arrays with Insertion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Arrays</dc:title>
  <dc:creator>kalid</dc:creator>
  <cp:lastModifiedBy>james</cp:lastModifiedBy>
  <cp:revision>1044</cp:revision>
  <dcterms:created xsi:type="dcterms:W3CDTF">2002-08-01T18:48:54Z</dcterms:created>
  <dcterms:modified xsi:type="dcterms:W3CDTF">2022-10-19T14:24:05Z</dcterms:modified>
</cp:coreProperties>
</file>