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1"/>
  </p:notesMasterIdLst>
  <p:handoutMasterIdLst>
    <p:handoutMasterId r:id="rId72"/>
  </p:handoutMasterIdLst>
  <p:sldIdLst>
    <p:sldId id="599" r:id="rId2"/>
    <p:sldId id="872" r:id="rId3"/>
    <p:sldId id="873" r:id="rId4"/>
    <p:sldId id="878" r:id="rId5"/>
    <p:sldId id="877" r:id="rId6"/>
    <p:sldId id="876" r:id="rId7"/>
    <p:sldId id="875" r:id="rId8"/>
    <p:sldId id="874" r:id="rId9"/>
    <p:sldId id="903" r:id="rId10"/>
    <p:sldId id="904" r:id="rId11"/>
    <p:sldId id="905" r:id="rId12"/>
    <p:sldId id="906" r:id="rId13"/>
    <p:sldId id="907" r:id="rId14"/>
    <p:sldId id="908" r:id="rId15"/>
    <p:sldId id="909" r:id="rId16"/>
    <p:sldId id="910" r:id="rId17"/>
    <p:sldId id="911" r:id="rId18"/>
    <p:sldId id="912" r:id="rId19"/>
    <p:sldId id="913" r:id="rId20"/>
    <p:sldId id="914" r:id="rId21"/>
    <p:sldId id="430" r:id="rId22"/>
    <p:sldId id="936" r:id="rId23"/>
    <p:sldId id="937" r:id="rId24"/>
    <p:sldId id="938" r:id="rId25"/>
    <p:sldId id="879" r:id="rId26"/>
    <p:sldId id="916" r:id="rId27"/>
    <p:sldId id="915" r:id="rId28"/>
    <p:sldId id="918" r:id="rId29"/>
    <p:sldId id="927" r:id="rId30"/>
    <p:sldId id="922" r:id="rId31"/>
    <p:sldId id="926" r:id="rId32"/>
    <p:sldId id="925" r:id="rId33"/>
    <p:sldId id="924" r:id="rId34"/>
    <p:sldId id="923" r:id="rId35"/>
    <p:sldId id="919" r:id="rId36"/>
    <p:sldId id="921" r:id="rId37"/>
    <p:sldId id="920" r:id="rId38"/>
    <p:sldId id="917" r:id="rId39"/>
    <p:sldId id="880" r:id="rId40"/>
    <p:sldId id="881" r:id="rId41"/>
    <p:sldId id="882" r:id="rId42"/>
    <p:sldId id="883" r:id="rId43"/>
    <p:sldId id="884" r:id="rId44"/>
    <p:sldId id="885" r:id="rId45"/>
    <p:sldId id="890" r:id="rId46"/>
    <p:sldId id="889" r:id="rId47"/>
    <p:sldId id="888" r:id="rId48"/>
    <p:sldId id="887" r:id="rId49"/>
    <p:sldId id="886" r:id="rId50"/>
    <p:sldId id="891" r:id="rId51"/>
    <p:sldId id="892" r:id="rId52"/>
    <p:sldId id="893" r:id="rId53"/>
    <p:sldId id="894" r:id="rId54"/>
    <p:sldId id="895" r:id="rId55"/>
    <p:sldId id="896" r:id="rId56"/>
    <p:sldId id="897" r:id="rId57"/>
    <p:sldId id="898" r:id="rId58"/>
    <p:sldId id="899" r:id="rId59"/>
    <p:sldId id="900" r:id="rId60"/>
    <p:sldId id="901" r:id="rId61"/>
    <p:sldId id="902" r:id="rId62"/>
    <p:sldId id="928" r:id="rId63"/>
    <p:sldId id="929" r:id="rId64"/>
    <p:sldId id="930" r:id="rId65"/>
    <p:sldId id="931" r:id="rId66"/>
    <p:sldId id="932" r:id="rId67"/>
    <p:sldId id="933" r:id="rId68"/>
    <p:sldId id="934" r:id="rId69"/>
    <p:sldId id="935" r:id="rId70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0099FF"/>
    <a:srgbClr val="5F5F5F"/>
    <a:srgbClr val="FFCC66"/>
    <a:srgbClr val="FF9900"/>
    <a:srgbClr val="008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39" autoAdjust="0"/>
    <p:restoredTop sz="94660"/>
  </p:normalViewPr>
  <p:slideViewPr>
    <p:cSldViewPr showGuides="1">
      <p:cViewPr varScale="1">
        <p:scale>
          <a:sx n="93" d="100"/>
          <a:sy n="93" d="100"/>
        </p:scale>
        <p:origin x="158" y="86"/>
      </p:cViewPr>
      <p:guideLst>
        <p:guide orient="horz" pos="459"/>
        <p:guide pos="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90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7F405BFC-36B3-4C43-BC90-75D5810B20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2733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66336376-CA5B-439E-8FFB-7F24757B846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0047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</a:t>
            </a:r>
            <a:r>
              <a:rPr lang="zh-TW" altLang="en-US" dirty="0" smtClean="0"/>
              <a:t>二層</a:t>
            </a:r>
            <a:endParaRPr lang="zh-TW" altLang="en-US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2000" y="2349000"/>
            <a:ext cx="3960000" cy="36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765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549001"/>
            <a:ext cx="7200000" cy="1439999"/>
          </a:xfrm>
        </p:spPr>
        <p:txBody>
          <a:bodyPr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9212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8836" y="549000"/>
            <a:ext cx="4853164" cy="1440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70656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999" y="549000"/>
            <a:ext cx="8280001" cy="5760000"/>
          </a:xfrm>
        </p:spPr>
        <p:txBody>
          <a:bodyPr tIns="9000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0272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12000" y="729000"/>
            <a:ext cx="3240000" cy="72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40204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1" y="549000"/>
            <a:ext cx="7200000" cy="9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13962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4320552" cy="90011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2168838"/>
            <a:ext cx="3960506" cy="4500576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32046" y="2168838"/>
            <a:ext cx="3960506" cy="4500576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619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2000" y="5589000"/>
            <a:ext cx="3240000" cy="90011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72000" y="2529000"/>
            <a:ext cx="3600000" cy="36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92000" y="2529000"/>
            <a:ext cx="2880000" cy="252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202085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000" y="369000"/>
            <a:ext cx="7560000" cy="90011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2000" y="1809000"/>
            <a:ext cx="3420000" cy="324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32000" y="1809000"/>
            <a:ext cx="3420000" cy="324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76068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972" y="549001"/>
            <a:ext cx="4032028" cy="720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000" y="2349000"/>
            <a:ext cx="3960000" cy="36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92005" y="2349000"/>
            <a:ext cx="2699995" cy="252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76892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FontTx/>
              <a:buNone/>
              <a:defRPr sz="2000">
                <a:latin typeface="+mn-lt"/>
              </a:defRPr>
            </a:lvl1pPr>
            <a:lvl2pPr>
              <a:defRPr>
                <a:latin typeface="+mn-lt"/>
              </a:defRPr>
            </a:lvl2pPr>
          </a:lstStyle>
          <a:p>
            <a:pPr lvl="0"/>
            <a:r>
              <a:rPr lang="zh-TW" altLang="en-US" dirty="0" smtClean="0"/>
              <a:t>按一下以編輯母片文字</a:t>
            </a:r>
            <a:r>
              <a:rPr lang="zh-TW" altLang="en-US" dirty="0" smtClean="0"/>
              <a:t>樣式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1418810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72000" y="1269000"/>
            <a:ext cx="3780000" cy="360000"/>
          </a:xfrm>
        </p:spPr>
        <p:txBody>
          <a:bodyPr anchor="ctr" anchorCtr="0"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792000" y="2709000"/>
            <a:ext cx="3060000" cy="720000"/>
          </a:xfrm>
        </p:spPr>
        <p:txBody>
          <a:bodyPr anchor="ctr" anchorCtr="0"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569341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7" y="188586"/>
            <a:ext cx="7020897" cy="360046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32046" y="2708908"/>
            <a:ext cx="3960506" cy="1620206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2229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2808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endParaRPr lang="zh-TW" altLang="zh-TW" sz="18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12000" y="2709000"/>
            <a:ext cx="7920000" cy="1440000"/>
          </a:xfrm>
        </p:spPr>
        <p:txBody>
          <a:bodyPr anchor="ctr" anchorCtr="1"/>
          <a:lstStyle>
            <a:lvl1pPr algn="ctr">
              <a:defRPr sz="5400" b="0">
                <a:solidFill>
                  <a:srgbClr val="0000FF"/>
                </a:solidFill>
                <a:effectLst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93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189000"/>
            <a:ext cx="8280000" cy="900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269000"/>
            <a:ext cx="8280000" cy="5040369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0588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369000"/>
            <a:ext cx="8280000" cy="900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449000"/>
            <a:ext cx="8280000" cy="4860369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20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335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369000"/>
            <a:ext cx="8280000" cy="900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1449000"/>
            <a:ext cx="8640000" cy="1620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75612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369000"/>
            <a:ext cx="8280000" cy="900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1449000"/>
            <a:ext cx="7200000" cy="1440000"/>
          </a:xfrm>
        </p:spPr>
        <p:txBody>
          <a:bodyPr/>
          <a:lstStyle>
            <a:lvl1pPr marL="0" indent="0">
              <a:spcBef>
                <a:spcPts val="30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9720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760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0233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000" y="4869000"/>
            <a:ext cx="3240000" cy="1440000"/>
          </a:xfrm>
        </p:spPr>
        <p:txBody>
          <a:bodyPr/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549001"/>
            <a:ext cx="7200000" cy="9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3332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2000" y="5049000"/>
            <a:ext cx="8640000" cy="1440000"/>
          </a:xfrm>
        </p:spPr>
        <p:txBody>
          <a:bodyPr tIns="72000" bIns="72000"/>
          <a:lstStyle>
            <a:lvl1pPr marL="0" indent="0">
              <a:spcBef>
                <a:spcPts val="300"/>
              </a:spcBef>
              <a:buFontTx/>
              <a:buNone/>
              <a:defRPr sz="2000"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9636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8586"/>
            <a:ext cx="8280000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268725"/>
            <a:ext cx="8280000" cy="504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</a:t>
            </a:r>
            <a:r>
              <a:rPr lang="en-US" altLang="zh-TW" dirty="0" smtClean="0"/>
              <a:t>level</a:t>
            </a:r>
            <a:endParaRPr lang="en-US" altLang="zh-TW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4036" r:id="rId2"/>
    <p:sldLayoutId id="2147484017" r:id="rId3"/>
    <p:sldLayoutId id="2147484037" r:id="rId4"/>
    <p:sldLayoutId id="2147484034" r:id="rId5"/>
    <p:sldLayoutId id="2147484035" r:id="rId6"/>
    <p:sldLayoutId id="2147484018" r:id="rId7"/>
    <p:sldLayoutId id="2147484028" r:id="rId8"/>
    <p:sldLayoutId id="2147484022" r:id="rId9"/>
    <p:sldLayoutId id="2147484027" r:id="rId10"/>
    <p:sldLayoutId id="2147484016" r:id="rId11"/>
    <p:sldLayoutId id="2147484019" r:id="rId12"/>
    <p:sldLayoutId id="2147484030" r:id="rId13"/>
    <p:sldLayoutId id="2147484029" r:id="rId14"/>
    <p:sldLayoutId id="2147484021" r:id="rId15"/>
    <p:sldLayoutId id="2147484023" r:id="rId16"/>
    <p:sldLayoutId id="2147484033" r:id="rId17"/>
    <p:sldLayoutId id="2147484032" r:id="rId18"/>
    <p:sldLayoutId id="2147484026" r:id="rId19"/>
    <p:sldLayoutId id="2147484024" r:id="rId20"/>
    <p:sldLayoutId id="2147484025" r:id="rId21"/>
    <p:sldLayoutId id="2147483960" r:id="rId22"/>
    <p:sldLayoutId id="2147484020" r:id="rId23"/>
    <p:sldLayoutId id="2147484011" r:id="rId2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plusplus.com/ifstream::rdbuf" TargetMode="Externa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Text Files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>
          <a:xfrm>
            <a:off x="8604504" y="6309360"/>
            <a:ext cx="432000" cy="432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0CA8039-58A4-4FB2-9CFE-952B8651C12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357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32000" y="549000"/>
            <a:ext cx="8280000" cy="252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538163" indent="-268288" algn="l" rtl="0" eaLnBrk="0" fontAlgn="base" hangingPunct="0">
              <a:spcBef>
                <a:spcPts val="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808038" indent="-269875" algn="l" rtl="0" eaLnBrk="0" fontAlgn="base" hangingPunct="0">
              <a:spcBef>
                <a:spcPts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7913" indent="-269875" algn="l" rtl="0" eaLnBrk="0" fontAlgn="base" hangingPunct="0"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347788" indent="-269875" algn="l" rtl="0" eaLnBrk="0" fontAlgn="base" hangingPunct="0">
              <a:spcBef>
                <a:spcPts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300"/>
              </a:spcBef>
            </a:pP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the id, name, and grade.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Enter end-of-file to end input.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1101401 </a:t>
            </a:r>
            <a:r>
              <a:rPr lang="en-US" altLang="zh-TW" b="0" kern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43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1101404 John 99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1101405 Dawn 40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1101406 Edward 64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1101418 Hsien 40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? ^Z</a:t>
            </a:r>
            <a:endParaRPr lang="en-US" altLang="zh-TW" b="0" kern="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324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Creating a </a:t>
            </a:r>
            <a:r>
              <a:rPr lang="en-US" altLang="zh-TW" dirty="0" smtClean="0">
                <a:solidFill>
                  <a:srgbClr val="0000FF"/>
                </a:solidFill>
              </a:rPr>
              <a:t>Text </a:t>
            </a:r>
            <a:r>
              <a:rPr lang="en-US" altLang="zh-TW" dirty="0">
                <a:solidFill>
                  <a:srgbClr val="0000FF"/>
                </a:solidFill>
              </a:rPr>
              <a:t>File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cin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"? "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588076"/>
              </p:ext>
            </p:extLst>
          </p:nvPr>
        </p:nvGraphicFramePr>
        <p:xfrm>
          <a:off x="5472000" y="396909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1101401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Elane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92000" y="342900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49250" y="558927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4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Creating a </a:t>
            </a:r>
            <a:r>
              <a:rPr lang="en-US" altLang="zh-TW" dirty="0" smtClean="0">
                <a:solidFill>
                  <a:srgbClr val="0000FF"/>
                </a:solidFill>
              </a:rPr>
              <a:t>Text </a:t>
            </a:r>
            <a:r>
              <a:rPr lang="en-US" altLang="zh-TW" dirty="0">
                <a:solidFill>
                  <a:srgbClr val="0000FF"/>
                </a:solidFill>
              </a:rPr>
              <a:t>File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cin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"? "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720900"/>
              </p:ext>
            </p:extLst>
          </p:nvPr>
        </p:nvGraphicFramePr>
        <p:xfrm>
          <a:off x="5472000" y="396909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1101401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Elane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92000" y="342900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1101401	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	43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49250" y="558927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830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 </a:t>
            </a:r>
            <a:r>
              <a:rPr lang="en-US" altLang="zh-TW" dirty="0" smtClean="0"/>
              <a:t>Text </a:t>
            </a:r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cin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"? "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392862"/>
              </p:ext>
            </p:extLst>
          </p:nvPr>
        </p:nvGraphicFramePr>
        <p:xfrm>
          <a:off x="5472000" y="396909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1101404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John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92000" y="342900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1101401	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	43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49250" y="558927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371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 </a:t>
            </a:r>
            <a:r>
              <a:rPr lang="en-US" altLang="zh-TW" dirty="0" smtClean="0"/>
              <a:t>Text </a:t>
            </a:r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cin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"? "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539543"/>
              </p:ext>
            </p:extLst>
          </p:nvPr>
        </p:nvGraphicFramePr>
        <p:xfrm>
          <a:off x="5472000" y="396909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1101404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John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92000" y="342900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1101401	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1101404	John	99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49250" y="558927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9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 </a:t>
            </a:r>
            <a:r>
              <a:rPr lang="en-US" altLang="zh-TW" dirty="0" smtClean="0"/>
              <a:t>Text </a:t>
            </a:r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cin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"? "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160468"/>
              </p:ext>
            </p:extLst>
          </p:nvPr>
        </p:nvGraphicFramePr>
        <p:xfrm>
          <a:off x="5472000" y="396909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1101405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Dawn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92000" y="342900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1101401	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1101404	John	99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49250" y="558927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00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 </a:t>
            </a:r>
            <a:r>
              <a:rPr lang="en-US" altLang="zh-TW" dirty="0" smtClean="0"/>
              <a:t>Text </a:t>
            </a:r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cin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"? "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974169"/>
              </p:ext>
            </p:extLst>
          </p:nvPr>
        </p:nvGraphicFramePr>
        <p:xfrm>
          <a:off x="5472000" y="396909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1101405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Dawn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92000" y="342900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1101401	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1101404	John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1101405	Dawn	40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49250" y="558927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484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 </a:t>
            </a:r>
            <a:r>
              <a:rPr lang="en-US" altLang="zh-TW" dirty="0" smtClean="0"/>
              <a:t>Text </a:t>
            </a:r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cin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"? "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66568"/>
              </p:ext>
            </p:extLst>
          </p:nvPr>
        </p:nvGraphicFramePr>
        <p:xfrm>
          <a:off x="5472000" y="396909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1101406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Edward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92000" y="342900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1101401	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1101404	John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1101405	Dawn	40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49250" y="558927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418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 </a:t>
            </a:r>
            <a:r>
              <a:rPr lang="en-US" altLang="zh-TW" dirty="0" smtClean="0"/>
              <a:t>Text </a:t>
            </a:r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cin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"? "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370357"/>
              </p:ext>
            </p:extLst>
          </p:nvPr>
        </p:nvGraphicFramePr>
        <p:xfrm>
          <a:off x="5472000" y="396909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1101406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Edward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92000" y="342900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1101401	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1101404	John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1101405	Dawn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40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1101406	Edward	64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49250" y="558927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00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 </a:t>
            </a:r>
            <a:r>
              <a:rPr lang="en-US" altLang="zh-TW" dirty="0" smtClean="0"/>
              <a:t>Text </a:t>
            </a:r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cin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"? "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973192"/>
              </p:ext>
            </p:extLst>
          </p:nvPr>
        </p:nvGraphicFramePr>
        <p:xfrm>
          <a:off x="5472000" y="396909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1101418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Hsien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92000" y="342900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1101401	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1101404	John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1101405	Dawn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40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1101406	Edward	64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49250" y="558927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2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 </a:t>
            </a:r>
            <a:r>
              <a:rPr lang="en-US" altLang="zh-TW" dirty="0" smtClean="0"/>
              <a:t>Text </a:t>
            </a:r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grades.txt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::out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cerr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"File could not be opened\n"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id[] = {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"1101401"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"1101404"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"1101405"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"1101406"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"1101418"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name[] = {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Elane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"John"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"Dawn"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"Edward"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"Hsien"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 lvl="0"/>
            <a:r>
              <a:rPr lang="sv-SE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sv-SE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sv-SE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grade[] = { 43, 99, 40, 64, 40 };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 i ]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960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 </a:t>
            </a:r>
            <a:r>
              <a:rPr lang="en-US" altLang="zh-TW" dirty="0" smtClean="0"/>
              <a:t>Text </a:t>
            </a:r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cin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"? "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</p:txBody>
      </p:sp>
      <p:graphicFrame>
        <p:nvGraphicFramePr>
          <p:cNvPr id="3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8673"/>
              </p:ext>
            </p:extLst>
          </p:nvPr>
        </p:nvGraphicFramePr>
        <p:xfrm>
          <a:off x="5472000" y="396909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1101418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Hsien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692000" y="3429000"/>
            <a:ext cx="2880360" cy="216027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1101401	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1101404	John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1101405	Dawn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40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1101406	Edward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64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1101418	Hsien	40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249250" y="558927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621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kern="1200" dirty="0">
                <a:solidFill>
                  <a:srgbClr val="0000FF"/>
                </a:solidFill>
              </a:rPr>
              <a:t>Creating a </a:t>
            </a:r>
            <a:r>
              <a:rPr lang="en-US" altLang="zh-TW" kern="1200" dirty="0" smtClean="0">
                <a:solidFill>
                  <a:srgbClr val="0000FF"/>
                </a:solidFill>
              </a:rPr>
              <a:t>Text </a:t>
            </a:r>
            <a:r>
              <a:rPr lang="en-US" altLang="zh-TW" kern="1200" dirty="0">
                <a:solidFill>
                  <a:srgbClr val="0000FF"/>
                </a:solidFill>
              </a:rPr>
              <a:t>File</a:t>
            </a:r>
            <a:endParaRPr lang="en-US" altLang="zh-TW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latin typeface="+mn-ea"/>
              </a:rPr>
              <a:t>!</a:t>
            </a:r>
            <a:r>
              <a:rPr lang="en-US" altLang="zh-TW" sz="2000" dirty="0" err="1" smtClean="0">
                <a:latin typeface="+mn-ea"/>
              </a:rPr>
              <a:t>outFile</a:t>
            </a:r>
            <a:endParaRPr lang="en-US" altLang="zh-TW" sz="2000" dirty="0">
              <a:latin typeface="+mn-ea"/>
            </a:endParaRP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Returns </a:t>
            </a:r>
            <a:r>
              <a:rPr lang="en-US" altLang="zh-TW" sz="1700" dirty="0">
                <a:latin typeface="+mn-ea"/>
                <a:ea typeface="+mn-ea"/>
              </a:rPr>
              <a:t>true</a:t>
            </a:r>
            <a:r>
              <a:rPr lang="en-US" altLang="zh-TW" dirty="0">
                <a:ea typeface="新細明體" pitchFamily="18" charset="-120"/>
              </a:rPr>
              <a:t> if </a:t>
            </a:r>
            <a:r>
              <a:rPr lang="en-US" altLang="zh-TW" sz="1700" dirty="0" err="1">
                <a:latin typeface="+mn-ea"/>
                <a:ea typeface="+mn-ea"/>
              </a:rPr>
              <a:t>failbit</a:t>
            </a:r>
            <a:r>
              <a:rPr lang="en-US" altLang="zh-TW" dirty="0">
                <a:ea typeface="新細明體" pitchFamily="18" charset="-120"/>
              </a:rPr>
              <a:t> or </a:t>
            </a:r>
            <a:r>
              <a:rPr lang="en-US" altLang="zh-TW" sz="1700" dirty="0" err="1">
                <a:latin typeface="+mn-ea"/>
                <a:ea typeface="+mn-ea"/>
              </a:rPr>
              <a:t>badbit</a:t>
            </a:r>
            <a:r>
              <a:rPr lang="en-US" altLang="zh-TW" dirty="0">
                <a:ea typeface="新細明體" pitchFamily="18" charset="-120"/>
              </a:rPr>
              <a:t> set.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Opened non-existent file for reading, wrong </a:t>
            </a:r>
            <a:r>
              <a:rPr lang="en-US" altLang="zh-TW" dirty="0" smtClean="0">
                <a:ea typeface="新細明體" pitchFamily="18" charset="-120"/>
              </a:rPr>
              <a:t>permissions</a:t>
            </a:r>
          </a:p>
          <a:p>
            <a:pPr lvl="1"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sz="2000" dirty="0" smtClean="0">
                <a:latin typeface="+mn-ea"/>
              </a:rPr>
              <a:t>cin </a:t>
            </a:r>
            <a:r>
              <a:rPr lang="en-US" altLang="zh-TW" sz="2000" dirty="0">
                <a:latin typeface="+mn-ea"/>
              </a:rPr>
              <a:t>&gt;&gt; </a:t>
            </a:r>
            <a:r>
              <a:rPr lang="en-US" altLang="zh-TW" sz="2000" dirty="0" err="1" smtClean="0">
                <a:latin typeface="+mn-ea"/>
              </a:rPr>
              <a:t>myVariable</a:t>
            </a:r>
            <a:endParaRPr lang="en-US" altLang="zh-TW" sz="2000" dirty="0">
              <a:latin typeface="+mn-ea"/>
            </a:endParaRPr>
          </a:p>
          <a:p>
            <a:pPr lvl="1" eaLnBrk="1" hangingPunct="1"/>
            <a:r>
              <a:rPr lang="en-US" altLang="zh-TW" sz="1700" dirty="0">
                <a:latin typeface="+mn-ea"/>
                <a:ea typeface="+mn-ea"/>
              </a:rPr>
              <a:t>false</a:t>
            </a:r>
            <a:r>
              <a:rPr lang="en-US" altLang="zh-TW" dirty="0">
                <a:ea typeface="新細明體" pitchFamily="18" charset="-120"/>
              </a:rPr>
              <a:t> when </a:t>
            </a:r>
            <a:r>
              <a:rPr lang="en-US" altLang="zh-TW" sz="1700" dirty="0" err="1">
                <a:solidFill>
                  <a:srgbClr val="000000"/>
                </a:solidFill>
                <a:latin typeface="Lucida Console"/>
                <a:ea typeface="+mn-ea"/>
                <a:cs typeface="+mn-cs"/>
              </a:rPr>
              <a:t>failbit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or </a:t>
            </a:r>
            <a:r>
              <a:rPr lang="en-US" altLang="zh-TW" sz="1700" dirty="0" err="1">
                <a:solidFill>
                  <a:srgbClr val="000000"/>
                </a:solidFill>
                <a:latin typeface="Lucida Console"/>
                <a:ea typeface="+mn-ea"/>
                <a:cs typeface="+mn-cs"/>
              </a:rPr>
              <a:t>badbit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set, otherwise </a:t>
            </a:r>
            <a:r>
              <a:rPr lang="en-US" altLang="zh-TW" sz="1700" dirty="0">
                <a:solidFill>
                  <a:srgbClr val="000000"/>
                </a:solidFill>
                <a:latin typeface="Lucida Console"/>
                <a:ea typeface="+mn-ea"/>
                <a:cs typeface="+mn-cs"/>
              </a:rPr>
              <a:t>true</a:t>
            </a:r>
            <a:r>
              <a:rPr lang="en-US" altLang="zh-TW" dirty="0" smtClean="0">
                <a:ea typeface="新細明體" pitchFamily="18" charset="-120"/>
              </a:rPr>
              <a:t>.</a:t>
            </a:r>
            <a:endParaRPr lang="en-US" altLang="zh-TW" dirty="0">
              <a:ea typeface="新細明體" pitchFamily="18" charset="-120"/>
            </a:endParaRPr>
          </a:p>
          <a:p>
            <a:pPr lvl="1" eaLnBrk="1" hangingPunct="1"/>
            <a:r>
              <a:rPr lang="en-US" altLang="zh-TW" sz="1700" dirty="0" err="1">
                <a:solidFill>
                  <a:srgbClr val="000000"/>
                </a:solidFill>
                <a:latin typeface="Lucida Console"/>
                <a:ea typeface="+mn-ea"/>
                <a:cs typeface="+mn-cs"/>
              </a:rPr>
              <a:t>failbit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set when end-of-file indicator (</a:t>
            </a:r>
            <a:r>
              <a:rPr lang="en-US" altLang="zh-TW" i="1" dirty="0">
                <a:solidFill>
                  <a:srgbClr val="0000FF"/>
                </a:solidFill>
                <a:ea typeface="新細明體" pitchFamily="18" charset="-120"/>
              </a:rPr>
              <a:t>ctrl-z</a:t>
            </a:r>
            <a:r>
              <a:rPr lang="en-US" altLang="zh-TW" dirty="0">
                <a:ea typeface="新細明體" pitchFamily="18" charset="-120"/>
              </a:rPr>
              <a:t>) is entered</a:t>
            </a:r>
            <a:r>
              <a:rPr lang="en-US" altLang="zh-TW" dirty="0" smtClean="0">
                <a:ea typeface="新細明體" pitchFamily="18" charset="-120"/>
              </a:rPr>
              <a:t>.</a:t>
            </a:r>
          </a:p>
          <a:p>
            <a:pPr lvl="1" eaLnBrk="1" hangingPunct="1"/>
            <a:endParaRPr lang="en-US" altLang="zh-TW" dirty="0">
              <a:ea typeface="新細明體" pitchFamily="18" charset="-120"/>
            </a:endParaRPr>
          </a:p>
          <a:p>
            <a:pPr eaLnBrk="1" hangingPunct="1"/>
            <a:r>
              <a:rPr lang="en-US" altLang="zh-TW" sz="2000" dirty="0">
                <a:latin typeface="+mn-ea"/>
              </a:rPr>
              <a:t>while( cin &gt;&gt; </a:t>
            </a:r>
            <a:r>
              <a:rPr lang="en-US" altLang="zh-TW" sz="2000" dirty="0" err="1">
                <a:latin typeface="+mn-ea"/>
              </a:rPr>
              <a:t>myVariable</a:t>
            </a:r>
            <a:r>
              <a:rPr lang="en-US" altLang="zh-TW" sz="2000" dirty="0">
                <a:latin typeface="+mn-ea"/>
              </a:rPr>
              <a:t> )</a:t>
            </a:r>
          </a:p>
          <a:p>
            <a:pPr lvl="1" eaLnBrk="1" hangingPunct="1"/>
            <a:r>
              <a:rPr lang="en-US" altLang="zh-TW" dirty="0">
                <a:ea typeface="新細明體" pitchFamily="18" charset="-120"/>
              </a:rPr>
              <a:t>Loops until end-of-file indicator (</a:t>
            </a:r>
            <a:r>
              <a:rPr lang="en-US" altLang="zh-TW" i="1" dirty="0">
                <a:solidFill>
                  <a:srgbClr val="0000FF"/>
                </a:solidFill>
                <a:ea typeface="新細明體" pitchFamily="18" charset="-120"/>
              </a:rPr>
              <a:t>ctrl-z</a:t>
            </a:r>
            <a:r>
              <a:rPr lang="en-US" altLang="zh-TW" dirty="0">
                <a:ea typeface="新細明體" pitchFamily="18" charset="-120"/>
              </a:rPr>
              <a:t>) is entered.</a:t>
            </a:r>
          </a:p>
          <a:p>
            <a:pPr eaLnBrk="1" hangingPunct="1"/>
            <a:endParaRPr lang="en-US" altLang="zh-TW" dirty="0"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file stream </a:t>
            </a:r>
            <a:r>
              <a:rPr lang="en-US" altLang="zh-TW" dirty="0" smtClean="0"/>
              <a:t>classes </a:t>
            </a:r>
            <a:r>
              <a:rPr lang="en-US" altLang="zh-TW" dirty="0" err="1" smtClean="0"/>
              <a:t>costructors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269001"/>
            <a:ext cx="8280000" cy="4320000"/>
          </a:xfrm>
        </p:spPr>
        <p:txBody>
          <a:bodyPr/>
          <a:lstStyle/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filename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openmode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mode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::in |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::out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string&amp; filename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openmode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mode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::in |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::out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 smtClean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* filename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openmode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mode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::in );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string&amp; filename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openmode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mode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::in );</a:t>
            </a:r>
          </a:p>
          <a:p>
            <a:endParaRPr lang="en-US" altLang="zh-TW" dirty="0" smtClean="0">
              <a:solidFill>
                <a:srgbClr val="000000"/>
              </a:solidFill>
              <a:latin typeface="+mn-ea"/>
            </a:endParaRPr>
          </a:p>
          <a:p>
            <a:endParaRPr lang="en-US" altLang="zh-TW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ofstream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ea"/>
              </a:rPr>
              <a:t>char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* filename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openmode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mode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::out );</a:t>
            </a:r>
          </a:p>
          <a:p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ofstream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ea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string&amp; filename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TW" altLang="en-US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</a:t>
            </a:r>
            <a:r>
              <a:rPr lang="en-US" altLang="zh-TW" dirty="0" err="1">
                <a:solidFill>
                  <a:srgbClr val="2B91AF"/>
                </a:solidFill>
                <a:latin typeface="+mn-ea"/>
              </a:rPr>
              <a:t>openmode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mode =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ios_base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::out 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8098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Parameters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rIns="72000"/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filename</a:t>
            </a:r>
          </a:p>
          <a:p>
            <a:pPr marL="361950"/>
            <a:r>
              <a:rPr lang="en-US" altLang="zh-TW" dirty="0"/>
              <a:t>A string representing the name of the file to be opened.</a:t>
            </a:r>
          </a:p>
          <a:p>
            <a:pPr marL="361950"/>
            <a:r>
              <a:rPr lang="en-US" altLang="zh-TW" dirty="0"/>
              <a:t>Specifics about its format and validity depend on the library implementation and running environment</a:t>
            </a:r>
            <a:r>
              <a:rPr lang="en-US" altLang="zh-TW" dirty="0" smtClean="0"/>
              <a:t>.</a:t>
            </a:r>
          </a:p>
          <a:p>
            <a:pPr marL="361950"/>
            <a:endParaRPr lang="en-US" altLang="zh-TW" dirty="0"/>
          </a:p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</a:p>
          <a:p>
            <a:pPr marL="361950"/>
            <a:r>
              <a:rPr lang="en-US" altLang="zh-TW" dirty="0"/>
              <a:t>Flags describing the requested input/output mode for the file.</a:t>
            </a:r>
          </a:p>
          <a:p>
            <a:pPr marL="361950"/>
            <a:r>
              <a:rPr lang="en-US" altLang="zh-TW" dirty="0"/>
              <a:t>This is an object of the bitmask member type </a:t>
            </a:r>
            <a:r>
              <a:rPr lang="en-US" altLang="zh-TW" dirty="0" err="1"/>
              <a:t>openmode</a:t>
            </a:r>
            <a:r>
              <a:rPr lang="en-US" altLang="zh-TW" dirty="0"/>
              <a:t> that consists of a combination of the following member constants: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6146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268896"/>
              </p:ext>
            </p:extLst>
          </p:nvPr>
        </p:nvGraphicFramePr>
        <p:xfrm>
          <a:off x="432000" y="549000"/>
          <a:ext cx="8280000" cy="432000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83673013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9335499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356317285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</a:rPr>
                        <a:t>member constant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>
                          <a:effectLst/>
                        </a:rPr>
                        <a:t>stands for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dirty="0">
                          <a:effectLst/>
                        </a:rPr>
                        <a:t>access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76896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 smtClean="0">
                          <a:effectLst/>
                          <a:latin typeface="+mn-ea"/>
                          <a:ea typeface="+mn-ea"/>
                        </a:rPr>
                        <a:t>in *</a:t>
                      </a:r>
                      <a:endParaRPr 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input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File open for reading: the </a:t>
                      </a:r>
                      <a:r>
                        <a:rPr lang="en-US" sz="2000" b="0" i="1" dirty="0">
                          <a:solidFill>
                            <a:srgbClr val="000088"/>
                          </a:solidFill>
                          <a:effectLst/>
                          <a:hlinkClick r:id="rId2"/>
                        </a:rPr>
                        <a:t>internal stream buffer</a:t>
                      </a:r>
                      <a:r>
                        <a:rPr lang="en-US" sz="2000" b="0" dirty="0">
                          <a:effectLst/>
                        </a:rPr>
                        <a:t> supports input operations.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9293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Lucida Console" panose="020B0609040504020204" pitchFamily="49" charset="0"/>
                        </a:rPr>
                        <a:t>out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output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File open for writing: the </a:t>
                      </a:r>
                      <a:r>
                        <a:rPr lang="en-US" sz="2000" b="0" i="1" dirty="0">
                          <a:solidFill>
                            <a:srgbClr val="000088"/>
                          </a:solidFill>
                          <a:effectLst/>
                          <a:hlinkClick r:id="rId2"/>
                        </a:rPr>
                        <a:t>internal stream buffer</a:t>
                      </a:r>
                      <a:r>
                        <a:rPr lang="en-US" sz="2000" b="0" dirty="0">
                          <a:effectLst/>
                        </a:rPr>
                        <a:t> supports output operations.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3041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Lucida Console" panose="020B0609040504020204" pitchFamily="49" charset="0"/>
                        </a:rPr>
                        <a:t>binary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binary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Operations are performed in binary mode rather than text.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52505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Lucida Console" panose="020B0609040504020204" pitchFamily="49" charset="0"/>
                        </a:rPr>
                        <a:t>ate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at end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The </a:t>
                      </a:r>
                      <a:r>
                        <a:rPr lang="en-US" sz="2000" b="0" i="1" dirty="0">
                          <a:solidFill>
                            <a:srgbClr val="0000FF"/>
                          </a:solidFill>
                          <a:effectLst/>
                        </a:rPr>
                        <a:t>output position</a:t>
                      </a:r>
                      <a:r>
                        <a:rPr lang="en-US" sz="2000" b="0" dirty="0">
                          <a:effectLst/>
                        </a:rPr>
                        <a:t> starts at the end of the file.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13708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>
                          <a:effectLst/>
                          <a:latin typeface="Lucida Console" panose="020B0609040504020204" pitchFamily="49" charset="0"/>
                        </a:rPr>
                        <a:t>app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append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All output operations happen at the end of the file, appending to its existing contents.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018678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dirty="0" err="1">
                          <a:effectLst/>
                          <a:latin typeface="Lucida Console" panose="020B0609040504020204" pitchFamily="49" charset="0"/>
                        </a:rPr>
                        <a:t>trunc</a:t>
                      </a:r>
                      <a:endParaRPr lang="en-US" sz="1600" b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truncate</a:t>
                      </a: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Any contents that existed in the file before it is open are discarded</a:t>
                      </a:r>
                      <a:r>
                        <a:rPr lang="en-US" sz="2000" b="0" dirty="0" smtClean="0">
                          <a:effectLst/>
                        </a:rPr>
                        <a:t>.</a:t>
                      </a:r>
                      <a:endParaRPr lang="en-US" sz="2000" b="0" dirty="0">
                        <a:effectLst/>
                      </a:endParaRPr>
                    </a:p>
                  </a:txBody>
                  <a:tcPr marL="108000" marR="108000" marT="0" marB="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643388"/>
                  </a:ext>
                </a:extLst>
              </a:tr>
            </a:tbl>
          </a:graphicData>
        </a:graphic>
      </p:graphicFrame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These flags can be combined with the bitwise OR operator (</a:t>
            </a:r>
            <a:r>
              <a:rPr lang="en-US" altLang="zh-TW" sz="1600" dirty="0">
                <a:latin typeface="+mn-ea"/>
              </a:rPr>
              <a:t>|</a:t>
            </a:r>
            <a:r>
              <a:rPr lang="en-US" altLang="zh-TW" dirty="0"/>
              <a:t>).</a:t>
            </a:r>
          </a:p>
          <a:p>
            <a:r>
              <a:rPr lang="en-US" altLang="zh-TW" sz="1600" dirty="0">
                <a:latin typeface="+mn-ea"/>
              </a:rPr>
              <a:t>*</a:t>
            </a:r>
            <a:r>
              <a:rPr lang="en-US" altLang="zh-TW" sz="800" dirty="0">
                <a:latin typeface="+mn-ea"/>
              </a:rPr>
              <a:t> </a:t>
            </a:r>
            <a:r>
              <a:rPr lang="en-US" altLang="zh-TW" sz="1600" dirty="0">
                <a:latin typeface="+mn-ea"/>
              </a:rPr>
              <a:t>in</a:t>
            </a:r>
            <a:r>
              <a:rPr lang="en-US" altLang="zh-TW" dirty="0"/>
              <a:t> is always set for </a:t>
            </a:r>
            <a:r>
              <a:rPr lang="en-US" altLang="zh-TW" sz="1600" dirty="0" err="1">
                <a:latin typeface="+mn-ea"/>
              </a:rPr>
              <a:t>ifstream</a:t>
            </a:r>
            <a:r>
              <a:rPr lang="en-US" altLang="zh-TW" dirty="0"/>
              <a:t> objects (even if </a:t>
            </a:r>
            <a:r>
              <a:rPr lang="en-US" altLang="zh-TW" dirty="0" smtClean="0"/>
              <a:t>not </a:t>
            </a:r>
            <a:r>
              <a:rPr lang="en-US" altLang="zh-TW" dirty="0"/>
              <a:t>set in argument </a:t>
            </a:r>
            <a:r>
              <a:rPr lang="en-US" altLang="zh-TW" sz="1800" i="1" dirty="0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altLang="zh-TW" dirty="0"/>
              <a:t>).</a:t>
            </a:r>
          </a:p>
          <a:p>
            <a:r>
              <a:rPr lang="en-US" altLang="zh-TW" dirty="0"/>
              <a:t>Note that even though </a:t>
            </a:r>
            <a:r>
              <a:rPr lang="en-US" altLang="zh-TW" sz="1600" dirty="0" err="1">
                <a:latin typeface="+mn-ea"/>
              </a:rPr>
              <a:t>ifstream</a:t>
            </a:r>
            <a:r>
              <a:rPr lang="en-US" altLang="zh-TW" dirty="0"/>
              <a:t> is an input stream, its internal </a:t>
            </a:r>
            <a:r>
              <a:rPr lang="en-US" altLang="zh-TW" sz="1600" dirty="0" err="1">
                <a:latin typeface="+mn-ea"/>
              </a:rPr>
              <a:t>filebuf</a:t>
            </a:r>
            <a:r>
              <a:rPr lang="en-US" altLang="zh-TW" dirty="0"/>
              <a:t> object may be set to also support output operations.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128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4800" dirty="0"/>
              <a:t>Reading Data from a </a:t>
            </a:r>
            <a:r>
              <a:rPr lang="en-US" altLang="zh-TW" sz="4800" dirty="0" smtClean="0"/>
              <a:t>Text </a:t>
            </a:r>
            <a:r>
              <a:rPr lang="en-US" altLang="zh-TW" sz="4800" dirty="0"/>
              <a:t>File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365414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94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Reading and printing a sequential file.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constructor opens the file          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grades.txt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::in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cerr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id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name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grade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"Id"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"Name"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"Grade"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981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432000" y="549000"/>
            <a:ext cx="8280000" cy="576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  <a:miter lim="800000"/>
            <a:headEnd/>
            <a:tailEnd/>
          </a:ln>
          <a:extLst/>
        </p:spPr>
        <p:txBody>
          <a:bodyPr tIns="90000" bIns="90000"/>
          <a:lstStyle/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Id       Name    Grade</a:t>
            </a:r>
          </a:p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43</a:t>
            </a:r>
          </a:p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 John       99</a:t>
            </a:r>
          </a:p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 Dawn       40</a:t>
            </a:r>
          </a:p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1101406  Edward     64</a:t>
            </a:r>
          </a:p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1101418  Hsien      40</a:t>
            </a:r>
          </a:p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1101419  Daniel     53</a:t>
            </a:r>
          </a:p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1101428  Bonnie     40</a:t>
            </a:r>
          </a:p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1101505  Jovan      83</a:t>
            </a:r>
          </a:p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1101506  Jim        41</a:t>
            </a:r>
          </a:p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1101510  Chris      40</a:t>
            </a:r>
          </a:p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1101511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Yodi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 56</a:t>
            </a:r>
          </a:p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1101515  Victor     81</a:t>
            </a:r>
          </a:p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1101525  Jeffrey    40</a:t>
            </a:r>
          </a:p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1101537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Boyu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 40</a:t>
            </a:r>
          </a:p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1103302  William    86</a:t>
            </a:r>
          </a:p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1103308  Michael    59</a:t>
            </a:r>
          </a:p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1103309  Wilson     98</a:t>
            </a:r>
          </a:p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1103310  Alan       40</a:t>
            </a:r>
          </a:p>
          <a:p>
            <a:pPr algn="l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1103320  Charlie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79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035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lt"/>
              </a:rPr>
              <a:t>Reading Data from a Text File</a:t>
            </a:r>
            <a:endParaRPr lang="zh-TW" altLang="en-US" dirty="0">
              <a:latin typeface="+mj-lt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2000" y="19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John 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Dawn 40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1101406 Edward 64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1101418 Hsien 40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2000" y="37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02194"/>
              </p:ext>
            </p:extLst>
          </p:nvPr>
        </p:nvGraphicFramePr>
        <p:xfrm>
          <a:off x="5832000" y="198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1101401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Elane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3789000"/>
            <a:ext cx="3240000" cy="19800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FF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Id       Name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Grade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000" y="57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2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155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Times New Roman"/>
              </a:rPr>
              <a:t>Reading Data from a Text File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2000" y="19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John 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Dawn 40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1101406 Edward 64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1101418 Hsien 40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2000" y="37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602194"/>
              </p:ext>
            </p:extLst>
          </p:nvPr>
        </p:nvGraphicFramePr>
        <p:xfrm>
          <a:off x="5832000" y="198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1101401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Elane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3789000"/>
            <a:ext cx="3240000" cy="19800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FF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Id       Name    Grade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43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000" y="57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2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95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</a:rPr>
              <a:t>Creating a </a:t>
            </a:r>
            <a:r>
              <a:rPr lang="en-US" altLang="zh-TW" dirty="0" smtClean="0">
                <a:solidFill>
                  <a:srgbClr val="0000FF"/>
                </a:solidFill>
              </a:rPr>
              <a:t>Text </a:t>
            </a:r>
            <a:r>
              <a:rPr lang="en-US" altLang="zh-TW" dirty="0">
                <a:solidFill>
                  <a:srgbClr val="0000FF"/>
                </a:solidFill>
              </a:rPr>
              <a:t>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id[] = 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"1101401"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"1101404"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"1101405"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"1101406"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"1101418"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name[] = {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Elane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"John"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"Dawn"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"Edward"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"Hsien"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 lvl="0"/>
            <a:r>
              <a:rPr lang="sv-SE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sv-SE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grade[] = { 43, 99, 40, 64, 40 };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2000" y="37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32000" y="55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561722"/>
              </p:ext>
            </p:extLst>
          </p:nvPr>
        </p:nvGraphicFramePr>
        <p:xfrm>
          <a:off x="4572000" y="3429000"/>
          <a:ext cx="3600000" cy="21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id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grade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err="1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Elane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John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Dawn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Edward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16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1101418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Hsien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304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Times New Roman"/>
              </a:rPr>
              <a:t>Reading Data from a Text File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2000" y="19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John 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Dawn 40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1101406 Edward 64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1101418 Hsien 40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2000" y="37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16025"/>
              </p:ext>
            </p:extLst>
          </p:nvPr>
        </p:nvGraphicFramePr>
        <p:xfrm>
          <a:off x="5832000" y="198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1101404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John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3789000"/>
            <a:ext cx="3240000" cy="19800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FF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Id       Name    Grade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43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000" y="57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2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56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Times New Roman"/>
              </a:rPr>
              <a:t>Reading Data from a Text File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2000" y="19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John 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Dawn 40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1101406 Edward 64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1101418 Hsien 40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2000" y="37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16025"/>
              </p:ext>
            </p:extLst>
          </p:nvPr>
        </p:nvGraphicFramePr>
        <p:xfrm>
          <a:off x="5832000" y="198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1101404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John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3789000"/>
            <a:ext cx="3240000" cy="19800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FF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Id       Name    Grade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43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 John 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99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000" y="57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2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695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Times New Roman"/>
              </a:rPr>
              <a:t>Reading Data from a Text File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2000" y="19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John 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Dawn 40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1101406 Edward 64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1101418 Hsien 40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2000" y="37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729381"/>
              </p:ext>
            </p:extLst>
          </p:nvPr>
        </p:nvGraphicFramePr>
        <p:xfrm>
          <a:off x="5832000" y="198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1101405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Dawn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3789000"/>
            <a:ext cx="3240000" cy="19800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FF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Id       Name    Grade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43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 John 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99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000" y="57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2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9006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Times New Roman"/>
              </a:rPr>
              <a:t>Reading Data from a Text File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2000" y="19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John 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Dawn 40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1101406 Edward 64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1101418 Hsien 40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2000" y="37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729381"/>
              </p:ext>
            </p:extLst>
          </p:nvPr>
        </p:nvGraphicFramePr>
        <p:xfrm>
          <a:off x="5832000" y="198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1101405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Dawn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3789000"/>
            <a:ext cx="3240000" cy="19800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FF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Id       Name    Grade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43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 John       99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 Dawn 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40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000" y="57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2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26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Times New Roman"/>
              </a:rPr>
              <a:t>Reading Data from a Text File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2000" y="19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John 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Dawn 40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1101406 Edward 64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1101418 Hsien 40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2000" y="37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70512"/>
              </p:ext>
            </p:extLst>
          </p:nvPr>
        </p:nvGraphicFramePr>
        <p:xfrm>
          <a:off x="5832000" y="198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1101406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Edward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3789000"/>
            <a:ext cx="3240000" cy="19800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FF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Id       Name    Grade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43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 John       99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 Dawn  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40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000" y="57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2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9593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Times New Roman"/>
              </a:rPr>
              <a:t>Reading Data from a Text File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2000" y="19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John 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Dawn 40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1101406 Edward 64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1101418 Hsien 40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2000" y="37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370512"/>
              </p:ext>
            </p:extLst>
          </p:nvPr>
        </p:nvGraphicFramePr>
        <p:xfrm>
          <a:off x="5832000" y="198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1101406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Edward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3789000"/>
            <a:ext cx="3240000" cy="19800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FF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Id       Name    Grade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43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 John       99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 Dawn       40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1101406  Edward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64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000" y="57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2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979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Times New Roman"/>
              </a:rPr>
              <a:t>Reading Data from a Text File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2000" y="19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John 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Dawn 40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1101406 Edward 64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1101418 Hsien 40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2000" y="37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226200"/>
              </p:ext>
            </p:extLst>
          </p:nvPr>
        </p:nvGraphicFramePr>
        <p:xfrm>
          <a:off x="5832000" y="198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1101418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Hsien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3789000"/>
            <a:ext cx="3240000" cy="19800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FF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Id       Name    Grade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43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 John       99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 Dawn       40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1101406  Edward  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64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000" y="57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2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376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Times New Roman"/>
              </a:rPr>
              <a:t>Reading Data from a Text File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ea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id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name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ea"/>
              </a:rPr>
              <a:t>setw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( 5 )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latin typeface="+mn-ea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ea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latin typeface="+mn-ea"/>
              </a:rPr>
              <a:t>;</a:t>
            </a:r>
            <a:endParaRPr lang="en-US" altLang="zh-TW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1332000" y="19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John 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Dawn 40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1101406 Edward 64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1101418 Hsien 40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692000" y="37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5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226200"/>
              </p:ext>
            </p:extLst>
          </p:nvPr>
        </p:nvGraphicFramePr>
        <p:xfrm>
          <a:off x="5832000" y="198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1101418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Hsien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572000" y="3789000"/>
            <a:ext cx="3240000" cy="19800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FF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Id       Name    Grade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     43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 John       99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 Dawn       40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1101406  Edward     64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1101418  Hsien      40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292000" y="57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200" b="0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54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9452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9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right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grade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2000" y="306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John 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Dawn 40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1101406 Edward 64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1101418 Hsien 40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72000" y="48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7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00544"/>
              </p:ext>
            </p:extLst>
          </p:nvPr>
        </p:nvGraphicFramePr>
        <p:xfrm>
          <a:off x="6012000" y="369000"/>
          <a:ext cx="2700000" cy="61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01000101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80241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92000" y="1989000"/>
            <a:ext cx="216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file-position</a:t>
            </a:r>
          </a:p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b="0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 flipV="1">
            <a:off x="4932000" y="549000"/>
            <a:ext cx="1620000" cy="28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6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 </a:t>
            </a:r>
            <a:r>
              <a:rPr lang="en-US" altLang="zh-TW" dirty="0" smtClean="0"/>
              <a:t>Text </a:t>
            </a:r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id[] = 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"1101401"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"1101404"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"1101405"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"1101406"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"1101418"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name[] = {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Elane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"John"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"Dawn"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"Edward"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"Hsien"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 lvl="0"/>
            <a:r>
              <a:rPr lang="sv-SE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sv-SE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grade[] = { 43, 99, 40, 64, 40 };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2000" y="37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1101401	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43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32000" y="55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728211"/>
              </p:ext>
            </p:extLst>
          </p:nvPr>
        </p:nvGraphicFramePr>
        <p:xfrm>
          <a:off x="4572000" y="3429000"/>
          <a:ext cx="3600000" cy="21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id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grade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err="1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Elane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John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Dawn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Edward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16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1101418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Hsien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213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9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right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grade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2000" y="306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John 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Dawn 40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1101406 Edward 64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1101418 Hsien 40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72000" y="48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7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949035"/>
              </p:ext>
            </p:extLst>
          </p:nvPr>
        </p:nvGraphicFramePr>
        <p:xfrm>
          <a:off x="6012000" y="369000"/>
          <a:ext cx="2700000" cy="61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01000101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80241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92000" y="1989000"/>
            <a:ext cx="216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file-position</a:t>
            </a:r>
          </a:p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b="0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8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 flipV="1">
            <a:off x="4932000" y="3429000"/>
            <a:ext cx="16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289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9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right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grade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2000" y="306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John 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Dawn 40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1101406 Edward 64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1101418 Hsien 40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72000" y="48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7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416142"/>
              </p:ext>
            </p:extLst>
          </p:nvPr>
        </p:nvGraphicFramePr>
        <p:xfrm>
          <a:off x="6012000" y="369000"/>
          <a:ext cx="2700000" cy="61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01000101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80241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92000" y="1989000"/>
            <a:ext cx="216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file-position</a:t>
            </a:r>
          </a:p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b="0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14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>
            <a:off x="4932000" y="3429000"/>
            <a:ext cx="162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018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9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8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right </a:t>
            </a:r>
            <a:r>
              <a:rPr lang="en-US" altLang="zh-TW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5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grade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12000" y="306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1101404 John 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1101405 Dawn 40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1101406 Edward 64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1101418 Hsien 40</a:t>
            </a:r>
            <a:endParaRPr lang="en-US" altLang="zh-TW" sz="1600" b="0" dirty="0" smtClean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72000" y="486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7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33025"/>
              </p:ext>
            </p:extLst>
          </p:nvPr>
        </p:nvGraphicFramePr>
        <p:xfrm>
          <a:off x="6012000" y="369000"/>
          <a:ext cx="2700000" cy="61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01000101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80241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92000" y="1989000"/>
            <a:ext cx="216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file-position</a:t>
            </a:r>
          </a:p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b="0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16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>
            <a:off x="4932000" y="3429000"/>
            <a:ext cx="1620000" cy="28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19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056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name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"?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2000" y="252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92000" y="432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7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294738"/>
              </p:ext>
            </p:extLst>
          </p:nvPr>
        </p:nvGraphicFramePr>
        <p:xfrm>
          <a:off x="6012000" y="369000"/>
          <a:ext cx="2700000" cy="61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80241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92000" y="1989000"/>
            <a:ext cx="216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file-position</a:t>
            </a:r>
          </a:p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b="0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 flipV="1">
            <a:off x="4932000" y="549000"/>
            <a:ext cx="1620000" cy="28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77510"/>
              </p:ext>
            </p:extLst>
          </p:nvPr>
        </p:nvGraphicFramePr>
        <p:xfrm>
          <a:off x="2592000" y="522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1101401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Elane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0547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name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"?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2000" y="252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92000" y="432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7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64028"/>
              </p:ext>
            </p:extLst>
          </p:nvPr>
        </p:nvGraphicFramePr>
        <p:xfrm>
          <a:off x="6012000" y="369000"/>
          <a:ext cx="2700000" cy="61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80241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92000" y="1989000"/>
            <a:ext cx="216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file-position</a:t>
            </a:r>
          </a:p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b="0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7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 flipV="1">
            <a:off x="4932000" y="3069000"/>
            <a:ext cx="162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77510"/>
              </p:ext>
            </p:extLst>
          </p:nvPr>
        </p:nvGraphicFramePr>
        <p:xfrm>
          <a:off x="2592000" y="522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1101401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Elane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914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name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"?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2000" y="252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92000" y="432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7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723473"/>
              </p:ext>
            </p:extLst>
          </p:nvPr>
        </p:nvGraphicFramePr>
        <p:xfrm>
          <a:off x="6012000" y="369000"/>
          <a:ext cx="2700000" cy="61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80241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92000" y="1989000"/>
            <a:ext cx="216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file-position</a:t>
            </a:r>
          </a:p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b="0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8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>
            <a:off x="4932000" y="3429000"/>
            <a:ext cx="16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77510"/>
              </p:ext>
            </p:extLst>
          </p:nvPr>
        </p:nvGraphicFramePr>
        <p:xfrm>
          <a:off x="2592000" y="522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1101401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Elane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54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name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"?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2000" y="252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92000" y="432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7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17454"/>
              </p:ext>
            </p:extLst>
          </p:nvPr>
        </p:nvGraphicFramePr>
        <p:xfrm>
          <a:off x="6012000" y="369000"/>
          <a:ext cx="2700000" cy="61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01000101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80241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92000" y="1989000"/>
            <a:ext cx="216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file-position</a:t>
            </a:r>
          </a:p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b="0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13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>
            <a:off x="4932000" y="3429000"/>
            <a:ext cx="162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77510"/>
              </p:ext>
            </p:extLst>
          </p:nvPr>
        </p:nvGraphicFramePr>
        <p:xfrm>
          <a:off x="2592000" y="522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1101401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Elane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9363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name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"?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2000" y="252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92000" y="432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7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801289"/>
              </p:ext>
            </p:extLst>
          </p:nvPr>
        </p:nvGraphicFramePr>
        <p:xfrm>
          <a:off x="6012000" y="369000"/>
          <a:ext cx="2700000" cy="61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01000101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80241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92000" y="1989000"/>
            <a:ext cx="216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file-position</a:t>
            </a:r>
          </a:p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b="0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14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>
            <a:off x="4932000" y="3429000"/>
            <a:ext cx="1620000" cy="21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77510"/>
              </p:ext>
            </p:extLst>
          </p:nvPr>
        </p:nvGraphicFramePr>
        <p:xfrm>
          <a:off x="2592000" y="522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1101401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Elane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81675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name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"?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2000" y="252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1101401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43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92000" y="432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7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33025"/>
              </p:ext>
            </p:extLst>
          </p:nvPr>
        </p:nvGraphicFramePr>
        <p:xfrm>
          <a:off x="6012000" y="369000"/>
          <a:ext cx="2700000" cy="61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48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00110001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49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01000101</a:t>
                      </a: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l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110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00100000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32</a:t>
                      </a: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14</a:t>
                      </a: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00110100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15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00110011</a:t>
                      </a:r>
                      <a:endParaRPr kumimoji="0" lang="zh-TW" altLang="en-US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80241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16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18000" marB="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1800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92000" y="1989000"/>
            <a:ext cx="216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file-position</a:t>
            </a:r>
          </a:p>
          <a:p>
            <a:pPr algn="ctr" eaLnBrk="1" hangingPunct="1">
              <a:spcBef>
                <a:spcPts val="300"/>
              </a:spcBef>
              <a:buFontTx/>
              <a:buNone/>
            </a:pPr>
            <a:r>
              <a:rPr kumimoji="1" lang="en-US" altLang="zh-TW" b="0" dirty="0" smtClean="0">
                <a:solidFill>
                  <a:srgbClr val="0000FF"/>
                </a:solidFill>
                <a:ea typeface="新細明體" pitchFamily="18" charset="-120"/>
              </a:rPr>
              <a:t>pointer</a:t>
            </a:r>
            <a:endParaRPr kumimoji="1" lang="zh-TW" altLang="en-US" b="0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9" name="Rectangle 98"/>
          <p:cNvSpPr>
            <a:spLocks noChangeArrowheads="1"/>
          </p:cNvSpPr>
          <p:nvPr/>
        </p:nvSpPr>
        <p:spPr bwMode="auto">
          <a:xfrm>
            <a:off x="4212000" y="3069000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36000" anchor="ctr" anchorCtr="1"/>
          <a:lstStyle/>
          <a:p>
            <a:pPr marL="342900" indent="-342900" algn="l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TW" sz="3200" b="0" kern="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16</a:t>
            </a:r>
            <a:endParaRPr kumimoji="1" lang="zh-TW" altLang="en-US" sz="3200" b="0" kern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0" name="Line 99"/>
          <p:cNvSpPr>
            <a:spLocks noChangeShapeType="1"/>
          </p:cNvSpPr>
          <p:nvPr/>
        </p:nvSpPr>
        <p:spPr bwMode="auto">
          <a:xfrm>
            <a:off x="4932000" y="3429000"/>
            <a:ext cx="1620000" cy="28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1" name="Group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177510"/>
              </p:ext>
            </p:extLst>
          </p:nvPr>
        </p:nvGraphicFramePr>
        <p:xfrm>
          <a:off x="2592000" y="5229000"/>
          <a:ext cx="1980000" cy="10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1101401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name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Elane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grade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12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 </a:t>
            </a:r>
            <a:r>
              <a:rPr lang="en-US" altLang="zh-TW" dirty="0" smtClean="0"/>
              <a:t>Text </a:t>
            </a:r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id[] = 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"1101401"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"1101404"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"1101405"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"1101406"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"1101418"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name[] = {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Elane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"John"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"Dawn"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"Edward"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"Hsien"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 lvl="0"/>
            <a:r>
              <a:rPr lang="sv-SE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sv-SE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grade[] = { 43, 99, 40, 64, 40 };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2000" y="37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1101401	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	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1101404	John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99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32000" y="55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626982"/>
              </p:ext>
            </p:extLst>
          </p:nvPr>
        </p:nvGraphicFramePr>
        <p:xfrm>
          <a:off x="4572000" y="3429000"/>
          <a:ext cx="3600000" cy="21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id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grade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err="1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Elane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John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Dawn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Edward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16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1101418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Hsien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3174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10130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( 0, </a:t>
            </a:r>
            <a:r>
              <a:rPr lang="en-US" altLang="zh-TW" dirty="0" err="1"/>
              <a:t>ios</a:t>
            </a:r>
            <a:r>
              <a:rPr lang="en-US" altLang="zh-TW" dirty="0"/>
              <a:t>::beg </a:t>
            </a:r>
            <a:r>
              <a:rPr lang="en-US" altLang="zh-TW" dirty="0" smtClean="0"/>
              <a:t>);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file-position pointer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zh-TW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 flipV="1">
            <a:off x="4572000" y="1448998"/>
            <a:ext cx="1440000" cy="16200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438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</a:t>
            </a:r>
            <a:r>
              <a:rPr lang="en-US" altLang="zh-TW" dirty="0" smtClean="0"/>
              <a:t>2, </a:t>
            </a:r>
            <a:r>
              <a:rPr lang="en-US" altLang="zh-TW" dirty="0" err="1"/>
              <a:t>ios</a:t>
            </a:r>
            <a:r>
              <a:rPr lang="en-US" altLang="zh-TW" dirty="0"/>
              <a:t>::beg </a:t>
            </a:r>
            <a:r>
              <a:rPr lang="en-US" altLang="zh-TW" dirty="0" smtClean="0"/>
              <a:t>);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file-position pointer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1" lang="zh-TW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 flipV="1">
            <a:off x="4572000" y="2168999"/>
            <a:ext cx="1440000" cy="899999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5373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</a:t>
            </a:r>
            <a:r>
              <a:rPr lang="en-US" altLang="zh-TW" dirty="0" smtClean="0"/>
              <a:t>-1, </a:t>
            </a:r>
            <a:r>
              <a:rPr lang="en-US" altLang="zh-TW" dirty="0" err="1"/>
              <a:t>ios</a:t>
            </a:r>
            <a:r>
              <a:rPr lang="en-US" altLang="zh-TW" dirty="0"/>
              <a:t>::beg </a:t>
            </a:r>
            <a:r>
              <a:rPr lang="en-US" altLang="zh-TW" dirty="0" smtClean="0"/>
              <a:t>);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file-position pointer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1" lang="zh-TW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 flipV="1">
            <a:off x="4572000" y="1449000"/>
            <a:ext cx="1440000" cy="161999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612000" y="4869000"/>
            <a:ext cx="4320000" cy="9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inFile.seekg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( -1,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ios</a:t>
            </a:r>
            <a:r>
              <a:rPr lang="en-US" altLang="zh-TW" sz="1600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::beg )</a:t>
            </a:r>
          </a:p>
          <a:p>
            <a:pPr algn="l"/>
            <a:r>
              <a:rPr lang="en-US" altLang="zh-TW" b="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sets the 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Courier New" pitchFamily="49" charset="0"/>
              </a:rPr>
              <a:t>failbit</a:t>
            </a:r>
            <a:r>
              <a:rPr lang="en-US" altLang="zh-TW" b="0" dirty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and resets the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goodbit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</a:t>
            </a:r>
            <a:endParaRPr lang="zh-TW" altLang="en-US" b="0" dirty="0">
              <a:solidFill>
                <a:srgbClr val="000000"/>
              </a:solidFill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3600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</a:t>
            </a:r>
            <a:r>
              <a:rPr lang="en-US" altLang="zh-TW" dirty="0" smtClean="0"/>
              <a:t>0, </a:t>
            </a:r>
            <a:r>
              <a:rPr lang="en-US" altLang="zh-TW" dirty="0" err="1"/>
              <a:t>ios</a:t>
            </a:r>
            <a:r>
              <a:rPr lang="en-US" altLang="zh-TW" dirty="0" smtClean="0"/>
              <a:t>::end );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file-position pointer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8</a:t>
            </a:r>
            <a:endParaRPr kumimoji="1" lang="zh-TW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>
            <a:off x="4572000" y="3068998"/>
            <a:ext cx="1440000" cy="126000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024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</a:t>
            </a:r>
            <a:r>
              <a:rPr lang="en-US" altLang="zh-TW" dirty="0" smtClean="0"/>
              <a:t>-1, </a:t>
            </a:r>
            <a:r>
              <a:rPr lang="en-US" altLang="zh-TW" dirty="0" err="1"/>
              <a:t>ios</a:t>
            </a:r>
            <a:r>
              <a:rPr lang="en-US" altLang="zh-TW" dirty="0" smtClean="0"/>
              <a:t>::end );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file-position pointer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7</a:t>
            </a:r>
            <a:endParaRPr kumimoji="1" lang="zh-TW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>
            <a:off x="4572000" y="3068998"/>
            <a:ext cx="1440000" cy="90000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898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</a:t>
            </a:r>
            <a:r>
              <a:rPr lang="en-US" altLang="zh-TW" dirty="0" smtClean="0"/>
              <a:t>-3, </a:t>
            </a:r>
            <a:r>
              <a:rPr lang="en-US" altLang="zh-TW" dirty="0" err="1"/>
              <a:t>ios</a:t>
            </a:r>
            <a:r>
              <a:rPr lang="en-US" altLang="zh-TW" dirty="0" smtClean="0"/>
              <a:t>::end );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file-position pointer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5</a:t>
            </a:r>
            <a:endParaRPr kumimoji="1" lang="zh-TW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>
            <a:off x="4572000" y="3068998"/>
            <a:ext cx="1440000" cy="18000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781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</a:t>
            </a:r>
            <a:r>
              <a:rPr lang="en-US" altLang="zh-TW" dirty="0" smtClean="0"/>
              <a:t>1, </a:t>
            </a:r>
            <a:r>
              <a:rPr lang="en-US" altLang="zh-TW" dirty="0" err="1"/>
              <a:t>ios</a:t>
            </a:r>
            <a:r>
              <a:rPr lang="en-US" altLang="zh-TW" dirty="0" smtClean="0"/>
              <a:t>::end );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file-position pointer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9</a:t>
            </a:r>
            <a:endParaRPr kumimoji="1" lang="zh-TW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>
            <a:off x="4572000" y="3068998"/>
            <a:ext cx="1440000" cy="162000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347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</a:t>
            </a:r>
            <a:r>
              <a:rPr lang="en-US" altLang="zh-TW" dirty="0" smtClean="0"/>
              <a:t>2, </a:t>
            </a:r>
            <a:r>
              <a:rPr lang="en-US" altLang="zh-TW" dirty="0" err="1"/>
              <a:t>ios</a:t>
            </a:r>
            <a:r>
              <a:rPr lang="en-US" altLang="zh-TW" dirty="0" smtClean="0"/>
              <a:t>::cur );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file-position pointer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4</a:t>
            </a:r>
            <a:endParaRPr kumimoji="1" lang="zh-TW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 flipV="1">
            <a:off x="4572000" y="2889000"/>
            <a:ext cx="1440000" cy="17999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918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</a:t>
            </a:r>
            <a:r>
              <a:rPr lang="en-US" altLang="zh-TW" dirty="0" smtClean="0"/>
              <a:t>2, </a:t>
            </a:r>
            <a:r>
              <a:rPr lang="en-US" altLang="zh-TW" dirty="0" err="1"/>
              <a:t>ios</a:t>
            </a:r>
            <a:r>
              <a:rPr lang="en-US" altLang="zh-TW" dirty="0" smtClean="0"/>
              <a:t>::cur );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file-position pointer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6</a:t>
            </a:r>
            <a:endParaRPr kumimoji="1" lang="zh-TW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>
            <a:off x="4572000" y="3068998"/>
            <a:ext cx="1440000" cy="54000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33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 </a:t>
            </a:r>
            <a:r>
              <a:rPr lang="en-US" altLang="zh-TW" dirty="0" smtClean="0"/>
              <a:t>Text </a:t>
            </a:r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id[] = 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"1101401"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"1101404"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"1101405"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"1101406"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"1101418"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name[] = {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Elane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"John"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"Dawn"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"Edward"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"Hsien"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 lvl="0"/>
            <a:r>
              <a:rPr lang="sv-SE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sv-SE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grade[] = { 43, 99, 40, 64, 40 };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2000" y="37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1101401	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	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1101404	John	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1101405	Dawn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40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32000" y="55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66398"/>
              </p:ext>
            </p:extLst>
          </p:nvPr>
        </p:nvGraphicFramePr>
        <p:xfrm>
          <a:off x="4572000" y="3429000"/>
          <a:ext cx="3600000" cy="21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id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grade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err="1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Elane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John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Dawn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Edward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16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1101418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Hsien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7762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</a:t>
            </a:r>
            <a:r>
              <a:rPr lang="en-US" altLang="zh-TW" dirty="0" smtClean="0"/>
              <a:t>-1, </a:t>
            </a:r>
            <a:r>
              <a:rPr lang="en-US" altLang="zh-TW" dirty="0" err="1"/>
              <a:t>ios</a:t>
            </a:r>
            <a:r>
              <a:rPr lang="en-US" altLang="zh-TW" dirty="0" smtClean="0"/>
              <a:t>::cur );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file-position pointer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4</a:t>
            </a:r>
            <a:endParaRPr kumimoji="1" lang="zh-TW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 flipV="1">
            <a:off x="4572000" y="2889000"/>
            <a:ext cx="1440000" cy="17999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66994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err="1"/>
              <a:t>inFile.seekg</a:t>
            </a:r>
            <a:r>
              <a:rPr lang="en-US" altLang="zh-TW" dirty="0"/>
              <a:t>( </a:t>
            </a:r>
            <a:r>
              <a:rPr lang="en-US" altLang="zh-TW" dirty="0" smtClean="0"/>
              <a:t>-1, </a:t>
            </a:r>
            <a:r>
              <a:rPr lang="en-US" altLang="zh-TW" dirty="0" err="1"/>
              <a:t>ios</a:t>
            </a:r>
            <a:r>
              <a:rPr lang="en-US" altLang="zh-TW" dirty="0" smtClean="0"/>
              <a:t>::cur );</a:t>
            </a:r>
            <a:endParaRPr lang="en-US" altLang="zh-TW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 algn="r" eaLnBrk="1" hangingPunct="1">
              <a:spcBef>
                <a:spcPts val="0"/>
              </a:spcBef>
            </a:pPr>
            <a:r>
              <a:rPr kumimoji="1" lang="en-US" altLang="zh-TW" sz="28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file-position pointer</a:t>
            </a:r>
            <a:endParaRPr kumimoji="1" lang="zh-TW" altLang="en-US" sz="2800" dirty="0">
              <a:solidFill>
                <a:srgbClr val="0000FF"/>
              </a:solidFill>
              <a:latin typeface="Times New Roman"/>
              <a:ea typeface="新細明體" pitchFamily="18" charset="-120"/>
            </a:endParaRPr>
          </a:p>
        </p:txBody>
      </p:sp>
      <p:graphicFrame>
        <p:nvGraphicFramePr>
          <p:cNvPr id="5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367925"/>
              </p:ext>
            </p:extLst>
          </p:nvPr>
        </p:nvGraphicFramePr>
        <p:xfrm>
          <a:off x="5472000" y="1269000"/>
          <a:ext cx="2880000" cy="432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97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98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01100011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99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100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01100101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101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102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f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01100111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103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7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01101000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104</a:t>
                      </a: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10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T="45726" marB="45726" anchor="ctr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T="45726" marB="45726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Rectangle 98"/>
          <p:cNvSpPr>
            <a:spLocks noChangeArrowheads="1"/>
          </p:cNvSpPr>
          <p:nvPr/>
        </p:nvSpPr>
        <p:spPr bwMode="auto">
          <a:xfrm>
            <a:off x="3852000" y="2710984"/>
            <a:ext cx="720000" cy="7200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bIns="18000" anchor="ctr" anchorCtr="1"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1" lang="zh-TW" altLang="en-US" sz="36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7" name="Line 99"/>
          <p:cNvSpPr>
            <a:spLocks noChangeShapeType="1"/>
          </p:cNvSpPr>
          <p:nvPr/>
        </p:nvSpPr>
        <p:spPr bwMode="auto">
          <a:xfrm flipV="1">
            <a:off x="4572000" y="2529000"/>
            <a:ext cx="1440000" cy="53999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rgbClr val="000000"/>
              </a:solidFill>
              <a:latin typeface="Helvetica" pitchFamily="34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9791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enum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RequestType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{ </a:t>
            </a:r>
            <a:r>
              <a:rPr lang="en-US" altLang="zh-TW" dirty="0">
                <a:solidFill>
                  <a:srgbClr val="2F4F4F"/>
                </a:solidFill>
                <a:ea typeface="細明體" panose="02020509000000000000" pitchFamily="49" charset="-120"/>
              </a:rPr>
              <a:t>PASSED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1, </a:t>
            </a:r>
            <a:r>
              <a:rPr lang="en-US" altLang="zh-TW" dirty="0">
                <a:solidFill>
                  <a:srgbClr val="2F4F4F"/>
                </a:solidFill>
                <a:ea typeface="細明體" panose="02020509000000000000" pitchFamily="49" charset="-120"/>
              </a:rPr>
              <a:t>FAILED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2F4F4F"/>
                </a:solidFill>
                <a:ea typeface="細明體" panose="02020509000000000000" pitchFamily="49" charset="-120"/>
              </a:rPr>
              <a:t>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RequestType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getRequest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shouldDisplay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RequestType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en-US" altLang="zh-TW" dirty="0" smtClean="0"/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constructor opens the file          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grade.txt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::in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cerr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system(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"pause"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RequestType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request;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request type: passing or failing grade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id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name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grade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61913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get user's request (e.g., passing or failing grade)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request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getRequest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process user's request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request !=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RequestType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F4F4F"/>
                </a:solidFill>
                <a:ea typeface="細明體" panose="02020509000000000000" pitchFamily="49" charset="-120"/>
              </a:rPr>
              <a:t>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switch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request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RequestType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F4F4F"/>
                </a:solidFill>
                <a:ea typeface="細明體" panose="02020509000000000000" pitchFamily="49" charset="-120"/>
              </a:rPr>
              <a:t>PASSED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nAccounts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with credit balances:\n"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RequestType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F4F4F"/>
                </a:solidFill>
                <a:ea typeface="細明體" panose="02020509000000000000" pitchFamily="49" charset="-120"/>
              </a:rPr>
              <a:t>FAILED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nAccounts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with zero balances:\n"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92006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read id, name and grade from file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display file contents (until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eof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inFile.eof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) 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shouldDisplay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request, grade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left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( 8 )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( 4 )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right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read id, name and grade from file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inFile.clear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 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reset </a:t>
            </a:r>
            <a:r>
              <a:rPr lang="en-US" altLang="zh-TW" dirty="0" err="1">
                <a:solidFill>
                  <a:srgbClr val="008000"/>
                </a:solidFill>
                <a:ea typeface="細明體" panose="02020509000000000000" pitchFamily="49" charset="-120"/>
              </a:rPr>
              <a:t>eof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 for next input          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inFile.seekg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( 0 );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reposition to beginning of file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request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getRequest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get additional request from user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"End of run."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59881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22000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obtain request from user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RequestType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getRequest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RequestType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request;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nEnter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 request"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1 - List students with failing grades"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2 - List students with passing grades"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3 - End of run"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"\n?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temp;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request =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static_cast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RequestType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&gt;( temp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request &lt;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RequestType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F4F4F"/>
                </a:solidFill>
                <a:ea typeface="細明體" panose="02020509000000000000" pitchFamily="49" charset="-120"/>
              </a:rPr>
              <a:t>PASSED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&amp;&amp;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request &gt;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RequestType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F4F4F"/>
                </a:solidFill>
                <a:ea typeface="細明體" panose="02020509000000000000" pitchFamily="49" charset="-120"/>
              </a:rPr>
              <a:t>END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request;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67580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determine whether to display given record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shouldDisplay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RequestType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grade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RequestType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F4F4F"/>
                </a:solidFill>
                <a:ea typeface="細明體" panose="02020509000000000000" pitchFamily="49" charset="-120"/>
              </a:rPr>
              <a:t>PASSED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grade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&gt;= 60 )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RequestType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</a:t>
            </a:r>
            <a:r>
              <a:rPr lang="en-US" altLang="zh-TW" dirty="0">
                <a:solidFill>
                  <a:srgbClr val="2F4F4F"/>
                </a:solidFill>
                <a:ea typeface="細明體" panose="02020509000000000000" pitchFamily="49" charset="-120"/>
              </a:rPr>
              <a:t>FAILED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grade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 60 )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5F5F5F"/>
              </a:solidFill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154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12000" y="369000"/>
            <a:ext cx="7920000" cy="612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538163" indent="-268288" algn="l" rtl="0" eaLnBrk="0" fontAlgn="base" hangingPunct="0">
              <a:spcBef>
                <a:spcPts val="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808038" indent="-269875" algn="l" rtl="0" eaLnBrk="0" fontAlgn="base" hangingPunct="0">
              <a:spcBef>
                <a:spcPts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7913" indent="-269875" algn="l" rtl="0" eaLnBrk="0" fontAlgn="base" hangingPunct="0"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347788" indent="-269875" algn="l" rtl="0" eaLnBrk="0" fontAlgn="base" hangingPunct="0">
              <a:spcBef>
                <a:spcPts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Enter </a:t>
            </a: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request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 </a:t>
            </a: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- List students with </a:t>
            </a: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passing </a:t>
            </a: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grades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2 </a:t>
            </a: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- List students with </a:t>
            </a: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failing grades</a:t>
            </a:r>
            <a:endParaRPr lang="en-US" altLang="zh-TW" b="0" kern="0" dirty="0">
              <a:solidFill>
                <a:srgbClr val="000000"/>
              </a:solidFill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3 </a:t>
            </a: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- End of run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? 1</a:t>
            </a:r>
          </a:p>
          <a:p>
            <a:pPr eaLnBrk="1" hangingPunct="1">
              <a:spcBef>
                <a:spcPts val="600"/>
              </a:spcBef>
            </a:pPr>
            <a:endParaRPr lang="en-US" altLang="zh-TW" b="0" kern="0" dirty="0">
              <a:solidFill>
                <a:srgbClr val="000000"/>
              </a:solidFill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Students with passing grades: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1101404  John       99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1101406  Edward     64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1101505  Jovan      83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1101515  Victor     81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1103302  William    86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1103309  Wilson     98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1103320  Charlie    79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1103329  </a:t>
            </a:r>
            <a:r>
              <a:rPr lang="en-US" altLang="zh-TW" b="0" kern="0" dirty="0" err="1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Micky</a:t>
            </a: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     98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1103334  </a:t>
            </a:r>
            <a:r>
              <a:rPr lang="en-US" altLang="zh-TW" b="0" kern="0" dirty="0" err="1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Huan</a:t>
            </a: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      88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1103339  Ryan       97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1103351  Mike       </a:t>
            </a: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63</a:t>
            </a:r>
            <a:endParaRPr lang="en-US" altLang="zh-TW" b="0" kern="0" dirty="0">
              <a:solidFill>
                <a:srgbClr val="000000"/>
              </a:solidFill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66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12000" y="369000"/>
            <a:ext cx="7920000" cy="612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538163" indent="-268288" algn="l" rtl="0" eaLnBrk="0" fontAlgn="base" hangingPunct="0">
              <a:spcBef>
                <a:spcPts val="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808038" indent="-269875" algn="l" rtl="0" eaLnBrk="0" fontAlgn="base" hangingPunct="0">
              <a:spcBef>
                <a:spcPts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7913" indent="-269875" algn="l" rtl="0" eaLnBrk="0" fontAlgn="base" hangingPunct="0"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347788" indent="-269875" algn="l" rtl="0" eaLnBrk="0" fontAlgn="base" hangingPunct="0">
              <a:spcBef>
                <a:spcPts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Enter request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1 - List students with passing grades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2 - List students with failing grades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3 - End of run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? </a:t>
            </a: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2</a:t>
            </a:r>
          </a:p>
          <a:p>
            <a:pPr eaLnBrk="1" hangingPunct="1">
              <a:spcBef>
                <a:spcPts val="600"/>
              </a:spcBef>
            </a:pPr>
            <a:endParaRPr lang="en-US" altLang="zh-TW" b="0" kern="0" dirty="0">
              <a:solidFill>
                <a:srgbClr val="000000"/>
              </a:solidFill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Students with failing grades: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1101401  </a:t>
            </a:r>
            <a:r>
              <a:rPr lang="en-US" altLang="zh-TW" b="0" kern="0" dirty="0" err="1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Elane</a:t>
            </a: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     43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1101405  Dawn       40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1101418  Hsien      40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1101419  Daniel     53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1101428  Bonnie     40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1101506  Jim        41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1101510  Chris      40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1101511  </a:t>
            </a:r>
            <a:r>
              <a:rPr lang="en-US" altLang="zh-TW" b="0" kern="0" dirty="0" err="1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Yodi</a:t>
            </a: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      56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1101525  Jeffrey    40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1101537  </a:t>
            </a:r>
            <a:r>
              <a:rPr lang="en-US" altLang="zh-TW" b="0" kern="0" dirty="0" err="1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Boyu</a:t>
            </a: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       40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1103308  Michael    59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1103310  Alan       </a:t>
            </a: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40</a:t>
            </a:r>
            <a:endParaRPr lang="en-US" altLang="zh-TW" b="0" kern="0" dirty="0">
              <a:solidFill>
                <a:srgbClr val="000000"/>
              </a:solidFill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652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12000" y="369000"/>
            <a:ext cx="7920000" cy="612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538163" indent="-268288" algn="l" rtl="0" eaLnBrk="0" fontAlgn="base" hangingPunct="0">
              <a:spcBef>
                <a:spcPts val="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808038" indent="-269875" algn="l" rtl="0" eaLnBrk="0" fontAlgn="base" hangingPunct="0">
              <a:spcBef>
                <a:spcPts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077913" indent="-269875" algn="l" rtl="0" eaLnBrk="0" fontAlgn="base" hangingPunct="0">
              <a:spcBef>
                <a:spcPts val="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347788" indent="-269875" algn="l" rtl="0" eaLnBrk="0" fontAlgn="base" hangingPunct="0">
              <a:spcBef>
                <a:spcPts val="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Enter request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1 - List students with passing grades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2 - List students with failing grades</a:t>
            </a:r>
          </a:p>
          <a:p>
            <a:pPr lvl="0"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3 - End of run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? </a:t>
            </a: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3</a:t>
            </a:r>
          </a:p>
          <a:p>
            <a:pPr eaLnBrk="1" hangingPunct="1">
              <a:spcBef>
                <a:spcPts val="60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End of run</a:t>
            </a: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anose="02070309020205020404" pitchFamily="49" charset="0"/>
              </a:rPr>
              <a:t>.</a:t>
            </a:r>
            <a:endParaRPr lang="en-US" altLang="zh-TW" b="0" kern="0" dirty="0">
              <a:solidFill>
                <a:srgbClr val="000000"/>
              </a:solidFill>
              <a:ea typeface="新細明體" pitchFamily="18" charset="-12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80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 </a:t>
            </a:r>
            <a:r>
              <a:rPr lang="en-US" altLang="zh-TW" dirty="0" smtClean="0"/>
              <a:t>Text </a:t>
            </a:r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id[] = 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"1101401"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"1101404"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"1101405"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"1101406"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"1101418"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name[] = {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Elane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"John"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"Dawn"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"Edward"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"Hsien"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 lvl="0"/>
            <a:r>
              <a:rPr lang="sv-SE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sv-SE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grade[] = { 43, 99, 40, 64, 40 };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2000" y="37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1101401	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	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1101404	John	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1101405	Dawn	40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1101406	Edward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64</a:t>
            </a:r>
            <a:endParaRPr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32000" y="55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3639"/>
              </p:ext>
            </p:extLst>
          </p:nvPr>
        </p:nvGraphicFramePr>
        <p:xfrm>
          <a:off x="4572000" y="3429000"/>
          <a:ext cx="3600000" cy="21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id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grade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err="1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Elane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John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Dawn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Edward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16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1101418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Hsien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4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Creating a </a:t>
            </a:r>
            <a:r>
              <a:rPr lang="en-US" altLang="zh-TW" dirty="0" smtClean="0"/>
              <a:t>Text </a:t>
            </a:r>
            <a:r>
              <a:rPr lang="en-US" altLang="zh-TW" dirty="0"/>
              <a:t>File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id[] = {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"1101401"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"1101404"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"1101405"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"1101406"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"1101418"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name[] = {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Elane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"John"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"Dawn"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"Edward"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"Hsien"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};</a:t>
            </a:r>
          </a:p>
          <a:p>
            <a:pPr lvl="0"/>
            <a:r>
              <a:rPr lang="sv-SE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sv-SE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grade[] = { 43, 99, 40, 64, 40 };</a:t>
            </a:r>
          </a:p>
          <a:p>
            <a:pPr lvl="0"/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5;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grade[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sz="8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972000" y="3789000"/>
            <a:ext cx="2520000" cy="1800000"/>
          </a:xfrm>
          <a:prstGeom prst="rect">
            <a:avLst/>
          </a:prstGeom>
          <a:solidFill>
            <a:srgbClr val="F0F0F2"/>
          </a:solidFill>
          <a:ln w="12700">
            <a:solidFill>
              <a:srgbClr val="0070C0"/>
            </a:solidFill>
          </a:ln>
          <a:extLst/>
        </p:spPr>
        <p:txBody>
          <a:bodyPr vert="horz" wrap="square" lIns="91440" tIns="90000" rIns="91440" bIns="9000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 b="1">
                <a:solidFill>
                  <a:schemeClr val="tx1"/>
                </a:solidFill>
                <a:latin typeface="Courier New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1101401	</a:t>
            </a:r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Elane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	43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1101404	John	99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1101405	Dawn	40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1101406	Edward	64</a:t>
            </a:r>
          </a:p>
          <a:p>
            <a:pPr eaLnBrk="1" hangingPunct="1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1101418	Hsien	40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32000" y="5589000"/>
            <a:ext cx="18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Courier New" pitchFamily="49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2800" b="0" dirty="0" err="1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grades.txt</a:t>
            </a:r>
            <a:endParaRPr lang="zh-TW" altLang="en-US" sz="2800" b="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967459"/>
              </p:ext>
            </p:extLst>
          </p:nvPr>
        </p:nvGraphicFramePr>
        <p:xfrm>
          <a:off x="4572000" y="3429000"/>
          <a:ext cx="3600000" cy="216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988062105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2553363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80964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82731754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id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name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kumimoji="0" lang="fr-FR" altLang="zh-TW" sz="16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+mn-cs"/>
                        </a:rPr>
                        <a:t>grade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50106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err="1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Elane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547178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John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72504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Dawn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80656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1101406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Edward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0168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2700" cmpd="sng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1101418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solidFill>
                            <a:srgbClr val="000000"/>
                          </a:solidFill>
                          <a:latin typeface="Lucida Console" panose="020B0609040504020204" pitchFamily="49" charset="0"/>
                          <a:ea typeface="細明體" panose="02020509000000000000" pitchFamily="49" charset="-120"/>
                        </a:rPr>
                        <a:t>Hsien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B="360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69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776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ofstream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grades.txt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ios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::out );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!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overloaded ! operator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cerr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"File could not be opened"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exit( 1 );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the id, name, and grade."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end-of-file to end input.\n?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id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name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grade;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student's grade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outFile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name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 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grade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"?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5F5F5F"/>
              </a:solidFill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17080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6">
      <a:majorFont>
        <a:latin typeface="Times New Roman"/>
        <a:ea typeface="Times New Roman"/>
        <a:cs typeface=""/>
      </a:majorFont>
      <a:minorFont>
        <a:latin typeface="Times New Roman"/>
        <a:ea typeface="Lucida Consol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Settings\audrey\Application Data\Microsoft\Templates\ppt_template_07-25-2002.pot</Template>
  <TotalTime>8018</TotalTime>
  <Words>5394</Words>
  <Application>Microsoft Office PowerPoint</Application>
  <PresentationFormat>如螢幕大小 (4:3)</PresentationFormat>
  <Paragraphs>1958</Paragraphs>
  <Slides>69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8" baseType="lpstr">
      <vt:lpstr>細明體</vt:lpstr>
      <vt:lpstr>新細明體</vt:lpstr>
      <vt:lpstr>標楷體</vt:lpstr>
      <vt:lpstr>Arial</vt:lpstr>
      <vt:lpstr>Courier New</vt:lpstr>
      <vt:lpstr>Helvetica</vt:lpstr>
      <vt:lpstr>Lucida Console</vt:lpstr>
      <vt:lpstr>Times New Roman</vt:lpstr>
      <vt:lpstr>ppt_template_07-25-2002</vt:lpstr>
      <vt:lpstr>Text Files</vt:lpstr>
      <vt:lpstr>Creating a Text File</vt:lpstr>
      <vt:lpstr>Creating a Text File</vt:lpstr>
      <vt:lpstr>Creating a Text File</vt:lpstr>
      <vt:lpstr>Creating a Text File</vt:lpstr>
      <vt:lpstr>Creating a Text File</vt:lpstr>
      <vt:lpstr>Creating a Text File</vt:lpstr>
      <vt:lpstr>Creating a Text File</vt:lpstr>
      <vt:lpstr>PowerPoint 簡報</vt:lpstr>
      <vt:lpstr>PowerPoint 簡報</vt:lpstr>
      <vt:lpstr>Creating a Text File</vt:lpstr>
      <vt:lpstr>Creating a Text File</vt:lpstr>
      <vt:lpstr>Creating a Text File</vt:lpstr>
      <vt:lpstr>Creating a Text File</vt:lpstr>
      <vt:lpstr>Creating a Text File</vt:lpstr>
      <vt:lpstr>Creating a Text File</vt:lpstr>
      <vt:lpstr>Creating a Text File</vt:lpstr>
      <vt:lpstr>Creating a Text File</vt:lpstr>
      <vt:lpstr>Creating a Text File</vt:lpstr>
      <vt:lpstr>Creating a Text File</vt:lpstr>
      <vt:lpstr>Creating a Text File</vt:lpstr>
      <vt:lpstr>file stream classes costructors</vt:lpstr>
      <vt:lpstr>Parameters</vt:lpstr>
      <vt:lpstr>PowerPoint 簡報</vt:lpstr>
      <vt:lpstr>Reading Data from a Text File</vt:lpstr>
      <vt:lpstr>PowerPoint 簡報</vt:lpstr>
      <vt:lpstr>PowerPoint 簡報</vt:lpstr>
      <vt:lpstr>Reading Data from a Text File</vt:lpstr>
      <vt:lpstr>Reading Data from a Text File</vt:lpstr>
      <vt:lpstr>Reading Data from a Text File</vt:lpstr>
      <vt:lpstr>Reading Data from a Text File</vt:lpstr>
      <vt:lpstr>Reading Data from a Text File</vt:lpstr>
      <vt:lpstr>Reading Data from a Text File</vt:lpstr>
      <vt:lpstr>Reading Data from a Text File</vt:lpstr>
      <vt:lpstr>Reading Data from a Text File</vt:lpstr>
      <vt:lpstr>Reading Data from a Text File</vt:lpstr>
      <vt:lpstr>Reading Data from a Text File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5 - Pointers and Strings</dc:title>
  <dc:creator>Audrey Lee</dc:creator>
  <cp:lastModifiedBy>james</cp:lastModifiedBy>
  <cp:revision>666</cp:revision>
  <dcterms:created xsi:type="dcterms:W3CDTF">2002-07-31T13:16:45Z</dcterms:created>
  <dcterms:modified xsi:type="dcterms:W3CDTF">2022-11-04T14:08:43Z</dcterms:modified>
</cp:coreProperties>
</file>