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  <p:sldId id="452" r:id="rId3"/>
    <p:sldId id="453" r:id="rId4"/>
    <p:sldId id="394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395" r:id="rId13"/>
    <p:sldId id="405" r:id="rId14"/>
    <p:sldId id="404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5" r:id="rId23"/>
    <p:sldId id="455" r:id="rId24"/>
    <p:sldId id="471" r:id="rId25"/>
    <p:sldId id="474" r:id="rId26"/>
    <p:sldId id="473" r:id="rId27"/>
    <p:sldId id="472" r:id="rId28"/>
    <p:sldId id="461" r:id="rId29"/>
    <p:sldId id="416" r:id="rId30"/>
    <p:sldId id="422" r:id="rId31"/>
    <p:sldId id="421" r:id="rId32"/>
    <p:sldId id="420" r:id="rId33"/>
    <p:sldId id="419" r:id="rId34"/>
    <p:sldId id="423" r:id="rId35"/>
    <p:sldId id="426" r:id="rId36"/>
    <p:sldId id="425" r:id="rId37"/>
    <p:sldId id="424" r:id="rId38"/>
    <p:sldId id="465" r:id="rId39"/>
    <p:sldId id="477" r:id="rId40"/>
    <p:sldId id="475" r:id="rId41"/>
    <p:sldId id="441" r:id="rId42"/>
    <p:sldId id="476" r:id="rId43"/>
    <p:sldId id="439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pos="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CC3300"/>
    <a:srgbClr val="002060"/>
    <a:srgbClr val="003366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70" autoAdjust="0"/>
    <p:restoredTop sz="94627" autoAdjust="0"/>
  </p:normalViewPr>
  <p:slideViewPr>
    <p:cSldViewPr showGuides="1">
      <p:cViewPr varScale="1">
        <p:scale>
          <a:sx n="96" d="100"/>
          <a:sy n="96" d="100"/>
        </p:scale>
        <p:origin x="173" y="62"/>
      </p:cViewPr>
      <p:guideLst>
        <p:guide orient="horz" pos="618"/>
        <p:guide pos="884"/>
      </p:guideLst>
    </p:cSldViewPr>
  </p:slideViewPr>
  <p:outlineViewPr>
    <p:cViewPr>
      <p:scale>
        <a:sx n="33" d="100"/>
        <a:sy n="33" d="100"/>
      </p:scale>
      <p:origin x="34" y="3365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48" y="2708908"/>
            <a:ext cx="8641104" cy="1440185"/>
          </a:xfrm>
        </p:spPr>
        <p:txBody>
          <a:bodyPr/>
          <a:lstStyle>
            <a:lvl1pPr>
              <a:defRPr sz="5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9001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2"/>
            <a:ext cx="8281059" cy="5759718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2"/>
            <a:ext cx="5940760" cy="3600460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4582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9" y="2528885"/>
            <a:ext cx="4680597" cy="3960505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4211954" y="368608"/>
            <a:ext cx="4680598" cy="3600461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09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6840874" cy="3060390"/>
          </a:xfrm>
        </p:spPr>
        <p:txBody>
          <a:bodyPr tIns="18000" rIns="36000"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3311839" y="3429000"/>
            <a:ext cx="5400690" cy="3060392"/>
          </a:xfrm>
        </p:spPr>
        <p:txBody>
          <a:bodyPr tIns="18000"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5488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5400690" cy="3060390"/>
          </a:xfrm>
        </p:spPr>
        <p:txBody>
          <a:bodyPr tIns="18000"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951793" y="3609023"/>
            <a:ext cx="5760735" cy="2880368"/>
          </a:xfrm>
        </p:spPr>
        <p:txBody>
          <a:bodyPr tIns="18000" rIns="36000"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6962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580713" cy="3600460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59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2"/>
            <a:ext cx="7020897" cy="3600460"/>
          </a:xfrm>
        </p:spPr>
        <p:txBody>
          <a:bodyPr>
            <a:normAutofit/>
          </a:bodyPr>
          <a:lstStyle>
            <a:lvl1pPr>
              <a:buFontTx/>
              <a:buNone/>
              <a:defRPr sz="1600">
                <a:latin typeface="+mn-lt"/>
                <a:cs typeface="Times New Roman" pitchFamily="18" charset="0"/>
              </a:defRPr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899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31471" y="188586"/>
            <a:ext cx="8281058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31471" y="1268724"/>
            <a:ext cx="8281058" cy="5040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2" r:id="rId4"/>
    <p:sldLayoutId id="2147483664" r:id="rId5"/>
    <p:sldLayoutId id="2147483665" r:id="rId6"/>
    <p:sldLayoutId id="2147483667" r:id="rId7"/>
    <p:sldLayoutId id="2147483661" r:id="rId8"/>
    <p:sldLayoutId id="2147483666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標楷體" pitchFamily="65" charset="-120"/>
          <a:cs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charset="0"/>
          <a:ea typeface="新細明體" charset="-120"/>
          <a:cs typeface="Times New Roman" charset="0"/>
        </a:defRPr>
      </a:lvl9pPr>
    </p:titleStyle>
    <p:bodyStyle>
      <a:lvl1pPr marL="0" indent="0" algn="l" rtl="0" eaLnBrk="0" fontAlgn="base" hangingPunct="0">
        <a:spcBef>
          <a:spcPts val="0"/>
        </a:spcBef>
        <a:spcAft>
          <a:spcPct val="0"/>
        </a:spcAft>
        <a:buClrTx/>
        <a:buFontTx/>
        <a:buNone/>
        <a:defRPr sz="16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kern="0" dirty="0">
                <a:solidFill>
                  <a:srgbClr val="0000FF"/>
                </a:solidFill>
                <a:ea typeface="新細明體"/>
                <a:cs typeface="+mj-cs"/>
              </a:rPr>
              <a:t>Binary 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96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36958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572000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545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97355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211954" y="4689161"/>
            <a:ext cx="720092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39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94080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white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prstClr val="white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012161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9163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21874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14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012161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932046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11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01570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932046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5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966531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851908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2356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07443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851908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166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73259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6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572000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2791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01495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572000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50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Aft>
                <a:spcPts val="0"/>
              </a:spcAft>
            </a:pPr>
            <a:r>
              <a:rPr kumimoji="1" lang="en-US" altLang="zh-TW" kern="0" dirty="0" err="1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const</a:t>
            </a: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arraySize = 15;</a:t>
            </a:r>
          </a:p>
          <a:p>
            <a:pPr lvl="0" eaLnBrk="1" hangingPunct="1"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a[ arraySize ];</a:t>
            </a:r>
          </a:p>
          <a:p>
            <a:pPr lvl="0" eaLnBrk="1" hangingPunct="1"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x;</a:t>
            </a:r>
            <a:endParaRPr kumimoji="1" lang="en-US" altLang="zh-TW" kern="0" dirty="0" smtClean="0">
              <a:solidFill>
                <a:srgbClr val="0000FF"/>
              </a:solidFill>
              <a:latin typeface="Lucida Console" pitchFamily="49" charset="0"/>
              <a:ea typeface="新細明體"/>
              <a:cs typeface="+mn-cs"/>
            </a:endParaRP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main()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{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</a:t>
            </a: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for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( </a:t>
            </a: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i = 0; i &lt; arraySize; i++ )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   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a[i] = 2 * i;   </a:t>
            </a:r>
          </a:p>
          <a:p>
            <a:pPr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"Please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enter an integer value (-1 to quit):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position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( 0, arraySize - 1 );</a:t>
            </a:r>
          </a:p>
          <a:p>
            <a:pPr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position == -1 )</a:t>
            </a:r>
          </a:p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nThe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integer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was not found.\n\n"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nThe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integer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</a:t>
            </a:r>
          </a:p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was found in position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position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".\n\n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00"/>
                </a:solidFill>
                <a:ea typeface="新細明體"/>
                <a:cs typeface="+mn-cs"/>
              </a:rPr>
              <a:t>}</a:t>
            </a:r>
            <a:endParaRPr kumimoji="1" lang="en-US" altLang="zh-TW" kern="0" dirty="0">
              <a:solidFill>
                <a:srgbClr val="000000"/>
              </a:solidFill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220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55639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211954" y="4689161"/>
            <a:ext cx="720092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10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723883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middle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low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1080161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high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211954" y="5589276"/>
            <a:ext cx="1800207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211954" y="4689161"/>
            <a:ext cx="720092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6597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Recursive Binary 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70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a[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a[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20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if( low &gt; high )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return -1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chemeClr val="bg1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int middle = ( low + high + 1 ) / 2;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if( x == a[ middle ] )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return middle;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if( x &lt; a[ middle ] )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return </a:t>
            </a:r>
            <a:r>
              <a:rPr lang="en-US" altLang="zh-TW" dirty="0" err="1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low, middle - 1 );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else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return </a:t>
            </a:r>
            <a:r>
              <a:rPr lang="en-US" altLang="zh-TW" dirty="0" err="1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middle + 1, high );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7617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int middle = ( low + high + 1 ) / 2;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if( x == a[ middle ] )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return middle;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if( x &lt; a[ middle ] )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return </a:t>
            </a:r>
            <a:r>
              <a:rPr lang="en-US" altLang="zh-TW" dirty="0" err="1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low, middle - 1 );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else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return </a:t>
            </a:r>
            <a:r>
              <a:rPr lang="en-US" altLang="zh-TW" dirty="0" err="1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middle + 1, high );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2692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if( x &lt; a[ middle ] )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return </a:t>
            </a:r>
            <a:r>
              <a:rPr lang="en-US" altLang="zh-TW" dirty="0" err="1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low, middle - 1 );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else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return </a:t>
            </a:r>
            <a:r>
              <a:rPr lang="en-US" altLang="zh-TW" dirty="0" err="1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middle + 1, high );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092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middle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middle + 1,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6187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middle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middle + 1,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525748"/>
              </p:ext>
            </p:extLst>
          </p:nvPr>
        </p:nvGraphicFramePr>
        <p:xfrm>
          <a:off x="1691632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051678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1691631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4387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middle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middle + 1,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225385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1268724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76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a[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a[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783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middle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middle + 1,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062171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1268724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812414" y="162877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92322" y="2168839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( 0, 6 )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902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middle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middle + 1,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02306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1268724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812414" y="162877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92322" y="2168839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( 0, 6 )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812414" y="2528885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92322" y="3068954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( 4, 6 )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561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middle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middle + 1,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28138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1268724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812414" y="162877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92322" y="2168839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( 0, 6 )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812414" y="2528885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92322" y="3068954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( 4, 6 )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7812414" y="3429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092322" y="3969069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( 4, 4 )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6480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middle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middle + 1,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45117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9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1268724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812414" y="162877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92322" y="2168839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( 0, 6 )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812414" y="2528885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92322" y="3068954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( 4, 6 )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7812414" y="3429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092322" y="3969069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( 4, 4 )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7812414" y="4329115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92322" y="4869184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( 5, 4 )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7861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middle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middle + 1,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60075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8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1268724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142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middle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middle + 1,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796796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8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1268724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812414" y="162877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92322" y="2168839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( 0, 6 )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299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middle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middle + 1,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668984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8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1268724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812414" y="162877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92322" y="2168839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( 0, 6 )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812414" y="2528885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92322" y="3068954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( 4, 6 )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534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middle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middle + 1,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080512"/>
              </p:ext>
            </p:extLst>
          </p:nvPr>
        </p:nvGraphicFramePr>
        <p:xfrm>
          <a:off x="431471" y="5589276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91517" y="4869184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8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431470" y="4869184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+mn-lt"/>
              </a:rPr>
              <a:t>x</a:t>
            </a:r>
            <a:endParaRPr lang="en-US" altLang="zh-TW" sz="16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22" y="1268724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0,</a:t>
            </a:r>
            <a:r>
              <a:rPr kumimoji="0"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14 )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7812414" y="162877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92322" y="2168839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( 0, 6 )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7812414" y="2528885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92322" y="3068954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( 4, 6 )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7812414" y="3429000"/>
            <a:ext cx="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092322" y="3969069"/>
            <a:ext cx="1440000" cy="36004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zh-TW" sz="1600" dirty="0" err="1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bS</a:t>
            </a:r>
            <a:r>
              <a:rPr kumimoji="0"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( 4, 4 )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3894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Pointer Notation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057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31470" y="548632"/>
            <a:ext cx="8461082" cy="3960506"/>
          </a:xfrm>
        </p:spPr>
        <p:txBody>
          <a:bodyPr/>
          <a:lstStyle/>
          <a:p>
            <a:pPr lvl="0" eaLnBrk="1" hangingPunct="1">
              <a:spcAft>
                <a:spcPts val="0"/>
              </a:spcAft>
            </a:pPr>
            <a:r>
              <a:rPr kumimoji="1" lang="en-US" altLang="zh-TW" kern="0" dirty="0" err="1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const</a:t>
            </a: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arraySize = 15;</a:t>
            </a:r>
          </a:p>
          <a:p>
            <a:pPr lvl="0" eaLnBrk="1" hangingPunct="1"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a[ arraySize ];</a:t>
            </a:r>
          </a:p>
          <a:p>
            <a:pPr lvl="0" eaLnBrk="1" hangingPunct="1"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x;</a:t>
            </a:r>
            <a:endParaRPr kumimoji="1" lang="en-US" altLang="zh-TW" kern="0" dirty="0" smtClean="0">
              <a:solidFill>
                <a:srgbClr val="0000FF"/>
              </a:solidFill>
              <a:latin typeface="Lucida Console" pitchFamily="49" charset="0"/>
              <a:ea typeface="新細明體"/>
              <a:cs typeface="+mn-cs"/>
            </a:endParaRP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main()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{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</a:t>
            </a: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for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( </a:t>
            </a:r>
            <a:r>
              <a:rPr kumimoji="1" lang="en-US" altLang="zh-TW" kern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+mn-cs"/>
              </a:rPr>
              <a:t>int</a:t>
            </a: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i = 0; i &lt; arraySize; i++ )</a:t>
            </a:r>
          </a:p>
          <a:p>
            <a:pPr lvl="0" ea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      </a:t>
            </a:r>
            <a:r>
              <a:rPr kumimoji="1" lang="en-US" altLang="zh-TW" kern="0" dirty="0">
                <a:solidFill>
                  <a:srgbClr val="000000"/>
                </a:solidFill>
                <a:latin typeface="Lucida Console" pitchFamily="49" charset="0"/>
                <a:ea typeface="新細明體"/>
                <a:cs typeface="+mn-cs"/>
              </a:rPr>
              <a:t>a[i] = 2 * i;   </a:t>
            </a:r>
          </a:p>
          <a:p>
            <a:pPr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"Please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enter an integer value (-1 to quit):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*position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a, a + ( arraySize - 1 )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position ==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nThe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integer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was not found.\n"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nThe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integer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x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was found in position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position - 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".\n\n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Aft>
                <a:spcPts val="0"/>
              </a:spcAft>
            </a:pPr>
            <a:r>
              <a:rPr kumimoji="1" lang="en-US" altLang="zh-TW" kern="0" dirty="0" smtClean="0">
                <a:solidFill>
                  <a:srgbClr val="000000"/>
                </a:solidFill>
                <a:ea typeface="新細明體"/>
                <a:cs typeface="+mn-cs"/>
              </a:rPr>
              <a:t>}</a:t>
            </a:r>
            <a:endParaRPr kumimoji="1" lang="en-US" altLang="zh-TW" kern="0" dirty="0">
              <a:solidFill>
                <a:srgbClr val="000000"/>
              </a:solidFill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92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332136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7</a:t>
            </a:r>
            <a:endParaRPr lang="zh-TW" alt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012161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9702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a[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a[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 ]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1572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*low,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*high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low &lt;= high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*middle = </a:t>
            </a:r>
            <a:r>
              <a:rPr lang="en-US" altLang="zh-TW" spc="600" dirty="0" smtClean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 smtClean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+(((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</a:t>
            </a:r>
            <a:r>
              <a:rPr lang="en-US" altLang="zh-TW" spc="600" dirty="0" smtClean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w-</a:t>
            </a:r>
            <a:r>
              <a:rPr lang="en-US" altLang="zh-TW" spc="300" dirty="0" smtClean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a)+(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</a:t>
            </a:r>
            <a:r>
              <a:rPr lang="en-US" altLang="zh-TW" spc="600" dirty="0" smtClean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h-</a:t>
            </a:r>
            <a:r>
              <a:rPr lang="en-US" altLang="zh-TW" spc="300" dirty="0" smtClean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a)+1)/2</a:t>
            </a:r>
            <a:r>
              <a:rPr lang="en-US" altLang="zh-TW" dirty="0" smtClean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== 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*middle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*middle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high = 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 - 1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low = 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middle + 1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5291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*low,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*high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low &lt;= high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*middle = </a:t>
            </a:r>
            <a:r>
              <a:rPr lang="en-US" altLang="zh-TW" spc="600" dirty="0" smtClean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+(((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</a:t>
            </a:r>
            <a:r>
              <a:rPr lang="en-US" altLang="zh-TW" spc="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w-</a:t>
            </a:r>
            <a:r>
              <a:rPr lang="en-US" altLang="zh-TW" spc="300" dirty="0" smtClean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)+(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</a:t>
            </a:r>
            <a:r>
              <a:rPr lang="en-US" altLang="zh-TW" spc="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h-</a:t>
            </a:r>
            <a:r>
              <a:rPr lang="en-US" altLang="zh-TW" spc="300" dirty="0" smtClean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)+1)/2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== *middle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*middle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high = middle - 1;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low = middle + 1;</a:t>
            </a:r>
          </a:p>
          <a:p>
            <a:pPr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989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*low,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*high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low &lt;= high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*middle = </a:t>
            </a:r>
            <a:r>
              <a:rPr lang="en-US" altLang="zh-TW" spc="600" dirty="0" smtClean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+(((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</a:t>
            </a:r>
            <a:r>
              <a:rPr lang="en-US" altLang="zh-TW" spc="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w-</a:t>
            </a:r>
            <a:r>
              <a:rPr lang="en-US" altLang="zh-TW" spc="300" dirty="0" smtClean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)+(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</a:t>
            </a:r>
            <a:r>
              <a:rPr lang="en-US" altLang="zh-TW" spc="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h-</a:t>
            </a:r>
            <a:r>
              <a:rPr lang="en-US" altLang="zh-TW" spc="300" dirty="0" smtClean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)+1)/2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== *middle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*middle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high = middle - 1;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low = middle + 1;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39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*low,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*high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*middle = </a:t>
            </a:r>
            <a:r>
              <a:rPr lang="en-US" altLang="zh-TW" spc="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+(((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w-</a:t>
            </a:r>
            <a:r>
              <a:rPr lang="en-US" altLang="zh-TW" spc="3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)+(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h-</a:t>
            </a:r>
            <a:r>
              <a:rPr lang="en-US" altLang="zh-TW" spc="3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)+1)/2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*middle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*middle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high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2773359" y="5589277"/>
            <a:ext cx="718503" cy="72009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6012184" y="5589277"/>
            <a:ext cx="1800232" cy="72009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98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*low,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*high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*middle = </a:t>
            </a:r>
            <a:r>
              <a:rPr lang="en-US" altLang="zh-TW" spc="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+(((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w-</a:t>
            </a:r>
            <a:r>
              <a:rPr lang="en-US" altLang="zh-TW" spc="3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)+(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h-</a:t>
            </a:r>
            <a:r>
              <a:rPr lang="en-US" altLang="zh-TW" spc="3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)+1)/2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*middle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*middle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high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2773359" y="5589277"/>
            <a:ext cx="718503" cy="72009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6012184" y="5589277"/>
            <a:ext cx="1800232" cy="72009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932046" y="4509138"/>
            <a:ext cx="360046" cy="72009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5644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*low,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*high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*middle = </a:t>
            </a:r>
            <a:r>
              <a:rPr lang="en-US" altLang="zh-TW" spc="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+(((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w-</a:t>
            </a:r>
            <a:r>
              <a:rPr lang="en-US" altLang="zh-TW" spc="3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)+(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h-</a:t>
            </a:r>
            <a:r>
              <a:rPr lang="en-US" altLang="zh-TW" spc="3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)+1)/2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*middle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*middle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high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2773359" y="5589277"/>
            <a:ext cx="718503" cy="72009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4932047" y="5589277"/>
            <a:ext cx="1080137" cy="72009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932046" y="4509138"/>
            <a:ext cx="360046" cy="72009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2255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*low,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*high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*middle = </a:t>
            </a:r>
            <a:r>
              <a:rPr lang="en-US" altLang="zh-TW" spc="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+(((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w-</a:t>
            </a:r>
            <a:r>
              <a:rPr lang="en-US" altLang="zh-TW" spc="3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)+(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h-</a:t>
            </a:r>
            <a:r>
              <a:rPr lang="en-US" altLang="zh-TW" spc="3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)+1)/2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*middle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*middle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high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2773359" y="5589277"/>
            <a:ext cx="718503" cy="72009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4932047" y="5589277"/>
            <a:ext cx="1080137" cy="72009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851908" y="4509138"/>
            <a:ext cx="1080138" cy="72009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253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*low,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*high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*middle = </a:t>
            </a:r>
            <a:r>
              <a:rPr lang="en-US" altLang="zh-TW" spc="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+(((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w-</a:t>
            </a:r>
            <a:r>
              <a:rPr lang="en-US" altLang="zh-TW" spc="3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)+(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h-</a:t>
            </a:r>
            <a:r>
              <a:rPr lang="en-US" altLang="zh-TW" spc="3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)+1)/2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*middle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*middle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high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491862" y="5589277"/>
            <a:ext cx="720092" cy="72009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4932047" y="5589277"/>
            <a:ext cx="1080137" cy="72009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851908" y="4509138"/>
            <a:ext cx="1080138" cy="72009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834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*low,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*high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*middle = </a:t>
            </a:r>
            <a:r>
              <a:rPr lang="en-US" altLang="zh-TW" spc="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+(((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w-</a:t>
            </a:r>
            <a:r>
              <a:rPr lang="en-US" altLang="zh-TW" spc="3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)+(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h-</a:t>
            </a:r>
            <a:r>
              <a:rPr lang="en-US" altLang="zh-TW" spc="3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)+1)/2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*middle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*middle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high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491862" y="5589277"/>
            <a:ext cx="720092" cy="72009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4932047" y="5589277"/>
            <a:ext cx="1080137" cy="72009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572000" y="4509138"/>
            <a:ext cx="360046" cy="72009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96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2273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14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7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V="1">
            <a:off x="6012161" y="5589276"/>
            <a:ext cx="180025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932046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6292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*low,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*high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*middle = </a:t>
            </a:r>
            <a:r>
              <a:rPr lang="en-US" altLang="zh-TW" spc="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+(((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w-</a:t>
            </a:r>
            <a:r>
              <a:rPr lang="en-US" altLang="zh-TW" spc="3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)+(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h-</a:t>
            </a:r>
            <a:r>
              <a:rPr lang="en-US" altLang="zh-TW" spc="3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)+1)/2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*middle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*middle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high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491862" y="5589277"/>
            <a:ext cx="720092" cy="72009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4211955" y="5589277"/>
            <a:ext cx="1800229" cy="72009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572000" y="4509138"/>
            <a:ext cx="360046" cy="72009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3815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*low,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*high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low &lt;= high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*middle = </a:t>
            </a:r>
            <a:r>
              <a:rPr lang="en-US" altLang="zh-TW" spc="6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+(((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w-</a:t>
            </a:r>
            <a:r>
              <a:rPr lang="en-US" altLang="zh-TW" spc="3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)+(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</a:t>
            </a:r>
            <a:r>
              <a:rPr lang="en-US" altLang="zh-TW" spc="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h-</a:t>
            </a:r>
            <a:r>
              <a:rPr lang="en-US" altLang="zh-TW" spc="300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</a:t>
            </a:r>
            <a:r>
              <a:rPr lang="en-US" altLang="zh-TW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)+1)/2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== *middle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*middle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high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low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/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middle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low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3491862" y="5589277"/>
            <a:ext cx="720092" cy="72009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high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4211955" y="5589277"/>
            <a:ext cx="1800229" cy="720091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211954" y="4509138"/>
            <a:ext cx="720092" cy="72009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+mn-cs"/>
              </a:rPr>
              <a:t>8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+mn-cs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x</a:t>
            </a:r>
            <a:endParaRPr kumimoji="1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9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18608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7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932046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500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21497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0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H="1" flipV="1">
            <a:off x="2773358" y="5589277"/>
            <a:ext cx="718481" cy="54006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851908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778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1206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3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3851908" y="4689161"/>
            <a:ext cx="1080138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9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 = 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/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x ==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x &lt; 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high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- 1;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low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middle + 1;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4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45638"/>
              </p:ext>
            </p:extLst>
          </p:nvPr>
        </p:nvGraphicFramePr>
        <p:xfrm>
          <a:off x="2231701" y="4869184"/>
          <a:ext cx="57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4391977" y="3969069"/>
            <a:ext cx="108002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ctr"/>
            <a:r>
              <a:rPr lang="en-US" altLang="zh-TW" sz="1600" dirty="0" smtClean="0">
                <a:latin typeface="+mn-lt"/>
              </a:rPr>
              <a:t>middle</a:t>
            </a:r>
            <a:endParaRPr lang="en-US" altLang="zh-TW" sz="160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11839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4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32161" y="612934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6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52023" y="4329115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72000"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5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24" name="Text Box 141"/>
          <p:cNvSpPr txBox="1">
            <a:spLocks noChangeArrowheads="1"/>
          </p:cNvSpPr>
          <p:nvPr/>
        </p:nvSpPr>
        <p:spPr bwMode="auto">
          <a:xfrm>
            <a:off x="2771770" y="6129345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low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8" name="直線單箭頭接點 17"/>
          <p:cNvCxnSpPr>
            <a:stCxn id="21" idx="0"/>
          </p:cNvCxnSpPr>
          <p:nvPr/>
        </p:nvCxnSpPr>
        <p:spPr>
          <a:xfrm flipV="1">
            <a:off x="3491839" y="5589276"/>
            <a:ext cx="72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41"/>
          <p:cNvSpPr txBox="1">
            <a:spLocks noChangeArrowheads="1"/>
          </p:cNvSpPr>
          <p:nvPr/>
        </p:nvSpPr>
        <p:spPr bwMode="auto">
          <a:xfrm>
            <a:off x="6192207" y="6129345"/>
            <a:ext cx="720092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r>
              <a:rPr lang="en-US" altLang="zh-TW" sz="1600" dirty="0" smtClean="0">
                <a:latin typeface="+mn-lt"/>
              </a:rPr>
              <a:t>high</a:t>
            </a:r>
            <a:endParaRPr lang="en-US" altLang="zh-TW" sz="1600" dirty="0">
              <a:latin typeface="+mn-lt"/>
            </a:endParaRPr>
          </a:p>
        </p:txBody>
      </p:sp>
      <p:cxnSp>
        <p:nvCxnSpPr>
          <p:cNvPr id="17" name="直線單箭頭接點 16"/>
          <p:cNvCxnSpPr>
            <a:stCxn id="22" idx="0"/>
          </p:cNvCxnSpPr>
          <p:nvPr/>
        </p:nvCxnSpPr>
        <p:spPr>
          <a:xfrm flipH="1" flipV="1">
            <a:off x="4932046" y="5589276"/>
            <a:ext cx="1080115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4572000" y="4689161"/>
            <a:ext cx="360046" cy="540069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511609" y="5229230"/>
            <a:ext cx="36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algn="ctr"/>
            <a:r>
              <a:rPr lang="en-US" altLang="zh-TW" sz="1600" dirty="0" smtClean="0">
                <a:latin typeface="Lucida Console" panose="020B0609040504020204" pitchFamily="49" charset="0"/>
              </a:rPr>
              <a:t>8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1151562" y="5229230"/>
            <a:ext cx="35997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 anchorCtr="0"/>
          <a:lstStyle/>
          <a:p>
            <a:pPr algn="r"/>
            <a:r>
              <a:rPr lang="en-US" altLang="zh-TW" sz="1600" dirty="0" smtClean="0">
                <a:latin typeface="+mn-lt"/>
              </a:rPr>
              <a:t>x</a:t>
            </a:r>
            <a:endParaRPr lang="en-US" altLang="zh-TW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981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3">
      <a:majorFont>
        <a:latin typeface="Georgia"/>
        <a:ea typeface="標楷體"/>
        <a:cs typeface=""/>
      </a:majorFont>
      <a:minorFont>
        <a:latin typeface="Lucida Console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4788</TotalTime>
  <Words>5841</Words>
  <Application>Microsoft Office PowerPoint</Application>
  <PresentationFormat>如螢幕大小 (4:3)</PresentationFormat>
  <Paragraphs>2048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9" baseType="lpstr">
      <vt:lpstr>細明體</vt:lpstr>
      <vt:lpstr>新細明體</vt:lpstr>
      <vt:lpstr>標楷體</vt:lpstr>
      <vt:lpstr>Arial</vt:lpstr>
      <vt:lpstr>Georgia</vt:lpstr>
      <vt:lpstr>Lucida Console</vt:lpstr>
      <vt:lpstr>Times New Roman</vt:lpstr>
      <vt:lpstr>Office 佈景主題</vt:lpstr>
      <vt:lpstr>Binary Search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Binary Search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Pointer Notation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james</cp:lastModifiedBy>
  <cp:revision>540</cp:revision>
  <dcterms:created xsi:type="dcterms:W3CDTF">2009-07-07T15:33:02Z</dcterms:created>
  <dcterms:modified xsi:type="dcterms:W3CDTF">2022-11-17T12:37:05Z</dcterms:modified>
</cp:coreProperties>
</file>