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6"/>
  </p:notesMasterIdLst>
  <p:handoutMasterIdLst>
    <p:handoutMasterId r:id="rId57"/>
  </p:handoutMasterIdLst>
  <p:sldIdLst>
    <p:sldId id="483" r:id="rId2"/>
    <p:sldId id="484" r:id="rId3"/>
    <p:sldId id="485" r:id="rId4"/>
    <p:sldId id="482" r:id="rId5"/>
    <p:sldId id="487" r:id="rId6"/>
    <p:sldId id="488" r:id="rId7"/>
    <p:sldId id="489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98" r:id="rId17"/>
    <p:sldId id="499" r:id="rId18"/>
    <p:sldId id="500" r:id="rId19"/>
    <p:sldId id="501" r:id="rId20"/>
    <p:sldId id="502" r:id="rId21"/>
    <p:sldId id="503" r:id="rId22"/>
    <p:sldId id="504" r:id="rId23"/>
    <p:sldId id="505" r:id="rId24"/>
    <p:sldId id="486" r:id="rId25"/>
    <p:sldId id="422" r:id="rId26"/>
    <p:sldId id="424" r:id="rId27"/>
    <p:sldId id="440" r:id="rId28"/>
    <p:sldId id="441" r:id="rId29"/>
    <p:sldId id="442" r:id="rId30"/>
    <p:sldId id="443" r:id="rId31"/>
    <p:sldId id="444" r:id="rId32"/>
    <p:sldId id="445" r:id="rId33"/>
    <p:sldId id="471" r:id="rId34"/>
    <p:sldId id="472" r:id="rId35"/>
    <p:sldId id="473" r:id="rId36"/>
    <p:sldId id="474" r:id="rId37"/>
    <p:sldId id="475" r:id="rId38"/>
    <p:sldId id="476" r:id="rId39"/>
    <p:sldId id="477" r:id="rId40"/>
    <p:sldId id="478" r:id="rId41"/>
    <p:sldId id="479" r:id="rId42"/>
    <p:sldId id="480" r:id="rId43"/>
    <p:sldId id="481" r:id="rId44"/>
    <p:sldId id="457" r:id="rId45"/>
    <p:sldId id="460" r:id="rId46"/>
    <p:sldId id="461" r:id="rId47"/>
    <p:sldId id="506" r:id="rId48"/>
    <p:sldId id="507" r:id="rId49"/>
    <p:sldId id="464" r:id="rId50"/>
    <p:sldId id="465" r:id="rId51"/>
    <p:sldId id="469" r:id="rId52"/>
    <p:sldId id="470" r:id="rId53"/>
    <p:sldId id="467" r:id="rId54"/>
    <p:sldId id="468" r:id="rId55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23" autoAdjust="0"/>
    <p:restoredTop sz="95607" autoAdjust="0"/>
  </p:normalViewPr>
  <p:slideViewPr>
    <p:cSldViewPr showGuides="1">
      <p:cViewPr varScale="1">
        <p:scale>
          <a:sx n="93" d="100"/>
          <a:sy n="93" d="100"/>
        </p:scale>
        <p:origin x="82" y="115"/>
      </p:cViewPr>
      <p:guideLst>
        <p:guide orient="horz" pos="73"/>
        <p:guide pos="15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34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34" charset="0"/>
                <a:ea typeface="新細明體" pitchFamily="18" charset="-120"/>
              </a:defRPr>
            </a:lvl1pPr>
          </a:lstStyle>
          <a:p>
            <a:fld id="{0ED60AB1-66EC-4D0B-84C7-CBDA2108E7E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15667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5017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50180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018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34" charset="0"/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5018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34" charset="0"/>
                <a:ea typeface="新細明體" pitchFamily="18" charset="-120"/>
              </a:defRPr>
            </a:lvl1pPr>
          </a:lstStyle>
          <a:p>
            <a:fld id="{00A8787C-B582-4FD1-B67D-AC975F24278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9931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2000" y="2708911"/>
            <a:ext cx="8640000" cy="144018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260603"/>
            <a:ext cx="8280000" cy="86410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1268730"/>
            <a:ext cx="6840000" cy="450027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1460" y="260604"/>
            <a:ext cx="8641080" cy="6336792"/>
          </a:xfrm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62378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6120000" cy="1080000"/>
          </a:xfrm>
        </p:spPr>
        <p:txBody>
          <a:bodyPr lIns="0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432000" y="2169000"/>
            <a:ext cx="6120000" cy="1080000"/>
          </a:xfrm>
        </p:spPr>
        <p:txBody>
          <a:bodyPr lIns="0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1"/>
          </p:nvPr>
        </p:nvSpPr>
        <p:spPr>
          <a:xfrm>
            <a:off x="432000" y="3789000"/>
            <a:ext cx="6120000" cy="1080000"/>
          </a:xfrm>
        </p:spPr>
        <p:txBody>
          <a:bodyPr lIns="0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idx="12"/>
          </p:nvPr>
        </p:nvSpPr>
        <p:spPr>
          <a:xfrm>
            <a:off x="432000" y="5409000"/>
            <a:ext cx="6120000" cy="1080000"/>
          </a:xfrm>
        </p:spPr>
        <p:txBody>
          <a:bodyPr lIns="0"/>
          <a:lstStyle>
            <a:lvl1pPr>
              <a:spcBef>
                <a:spcPts val="0"/>
              </a:spcBef>
              <a:defRPr/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53555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9496" y="548640"/>
            <a:ext cx="8065008" cy="4176522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3610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60" y="260603"/>
            <a:ext cx="8641080" cy="86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 smtClean="0"/>
              <a:t>按一下以編輯母片標題樣式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60" y="1268730"/>
            <a:ext cx="8641080" cy="5328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 smtClean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4" r:id="rId3"/>
    <p:sldLayoutId id="2147483665" r:id="rId4"/>
    <p:sldLayoutId id="2147483662" r:id="rId5"/>
    <p:sldLayoutId id="2147483659" r:id="rId6"/>
    <p:sldLayoutId id="2147483660" r:id="rId7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000">
          <a:solidFill>
            <a:srgbClr val="0000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0" indent="0" algn="l" rtl="0" fontAlgn="base">
        <a:spcBef>
          <a:spcPct val="20000"/>
        </a:spcBef>
        <a:spcAft>
          <a:spcPct val="0"/>
        </a:spcAft>
        <a:buNone/>
        <a:defRPr kumimoji="1" sz="1600">
          <a:solidFill>
            <a:schemeClr val="tx1"/>
          </a:solidFill>
          <a:latin typeface="Lucida Console" panose="020B0609040504020204" pitchFamily="49" charset="0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097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*pass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 + 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pass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pass--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swap(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565533"/>
              </p:ext>
            </p:extLst>
          </p:nvPr>
        </p:nvGraphicFramePr>
        <p:xfrm>
          <a:off x="565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31051"/>
              </p:ext>
            </p:extLst>
          </p:nvPr>
        </p:nvGraphicFramePr>
        <p:xfrm>
          <a:off x="6372000" y="396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pass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9982"/>
              </p:ext>
            </p:extLst>
          </p:nvPr>
        </p:nvGraphicFramePr>
        <p:xfrm>
          <a:off x="6552000" y="576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>
            <a:off x="7272000" y="4149000"/>
            <a:ext cx="72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8" name="Line 60"/>
          <p:cNvSpPr>
            <a:spLocks noChangeShapeType="1"/>
          </p:cNvSpPr>
          <p:nvPr/>
        </p:nvSpPr>
        <p:spPr bwMode="auto">
          <a:xfrm flipV="1">
            <a:off x="7092000" y="52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71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*pass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 + 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pass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pass--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swap(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651340"/>
              </p:ext>
            </p:extLst>
          </p:nvPr>
        </p:nvGraphicFramePr>
        <p:xfrm>
          <a:off x="565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31051"/>
              </p:ext>
            </p:extLst>
          </p:nvPr>
        </p:nvGraphicFramePr>
        <p:xfrm>
          <a:off x="6372000" y="396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pass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9982"/>
              </p:ext>
            </p:extLst>
          </p:nvPr>
        </p:nvGraphicFramePr>
        <p:xfrm>
          <a:off x="6552000" y="576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>
            <a:off x="7272000" y="4149000"/>
            <a:ext cx="72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8" name="Line 60"/>
          <p:cNvSpPr>
            <a:spLocks noChangeShapeType="1"/>
          </p:cNvSpPr>
          <p:nvPr/>
        </p:nvSpPr>
        <p:spPr bwMode="auto">
          <a:xfrm flipV="1">
            <a:off x="7092000" y="52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2332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*pass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 + 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pass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pass--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swap(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651340"/>
              </p:ext>
            </p:extLst>
          </p:nvPr>
        </p:nvGraphicFramePr>
        <p:xfrm>
          <a:off x="565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31051"/>
              </p:ext>
            </p:extLst>
          </p:nvPr>
        </p:nvGraphicFramePr>
        <p:xfrm>
          <a:off x="6372000" y="396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pass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9982"/>
              </p:ext>
            </p:extLst>
          </p:nvPr>
        </p:nvGraphicFramePr>
        <p:xfrm>
          <a:off x="6552000" y="576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>
            <a:off x="7272000" y="4149000"/>
            <a:ext cx="36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8" name="Line 60"/>
          <p:cNvSpPr>
            <a:spLocks noChangeShapeType="1"/>
          </p:cNvSpPr>
          <p:nvPr/>
        </p:nvSpPr>
        <p:spPr bwMode="auto">
          <a:xfrm flipH="1" flipV="1">
            <a:off x="6552000" y="52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18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*pass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 + 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pass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pass--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swap(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343555"/>
              </p:ext>
            </p:extLst>
          </p:nvPr>
        </p:nvGraphicFramePr>
        <p:xfrm>
          <a:off x="565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31051"/>
              </p:ext>
            </p:extLst>
          </p:nvPr>
        </p:nvGraphicFramePr>
        <p:xfrm>
          <a:off x="6372000" y="396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pass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9982"/>
              </p:ext>
            </p:extLst>
          </p:nvPr>
        </p:nvGraphicFramePr>
        <p:xfrm>
          <a:off x="6552000" y="576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>
            <a:off x="7272000" y="4149000"/>
            <a:ext cx="36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8" name="Line 60"/>
          <p:cNvSpPr>
            <a:spLocks noChangeShapeType="1"/>
          </p:cNvSpPr>
          <p:nvPr/>
        </p:nvSpPr>
        <p:spPr bwMode="auto">
          <a:xfrm flipH="1" flipV="1">
            <a:off x="6552000" y="52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206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*pass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 + 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pass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pass--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swap(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343555"/>
              </p:ext>
            </p:extLst>
          </p:nvPr>
        </p:nvGraphicFramePr>
        <p:xfrm>
          <a:off x="565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31051"/>
              </p:ext>
            </p:extLst>
          </p:nvPr>
        </p:nvGraphicFramePr>
        <p:xfrm>
          <a:off x="6372000" y="396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pass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9982"/>
              </p:ext>
            </p:extLst>
          </p:nvPr>
        </p:nvGraphicFramePr>
        <p:xfrm>
          <a:off x="6552000" y="576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>
            <a:off x="7272000" y="4149000"/>
            <a:ext cx="36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8" name="Line 60"/>
          <p:cNvSpPr>
            <a:spLocks noChangeShapeType="1"/>
          </p:cNvSpPr>
          <p:nvPr/>
        </p:nvSpPr>
        <p:spPr bwMode="auto">
          <a:xfrm flipH="1" flipV="1">
            <a:off x="6912000" y="5229000"/>
            <a:ext cx="18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1742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*pass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 + 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pass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pass--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swap(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000282"/>
              </p:ext>
            </p:extLst>
          </p:nvPr>
        </p:nvGraphicFramePr>
        <p:xfrm>
          <a:off x="565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31051"/>
              </p:ext>
            </p:extLst>
          </p:nvPr>
        </p:nvGraphicFramePr>
        <p:xfrm>
          <a:off x="6372000" y="396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pass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9982"/>
              </p:ext>
            </p:extLst>
          </p:nvPr>
        </p:nvGraphicFramePr>
        <p:xfrm>
          <a:off x="6552000" y="576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>
            <a:off x="7272000" y="4149000"/>
            <a:ext cx="36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8" name="Line 60"/>
          <p:cNvSpPr>
            <a:spLocks noChangeShapeType="1"/>
          </p:cNvSpPr>
          <p:nvPr/>
        </p:nvSpPr>
        <p:spPr bwMode="auto">
          <a:xfrm flipH="1" flipV="1">
            <a:off x="6912000" y="5229000"/>
            <a:ext cx="18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5105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*pass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 + 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pass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pass--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swap(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8000282"/>
              </p:ext>
            </p:extLst>
          </p:nvPr>
        </p:nvGraphicFramePr>
        <p:xfrm>
          <a:off x="565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31051"/>
              </p:ext>
            </p:extLst>
          </p:nvPr>
        </p:nvGraphicFramePr>
        <p:xfrm>
          <a:off x="6372000" y="396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pass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9982"/>
              </p:ext>
            </p:extLst>
          </p:nvPr>
        </p:nvGraphicFramePr>
        <p:xfrm>
          <a:off x="6552000" y="576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>
            <a:off x="7272000" y="4149000"/>
            <a:ext cx="36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8" name="Line 60"/>
          <p:cNvSpPr>
            <a:spLocks noChangeShapeType="1"/>
          </p:cNvSpPr>
          <p:nvPr/>
        </p:nvSpPr>
        <p:spPr bwMode="auto">
          <a:xfrm flipV="1">
            <a:off x="7092000" y="5229000"/>
            <a:ext cx="18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589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*pass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 + 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pass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pass--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swap(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17437"/>
              </p:ext>
            </p:extLst>
          </p:nvPr>
        </p:nvGraphicFramePr>
        <p:xfrm>
          <a:off x="565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31051"/>
              </p:ext>
            </p:extLst>
          </p:nvPr>
        </p:nvGraphicFramePr>
        <p:xfrm>
          <a:off x="6372000" y="396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pass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9982"/>
              </p:ext>
            </p:extLst>
          </p:nvPr>
        </p:nvGraphicFramePr>
        <p:xfrm>
          <a:off x="6552000" y="576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>
            <a:off x="7272000" y="4149000"/>
            <a:ext cx="36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8" name="Line 60"/>
          <p:cNvSpPr>
            <a:spLocks noChangeShapeType="1"/>
          </p:cNvSpPr>
          <p:nvPr/>
        </p:nvSpPr>
        <p:spPr bwMode="auto">
          <a:xfrm flipV="1">
            <a:off x="7092000" y="5229000"/>
            <a:ext cx="18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59933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*pass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 + 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pass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pass--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swap(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17437"/>
              </p:ext>
            </p:extLst>
          </p:nvPr>
        </p:nvGraphicFramePr>
        <p:xfrm>
          <a:off x="565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31051"/>
              </p:ext>
            </p:extLst>
          </p:nvPr>
        </p:nvGraphicFramePr>
        <p:xfrm>
          <a:off x="6372000" y="396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pass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9982"/>
              </p:ext>
            </p:extLst>
          </p:nvPr>
        </p:nvGraphicFramePr>
        <p:xfrm>
          <a:off x="6552000" y="576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>
            <a:off x="7272000" y="4149000"/>
            <a:ext cx="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8" name="Line 60"/>
          <p:cNvSpPr>
            <a:spLocks noChangeShapeType="1"/>
          </p:cNvSpPr>
          <p:nvPr/>
        </p:nvSpPr>
        <p:spPr bwMode="auto">
          <a:xfrm flipH="1" flipV="1">
            <a:off x="6552000" y="52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3536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*pass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 + 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pass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pass--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swap(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66506"/>
              </p:ext>
            </p:extLst>
          </p:nvPr>
        </p:nvGraphicFramePr>
        <p:xfrm>
          <a:off x="565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31051"/>
              </p:ext>
            </p:extLst>
          </p:nvPr>
        </p:nvGraphicFramePr>
        <p:xfrm>
          <a:off x="6372000" y="396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pass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9982"/>
              </p:ext>
            </p:extLst>
          </p:nvPr>
        </p:nvGraphicFramePr>
        <p:xfrm>
          <a:off x="6552000" y="576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>
            <a:off x="7272000" y="4149000"/>
            <a:ext cx="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8" name="Line 60"/>
          <p:cNvSpPr>
            <a:spLocks noChangeShapeType="1"/>
          </p:cNvSpPr>
          <p:nvPr/>
        </p:nvSpPr>
        <p:spPr bwMode="auto">
          <a:xfrm flipH="1" flipV="1">
            <a:off x="6552000" y="52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230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679134"/>
              </p:ext>
            </p:extLst>
          </p:nvPr>
        </p:nvGraphicFramePr>
        <p:xfrm>
          <a:off x="3132000" y="549000"/>
          <a:ext cx="252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017773"/>
              </p:ext>
            </p:extLst>
          </p:nvPr>
        </p:nvGraphicFramePr>
        <p:xfrm>
          <a:off x="3132000" y="1089000"/>
          <a:ext cx="252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1273611"/>
              </p:ext>
            </p:extLst>
          </p:nvPr>
        </p:nvGraphicFramePr>
        <p:xfrm>
          <a:off x="3132000" y="1629000"/>
          <a:ext cx="252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531466"/>
              </p:ext>
            </p:extLst>
          </p:nvPr>
        </p:nvGraphicFramePr>
        <p:xfrm>
          <a:off x="3132000" y="2169000"/>
          <a:ext cx="252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670626"/>
              </p:ext>
            </p:extLst>
          </p:nvPr>
        </p:nvGraphicFramePr>
        <p:xfrm>
          <a:off x="3132000" y="2709000"/>
          <a:ext cx="252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381081"/>
              </p:ext>
            </p:extLst>
          </p:nvPr>
        </p:nvGraphicFramePr>
        <p:xfrm>
          <a:off x="3132000" y="3249000"/>
          <a:ext cx="252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634057"/>
              </p:ext>
            </p:extLst>
          </p:nvPr>
        </p:nvGraphicFramePr>
        <p:xfrm>
          <a:off x="3132000" y="3789000"/>
          <a:ext cx="252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661421"/>
              </p:ext>
            </p:extLst>
          </p:nvPr>
        </p:nvGraphicFramePr>
        <p:xfrm>
          <a:off x="3132000" y="4329000"/>
          <a:ext cx="252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213486"/>
              </p:ext>
            </p:extLst>
          </p:nvPr>
        </p:nvGraphicFramePr>
        <p:xfrm>
          <a:off x="3132000" y="4869000"/>
          <a:ext cx="252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306224"/>
              </p:ext>
            </p:extLst>
          </p:nvPr>
        </p:nvGraphicFramePr>
        <p:xfrm>
          <a:off x="3132000" y="5409000"/>
          <a:ext cx="252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829895"/>
              </p:ext>
            </p:extLst>
          </p:nvPr>
        </p:nvGraphicFramePr>
        <p:xfrm>
          <a:off x="3132000" y="5949000"/>
          <a:ext cx="252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7665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*pass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 + 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pass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pass--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swap(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566506"/>
              </p:ext>
            </p:extLst>
          </p:nvPr>
        </p:nvGraphicFramePr>
        <p:xfrm>
          <a:off x="565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31051"/>
              </p:ext>
            </p:extLst>
          </p:nvPr>
        </p:nvGraphicFramePr>
        <p:xfrm>
          <a:off x="6372000" y="396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pass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9982"/>
              </p:ext>
            </p:extLst>
          </p:nvPr>
        </p:nvGraphicFramePr>
        <p:xfrm>
          <a:off x="6552000" y="576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>
            <a:off x="7272000" y="4149000"/>
            <a:ext cx="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8" name="Line 60"/>
          <p:cNvSpPr>
            <a:spLocks noChangeShapeType="1"/>
          </p:cNvSpPr>
          <p:nvPr/>
        </p:nvSpPr>
        <p:spPr bwMode="auto">
          <a:xfrm flipH="1" flipV="1">
            <a:off x="6912000" y="5229000"/>
            <a:ext cx="18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2026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*pass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 + 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pass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pass--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swap(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0651"/>
              </p:ext>
            </p:extLst>
          </p:nvPr>
        </p:nvGraphicFramePr>
        <p:xfrm>
          <a:off x="565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31051"/>
              </p:ext>
            </p:extLst>
          </p:nvPr>
        </p:nvGraphicFramePr>
        <p:xfrm>
          <a:off x="6372000" y="396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pass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9982"/>
              </p:ext>
            </p:extLst>
          </p:nvPr>
        </p:nvGraphicFramePr>
        <p:xfrm>
          <a:off x="6552000" y="576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>
            <a:off x="7272000" y="4149000"/>
            <a:ext cx="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8" name="Line 60"/>
          <p:cNvSpPr>
            <a:spLocks noChangeShapeType="1"/>
          </p:cNvSpPr>
          <p:nvPr/>
        </p:nvSpPr>
        <p:spPr bwMode="auto">
          <a:xfrm flipH="1" flipV="1">
            <a:off x="6912000" y="5229000"/>
            <a:ext cx="18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4754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*pass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 + 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pass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pass--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swap(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0651"/>
              </p:ext>
            </p:extLst>
          </p:nvPr>
        </p:nvGraphicFramePr>
        <p:xfrm>
          <a:off x="565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31051"/>
              </p:ext>
            </p:extLst>
          </p:nvPr>
        </p:nvGraphicFramePr>
        <p:xfrm>
          <a:off x="6372000" y="396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pass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9982"/>
              </p:ext>
            </p:extLst>
          </p:nvPr>
        </p:nvGraphicFramePr>
        <p:xfrm>
          <a:off x="6552000" y="576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 flipH="1">
            <a:off x="6912000" y="4149000"/>
            <a:ext cx="36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8" name="Line 60"/>
          <p:cNvSpPr>
            <a:spLocks noChangeShapeType="1"/>
          </p:cNvSpPr>
          <p:nvPr/>
        </p:nvSpPr>
        <p:spPr bwMode="auto">
          <a:xfrm flipH="1" flipV="1">
            <a:off x="6552000" y="52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3302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*pass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 + 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pass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pass--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swap(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074198"/>
              </p:ext>
            </p:extLst>
          </p:nvPr>
        </p:nvGraphicFramePr>
        <p:xfrm>
          <a:off x="565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31051"/>
              </p:ext>
            </p:extLst>
          </p:nvPr>
        </p:nvGraphicFramePr>
        <p:xfrm>
          <a:off x="6372000" y="396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pass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9982"/>
              </p:ext>
            </p:extLst>
          </p:nvPr>
        </p:nvGraphicFramePr>
        <p:xfrm>
          <a:off x="6552000" y="576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 flipH="1">
            <a:off x="6912000" y="4149000"/>
            <a:ext cx="36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8" name="Line 60"/>
          <p:cNvSpPr>
            <a:spLocks noChangeShapeType="1"/>
          </p:cNvSpPr>
          <p:nvPr/>
        </p:nvSpPr>
        <p:spPr bwMode="auto">
          <a:xfrm flipH="1" flipV="1">
            <a:off x="6552000" y="52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064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*pass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pass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pass--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 pass; p++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*p &gt; *( p + 1 )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swap( *p, *( p + 1 )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804648"/>
              </p:ext>
            </p:extLst>
          </p:nvPr>
        </p:nvGraphicFramePr>
        <p:xfrm>
          <a:off x="565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31051"/>
              </p:ext>
            </p:extLst>
          </p:nvPr>
        </p:nvGraphicFramePr>
        <p:xfrm>
          <a:off x="6372000" y="396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pass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9982"/>
              </p:ext>
            </p:extLst>
          </p:nvPr>
        </p:nvGraphicFramePr>
        <p:xfrm>
          <a:off x="6552000" y="576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>
            <a:off x="7272000" y="4149000"/>
            <a:ext cx="72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8" name="Line 60"/>
          <p:cNvSpPr>
            <a:spLocks noChangeShapeType="1"/>
          </p:cNvSpPr>
          <p:nvPr/>
        </p:nvSpPr>
        <p:spPr bwMode="auto">
          <a:xfrm flipH="1" flipV="1">
            <a:off x="6552000" y="52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24505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*pass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pass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pass--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 pass; p++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*p &gt; *( p + 1 )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swap( *p, *( p + 1 )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 smtClean="0">
                <a:latin typeface="Lucida Console"/>
              </a:rPr>
              <a:t>last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-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pass;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i++ )  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 smtClean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            swap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1465669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543172"/>
              </p:ext>
            </p:extLst>
          </p:nvPr>
        </p:nvGraphicFramePr>
        <p:xfrm>
          <a:off x="3852000" y="4689000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342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66316"/>
              </p:ext>
            </p:extLst>
          </p:nvPr>
        </p:nvGraphicFramePr>
        <p:xfrm>
          <a:off x="3852000" y="4689000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430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74072"/>
              </p:ext>
            </p:extLst>
          </p:nvPr>
        </p:nvGraphicFramePr>
        <p:xfrm>
          <a:off x="3852000" y="4689000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47819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722383"/>
              </p:ext>
            </p:extLst>
          </p:nvPr>
        </p:nvGraphicFramePr>
        <p:xfrm>
          <a:off x="3852000" y="4689000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558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748595"/>
              </p:ext>
            </p:extLst>
          </p:nvPr>
        </p:nvGraphicFramePr>
        <p:xfrm>
          <a:off x="3132000" y="549000"/>
          <a:ext cx="252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124646"/>
              </p:ext>
            </p:extLst>
          </p:nvPr>
        </p:nvGraphicFramePr>
        <p:xfrm>
          <a:off x="3132000" y="1089000"/>
          <a:ext cx="252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554924"/>
              </p:ext>
            </p:extLst>
          </p:nvPr>
        </p:nvGraphicFramePr>
        <p:xfrm>
          <a:off x="3132000" y="1629000"/>
          <a:ext cx="252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090605"/>
              </p:ext>
            </p:extLst>
          </p:nvPr>
        </p:nvGraphicFramePr>
        <p:xfrm>
          <a:off x="3132000" y="2169000"/>
          <a:ext cx="252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03014"/>
              </p:ext>
            </p:extLst>
          </p:nvPr>
        </p:nvGraphicFramePr>
        <p:xfrm>
          <a:off x="3132000" y="2709000"/>
          <a:ext cx="252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20032"/>
              </p:ext>
            </p:extLst>
          </p:nvPr>
        </p:nvGraphicFramePr>
        <p:xfrm>
          <a:off x="3132000" y="3249000"/>
          <a:ext cx="252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589208"/>
              </p:ext>
            </p:extLst>
          </p:nvPr>
        </p:nvGraphicFramePr>
        <p:xfrm>
          <a:off x="3132000" y="3789000"/>
          <a:ext cx="252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22037"/>
              </p:ext>
            </p:extLst>
          </p:nvPr>
        </p:nvGraphicFramePr>
        <p:xfrm>
          <a:off x="3132000" y="4329000"/>
          <a:ext cx="252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574857"/>
              </p:ext>
            </p:extLst>
          </p:nvPr>
        </p:nvGraphicFramePr>
        <p:xfrm>
          <a:off x="3132000" y="4869000"/>
          <a:ext cx="252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368448"/>
              </p:ext>
            </p:extLst>
          </p:nvPr>
        </p:nvGraphicFramePr>
        <p:xfrm>
          <a:off x="3132000" y="5409000"/>
          <a:ext cx="252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829895"/>
              </p:ext>
            </p:extLst>
          </p:nvPr>
        </p:nvGraphicFramePr>
        <p:xfrm>
          <a:off x="3132000" y="5949000"/>
          <a:ext cx="252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8905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708153"/>
              </p:ext>
            </p:extLst>
          </p:nvPr>
        </p:nvGraphicFramePr>
        <p:xfrm>
          <a:off x="3852000" y="4689000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77106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928035"/>
              </p:ext>
            </p:extLst>
          </p:nvPr>
        </p:nvGraphicFramePr>
        <p:xfrm>
          <a:off x="3852000" y="4689000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6763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5002056"/>
              </p:ext>
            </p:extLst>
          </p:nvPr>
        </p:nvGraphicFramePr>
        <p:xfrm>
          <a:off x="3852000" y="4689000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41718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620481"/>
              </p:ext>
            </p:extLst>
          </p:nvPr>
        </p:nvGraphicFramePr>
        <p:xfrm>
          <a:off x="3852000" y="4689000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8074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241715"/>
              </p:ext>
            </p:extLst>
          </p:nvPr>
        </p:nvGraphicFramePr>
        <p:xfrm>
          <a:off x="3852000" y="4689000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7535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357"/>
              </p:ext>
            </p:extLst>
          </p:nvPr>
        </p:nvGraphicFramePr>
        <p:xfrm>
          <a:off x="3852000" y="4689000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73000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284179"/>
              </p:ext>
            </p:extLst>
          </p:nvPr>
        </p:nvGraphicFramePr>
        <p:xfrm>
          <a:off x="3852000" y="4689000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3044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855641"/>
              </p:ext>
            </p:extLst>
          </p:nvPr>
        </p:nvGraphicFramePr>
        <p:xfrm>
          <a:off x="3852000" y="4689000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4162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26230"/>
              </p:ext>
            </p:extLst>
          </p:nvPr>
        </p:nvGraphicFramePr>
        <p:xfrm>
          <a:off x="3852000" y="4689000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5190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46973"/>
              </p:ext>
            </p:extLst>
          </p:nvPr>
        </p:nvGraphicFramePr>
        <p:xfrm>
          <a:off x="3852000" y="4689000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389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*pass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 + 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pass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pass--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swap(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804648"/>
              </p:ext>
            </p:extLst>
          </p:nvPr>
        </p:nvGraphicFramePr>
        <p:xfrm>
          <a:off x="565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31051"/>
              </p:ext>
            </p:extLst>
          </p:nvPr>
        </p:nvGraphicFramePr>
        <p:xfrm>
          <a:off x="6372000" y="396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pass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9982"/>
              </p:ext>
            </p:extLst>
          </p:nvPr>
        </p:nvGraphicFramePr>
        <p:xfrm>
          <a:off x="6552000" y="576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>
            <a:off x="7272000" y="4149000"/>
            <a:ext cx="72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8" name="Line 60"/>
          <p:cNvSpPr>
            <a:spLocks noChangeShapeType="1"/>
          </p:cNvSpPr>
          <p:nvPr/>
        </p:nvSpPr>
        <p:spPr bwMode="auto">
          <a:xfrm flipH="1" flipV="1">
            <a:off x="6552000" y="52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59172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274023"/>
              </p:ext>
            </p:extLst>
          </p:nvPr>
        </p:nvGraphicFramePr>
        <p:xfrm>
          <a:off x="3852000" y="4689000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9523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489136"/>
              </p:ext>
            </p:extLst>
          </p:nvPr>
        </p:nvGraphicFramePr>
        <p:xfrm>
          <a:off x="3852000" y="4689000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424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27325"/>
              </p:ext>
            </p:extLst>
          </p:nvPr>
        </p:nvGraphicFramePr>
        <p:xfrm>
          <a:off x="3852000" y="4689000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47586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41083"/>
              </p:ext>
            </p:extLst>
          </p:nvPr>
        </p:nvGraphicFramePr>
        <p:xfrm>
          <a:off x="3852000" y="4689000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pass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36000" marB="468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i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T="3600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680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內容版面配置區 5"/>
          <p:cNvSpPr>
            <a:spLocks noGrp="1"/>
          </p:cNvSpPr>
          <p:nvPr>
            <p:ph idx="1"/>
          </p:nvPr>
        </p:nvSpPr>
        <p:spPr>
          <a:xfrm>
            <a:off x="971550" y="260604"/>
            <a:ext cx="7200900" cy="6336792"/>
          </a:xfrm>
        </p:spPr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main()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srand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static_cast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&lt;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&gt;( time(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) );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latin typeface="Lucida Console"/>
              </a:rPr>
              <a:t>   </a:t>
            </a:r>
            <a:r>
              <a:rPr lang="en-US" altLang="zh-TW" dirty="0" err="1" smtClean="0">
                <a:solidFill>
                  <a:srgbClr val="0000FF"/>
                </a:solidFill>
                <a:latin typeface="Lucida Console"/>
              </a:rPr>
              <a:t>const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100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arraySize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number;</a:t>
            </a:r>
          </a:p>
          <a:p>
            <a:r>
              <a:rPr lang="fr-FR" altLang="zh-TW" dirty="0">
                <a:solidFill>
                  <a:prstClr val="black"/>
                </a:solidFill>
                <a:latin typeface="Lucida Console"/>
              </a:rPr>
              <a:t>   cout &lt;&lt; </a:t>
            </a:r>
            <a:r>
              <a:rPr lang="fr-FR" altLang="zh-TW" dirty="0">
                <a:solidFill>
                  <a:srgbClr val="0080FF"/>
                </a:solidFill>
                <a:latin typeface="Lucida Console"/>
              </a:rPr>
              <a:t>"Enter a positive integer : "</a:t>
            </a:r>
            <a:r>
              <a:rPr lang="fr-FR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cin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&gt;&gt; number;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number;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data[ i ] =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10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+ rand() %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90</a:t>
            </a:r>
            <a:r>
              <a:rPr lang="nn-NO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nn-NO" altLang="zh-TW" dirty="0">
              <a:solidFill>
                <a:prstClr val="black"/>
              </a:solidFill>
              <a:latin typeface="Lucida Console"/>
            </a:endParaRP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</a:t>
            </a:r>
            <a:r>
              <a:rPr lang="en-US" altLang="zh-TW" dirty="0" err="1">
                <a:solidFill>
                  <a:srgbClr val="0080FF"/>
                </a:solidFill>
                <a:latin typeface="Lucida Console"/>
              </a:rPr>
              <a:t>nData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 items in original order\n"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 number;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i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++ )</a:t>
            </a:r>
          </a:p>
          <a:p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cout &lt;&lt; setw(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4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) &lt;&lt; data[ i ];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 smtClean="0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data,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number -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);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"\n\</a:t>
            </a:r>
            <a:r>
              <a:rPr lang="en-US" altLang="zh-TW" dirty="0" err="1">
                <a:solidFill>
                  <a:srgbClr val="0080FF"/>
                </a:solidFill>
                <a:latin typeface="Lucida Console"/>
              </a:rPr>
              <a:t>nData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 items in ascending order\n"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k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k &lt; number; k++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setw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4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 &lt;&lt; data[ k ];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cout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&lt;&lt;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endl</a:t>
            </a:r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;</a:t>
            </a:r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23383856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Lucida Console"/>
              </a:rPr>
              <a:t>bubbleSort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data[],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pass = </a:t>
            </a:r>
            <a:r>
              <a:rPr lang="en-US" altLang="zh-TW" dirty="0">
                <a:solidFill>
                  <a:srgbClr val="000000"/>
                </a:solidFill>
                <a:latin typeface="Lucida Console"/>
              </a:rPr>
              <a:t>last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 &gt;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pass--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for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i =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0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; i &lt; pass; i++ )  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if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( data[ i ] &gt; data[ i + </a:t>
            </a:r>
            <a:r>
              <a:rPr lang="en-US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] )</a:t>
            </a:r>
          </a:p>
          <a:p>
            <a:pPr lvl="0"/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           swap( data[ i ], data[ i + </a:t>
            </a:r>
            <a:r>
              <a:rPr lang="nn-NO" altLang="zh-TW" dirty="0">
                <a:solidFill>
                  <a:srgbClr val="0080FF"/>
                </a:solidFill>
                <a:latin typeface="Lucida Console"/>
              </a:rPr>
              <a:t>1</a:t>
            </a:r>
            <a:r>
              <a:rPr lang="nn-NO" altLang="zh-TW" dirty="0">
                <a:solidFill>
                  <a:prstClr val="black"/>
                </a:solidFill>
                <a:latin typeface="Lucida Console"/>
              </a:rPr>
              <a:t> ] );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</p:spTree>
    <p:extLst>
      <p:ext uri="{BB962C8B-B14F-4D97-AF65-F5344CB8AC3E}">
        <p14:creationId xmlns:p14="http://schemas.microsoft.com/office/powerpoint/2010/main" val="8386771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496" y="548640"/>
            <a:ext cx="8065008" cy="5400360"/>
          </a:xfrm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pass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pass &gt; 0; pass--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pass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 smtClean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hold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 = hold;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9358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496" y="548640"/>
            <a:ext cx="8065008" cy="522036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pass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pass &gt; 0; pass--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pass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pass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 pass &gt; 0; pass--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pass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chemeClr val="bg1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data, last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chemeClr val="bg1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if( last &gt; 1 )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chemeClr val="bg1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( data, last - 1 );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14458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496" y="548640"/>
            <a:ext cx="8065008" cy="5580360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smtClean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pass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pass &gt; 0; pass--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pass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pass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- 1; pass &gt; 0; pass-- )</a:t>
            </a:r>
          </a:p>
          <a:p>
            <a:pPr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pass );</a:t>
            </a:r>
          </a:p>
          <a:p>
            <a:pPr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>
              <a:spcBef>
                <a:spcPts val="0"/>
              </a:spcBef>
            </a:pP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pPr lvl="0">
              <a:spcBef>
                <a:spcPts val="0"/>
              </a:spcBef>
            </a:pP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pPr lvl="0">
              <a:spcBef>
                <a:spcPts val="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pPr lvl="0">
              <a:spcBef>
                <a:spcPts val="0"/>
              </a:spcBef>
            </a:pP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56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539496" y="548640"/>
            <a:ext cx="8065008" cy="5328666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 smtClean="0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</a:t>
            </a:r>
            <a:r>
              <a:rPr lang="nn-NO" altLang="zh-TW" dirty="0" smtClean="0">
                <a:solidFill>
                  <a:srgbClr val="808080"/>
                </a:solidFill>
                <a:ea typeface="細明體" panose="02020509000000000000" pitchFamily="49" charset="-120"/>
              </a:rPr>
              <a:t>currentLast</a:t>
            </a:r>
            <a:r>
              <a:rPr lang="nn-NO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&gt;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 )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hold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+ 1 ] = hold;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01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*pass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 + 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pass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pass--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swap(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362292"/>
              </p:ext>
            </p:extLst>
          </p:nvPr>
        </p:nvGraphicFramePr>
        <p:xfrm>
          <a:off x="565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31051"/>
              </p:ext>
            </p:extLst>
          </p:nvPr>
        </p:nvGraphicFramePr>
        <p:xfrm>
          <a:off x="6372000" y="396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pass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9982"/>
              </p:ext>
            </p:extLst>
          </p:nvPr>
        </p:nvGraphicFramePr>
        <p:xfrm>
          <a:off x="6552000" y="576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>
            <a:off x="7272000" y="4149000"/>
            <a:ext cx="72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8" name="Line 60"/>
          <p:cNvSpPr>
            <a:spLocks noChangeShapeType="1"/>
          </p:cNvSpPr>
          <p:nvPr/>
        </p:nvSpPr>
        <p:spPr bwMode="auto">
          <a:xfrm flipH="1" flipV="1">
            <a:off x="6552000" y="52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4278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  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  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  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  }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685439"/>
              </p:ext>
            </p:extLst>
          </p:nvPr>
        </p:nvGraphicFramePr>
        <p:xfrm>
          <a:off x="6912000" y="270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652000" y="3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752000" y="10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752000" y="10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67310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  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  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  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  }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1058"/>
              </p:ext>
            </p:extLst>
          </p:nvPr>
        </p:nvGraphicFramePr>
        <p:xfrm>
          <a:off x="6912000" y="270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652000" y="3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752000" y="10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752000" y="10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403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6 L 0.09861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  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  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  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  }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389543"/>
              </p:ext>
            </p:extLst>
          </p:nvPr>
        </p:nvGraphicFramePr>
        <p:xfrm>
          <a:off x="6912000" y="270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652000" y="3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752000" y="10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652000" y="19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752000" y="27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4752000" y="27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150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81481E-6 L 0.09861 0.1314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  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  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  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  }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257952"/>
              </p:ext>
            </p:extLst>
          </p:nvPr>
        </p:nvGraphicFramePr>
        <p:xfrm>
          <a:off x="6912000" y="270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652000" y="3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752000" y="10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652000" y="19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752000" y="27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652000" y="36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752000" y="43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752000" y="43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388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2.59259E-6 L 0.09861 0.131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31" y="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);  }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  }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  }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onePass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1 )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recursiveBubbleSort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- 1 );  }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61206"/>
              </p:ext>
            </p:extLst>
          </p:nvPr>
        </p:nvGraphicFramePr>
        <p:xfrm>
          <a:off x="6912000" y="2709000"/>
          <a:ext cx="18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5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7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新細明體" pitchFamily="18" charset="-120"/>
                          <a:cs typeface="Courier New" pitchFamily="49" charset="0"/>
                        </a:rPr>
                        <a:t>9</a:t>
                      </a:r>
                      <a:endParaRPr kumimoji="0" lang="zh-TW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72000" marR="72000" marT="36000" marB="36000"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5652000" y="36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4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4752000" y="10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5652000" y="198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3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4752000" y="27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5652000" y="36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2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752000" y="43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652000" y="522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36000" tIns="0" rIns="36000" bIns="0" anchor="ctr" anchorCtr="0">
            <a:noAutofit/>
          </a:bodyPr>
          <a:lstStyle/>
          <a:p>
            <a:r>
              <a:rPr lang="en-US" altLang="zh-TW" dirty="0" smtClean="0">
                <a:solidFill>
                  <a:srgbClr val="008000"/>
                </a:solidFill>
                <a:ea typeface="新細明體" pitchFamily="18" charset="-120"/>
              </a:rPr>
              <a:t>1</a:t>
            </a:r>
            <a:endParaRPr lang="en-US" altLang="zh-TW" dirty="0">
              <a:solidFill>
                <a:srgbClr val="008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130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*pass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 + 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pass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pass--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swap(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362292"/>
              </p:ext>
            </p:extLst>
          </p:nvPr>
        </p:nvGraphicFramePr>
        <p:xfrm>
          <a:off x="565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31051"/>
              </p:ext>
            </p:extLst>
          </p:nvPr>
        </p:nvGraphicFramePr>
        <p:xfrm>
          <a:off x="6372000" y="396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pass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9982"/>
              </p:ext>
            </p:extLst>
          </p:nvPr>
        </p:nvGraphicFramePr>
        <p:xfrm>
          <a:off x="6552000" y="576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>
            <a:off x="7272000" y="4149000"/>
            <a:ext cx="72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8" name="Line 60"/>
          <p:cNvSpPr>
            <a:spLocks noChangeShapeType="1"/>
          </p:cNvSpPr>
          <p:nvPr/>
        </p:nvSpPr>
        <p:spPr bwMode="auto">
          <a:xfrm flipH="1" flipV="1">
            <a:off x="6912000" y="5229000"/>
            <a:ext cx="18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056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*pass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 + 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pass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pass--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swap(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65742"/>
              </p:ext>
            </p:extLst>
          </p:nvPr>
        </p:nvGraphicFramePr>
        <p:xfrm>
          <a:off x="565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31051"/>
              </p:ext>
            </p:extLst>
          </p:nvPr>
        </p:nvGraphicFramePr>
        <p:xfrm>
          <a:off x="6372000" y="396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pass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9982"/>
              </p:ext>
            </p:extLst>
          </p:nvPr>
        </p:nvGraphicFramePr>
        <p:xfrm>
          <a:off x="6552000" y="576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>
            <a:off x="7272000" y="4149000"/>
            <a:ext cx="72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8" name="Line 60"/>
          <p:cNvSpPr>
            <a:spLocks noChangeShapeType="1"/>
          </p:cNvSpPr>
          <p:nvPr/>
        </p:nvSpPr>
        <p:spPr bwMode="auto">
          <a:xfrm flipH="1" flipV="1">
            <a:off x="6912000" y="5229000"/>
            <a:ext cx="18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75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*pass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 + 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pass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pass--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swap(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065742"/>
              </p:ext>
            </p:extLst>
          </p:nvPr>
        </p:nvGraphicFramePr>
        <p:xfrm>
          <a:off x="565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31051"/>
              </p:ext>
            </p:extLst>
          </p:nvPr>
        </p:nvGraphicFramePr>
        <p:xfrm>
          <a:off x="6372000" y="396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pass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9982"/>
              </p:ext>
            </p:extLst>
          </p:nvPr>
        </p:nvGraphicFramePr>
        <p:xfrm>
          <a:off x="6552000" y="576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>
            <a:off x="7272000" y="4149000"/>
            <a:ext cx="72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8" name="Line 60"/>
          <p:cNvSpPr>
            <a:spLocks noChangeShapeType="1"/>
          </p:cNvSpPr>
          <p:nvPr/>
        </p:nvSpPr>
        <p:spPr bwMode="auto">
          <a:xfrm flipV="1">
            <a:off x="7092000" y="5229000"/>
            <a:ext cx="18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155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Bubble Sort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bubbleSort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[],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*pass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 + last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pass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pass--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*p =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data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p &lt;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pass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p++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   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   swap(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*( p + 1 )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prstClr val="black"/>
              </a:solidFill>
              <a:latin typeface="Lucida Console"/>
            </a:endParaRPr>
          </a:p>
          <a:p>
            <a:r>
              <a:rPr lang="en-US" altLang="zh-TW" dirty="0">
                <a:solidFill>
                  <a:srgbClr val="0000FF"/>
                </a:solidFill>
                <a:latin typeface="Lucida Console"/>
              </a:rPr>
              <a:t>void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swap(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&amp;number1,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&amp;number2 )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{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latin typeface="Lucida Console"/>
              </a:rPr>
              <a:t>int</a:t>
            </a:r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hold = number1;       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number1 = number2; </a:t>
            </a:r>
          </a:p>
          <a:p>
            <a:r>
              <a:rPr lang="en-US" altLang="zh-TW" dirty="0">
                <a:solidFill>
                  <a:prstClr val="black"/>
                </a:solidFill>
                <a:latin typeface="Lucida Console"/>
              </a:rPr>
              <a:t>   number2 = hold;</a:t>
            </a:r>
          </a:p>
          <a:p>
            <a:r>
              <a:rPr lang="en-US" altLang="zh-TW" dirty="0" smtClean="0">
                <a:solidFill>
                  <a:prstClr val="black"/>
                </a:solidFill>
                <a:latin typeface="Lucida Console"/>
              </a:rPr>
              <a:t>}</a:t>
            </a:r>
            <a:endParaRPr lang="en-US" altLang="zh-TW" dirty="0">
              <a:solidFill>
                <a:prstClr val="black"/>
              </a:solidFill>
              <a:latin typeface="Lucida Console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565533"/>
              </p:ext>
            </p:extLst>
          </p:nvPr>
        </p:nvGraphicFramePr>
        <p:xfrm>
          <a:off x="565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171274552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data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90000" marR="90000" marT="18000" marB="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45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68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itchFamily="49" charset="0"/>
                      </a:endParaRPr>
                    </a:p>
                  </a:txBody>
                  <a:tcPr marL="36000" marR="36000" marT="1800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31051"/>
              </p:ext>
            </p:extLst>
          </p:nvPr>
        </p:nvGraphicFramePr>
        <p:xfrm>
          <a:off x="6372000" y="3969000"/>
          <a:ext cx="1080000" cy="36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pass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049982"/>
              </p:ext>
            </p:extLst>
          </p:nvPr>
        </p:nvGraphicFramePr>
        <p:xfrm>
          <a:off x="6552000" y="5769000"/>
          <a:ext cx="7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90000" marR="90000" marT="3600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kumimoji="0" sz="1800" kern="1200">
                          <a:solidFill>
                            <a:schemeClr val="tx1"/>
                          </a:solidFill>
                          <a:latin typeface="Times New Roman"/>
                          <a:ea typeface=""/>
                          <a:cs typeface="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0" marR="0" marT="36000" marB="18000" anchor="ctr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Line 60"/>
          <p:cNvSpPr>
            <a:spLocks noChangeShapeType="1"/>
          </p:cNvSpPr>
          <p:nvPr/>
        </p:nvSpPr>
        <p:spPr bwMode="auto">
          <a:xfrm>
            <a:off x="7272000" y="4149000"/>
            <a:ext cx="72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  <p:sp>
        <p:nvSpPr>
          <p:cNvPr id="8" name="Line 60"/>
          <p:cNvSpPr>
            <a:spLocks noChangeShapeType="1"/>
          </p:cNvSpPr>
          <p:nvPr/>
        </p:nvSpPr>
        <p:spPr bwMode="auto">
          <a:xfrm flipV="1">
            <a:off x="7092000" y="5229000"/>
            <a:ext cx="18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4532940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2959</TotalTime>
  <Words>6097</Words>
  <Application>Microsoft Office PowerPoint</Application>
  <PresentationFormat>如螢幕大小 (4:3)</PresentationFormat>
  <Paragraphs>1480</Paragraphs>
  <Slides>54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2" baseType="lpstr">
      <vt:lpstr>細明體</vt:lpstr>
      <vt:lpstr>新細明體</vt:lpstr>
      <vt:lpstr>標楷體</vt:lpstr>
      <vt:lpstr>Courier New</vt:lpstr>
      <vt:lpstr>Helvetica</vt:lpstr>
      <vt:lpstr>Lucida Console</vt:lpstr>
      <vt:lpstr>Times New Roman</vt:lpstr>
      <vt:lpstr>預設簡報設計</vt:lpstr>
      <vt:lpstr>Bubble Sort</vt:lpstr>
      <vt:lpstr>PowerPoint 簡報</vt:lpstr>
      <vt:lpstr>PowerPoint 簡報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4 - Arrays</dc:title>
  <dc:creator>kalid</dc:creator>
  <cp:lastModifiedBy>james</cp:lastModifiedBy>
  <cp:revision>602</cp:revision>
  <dcterms:created xsi:type="dcterms:W3CDTF">2002-08-01T18:48:54Z</dcterms:created>
  <dcterms:modified xsi:type="dcterms:W3CDTF">2022-10-24T11:43:59Z</dcterms:modified>
</cp:coreProperties>
</file>