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0"/>
  </p:notesMasterIdLst>
  <p:handoutMasterIdLst>
    <p:handoutMasterId r:id="rId171"/>
  </p:handoutMasterIdLst>
  <p:sldIdLst>
    <p:sldId id="621" r:id="rId2"/>
    <p:sldId id="824" r:id="rId3"/>
    <p:sldId id="823" r:id="rId4"/>
    <p:sldId id="822" r:id="rId5"/>
    <p:sldId id="821" r:id="rId6"/>
    <p:sldId id="820" r:id="rId7"/>
    <p:sldId id="819" r:id="rId8"/>
    <p:sldId id="818" r:id="rId9"/>
    <p:sldId id="817" r:id="rId10"/>
    <p:sldId id="816" r:id="rId11"/>
    <p:sldId id="558" r:id="rId12"/>
    <p:sldId id="812" r:id="rId13"/>
    <p:sldId id="560" r:id="rId14"/>
    <p:sldId id="813" r:id="rId15"/>
    <p:sldId id="814" r:id="rId16"/>
    <p:sldId id="815" r:id="rId17"/>
    <p:sldId id="458" r:id="rId18"/>
    <p:sldId id="807" r:id="rId19"/>
    <p:sldId id="808" r:id="rId20"/>
    <p:sldId id="809" r:id="rId21"/>
    <p:sldId id="810" r:id="rId22"/>
    <p:sldId id="811" r:id="rId23"/>
    <p:sldId id="457" r:id="rId24"/>
    <p:sldId id="803" r:id="rId25"/>
    <p:sldId id="804" r:id="rId26"/>
    <p:sldId id="805" r:id="rId27"/>
    <p:sldId id="806" r:id="rId28"/>
    <p:sldId id="576" r:id="rId29"/>
    <p:sldId id="802" r:id="rId30"/>
    <p:sldId id="793" r:id="rId31"/>
    <p:sldId id="794" r:id="rId32"/>
    <p:sldId id="795" r:id="rId33"/>
    <p:sldId id="796" r:id="rId34"/>
    <p:sldId id="797" r:id="rId35"/>
    <p:sldId id="798" r:id="rId36"/>
    <p:sldId id="799" r:id="rId37"/>
    <p:sldId id="800" r:id="rId38"/>
    <p:sldId id="801" r:id="rId39"/>
    <p:sldId id="578" r:id="rId40"/>
    <p:sldId id="785" r:id="rId41"/>
    <p:sldId id="786" r:id="rId42"/>
    <p:sldId id="787" r:id="rId43"/>
    <p:sldId id="788" r:id="rId44"/>
    <p:sldId id="789" r:id="rId45"/>
    <p:sldId id="790" r:id="rId46"/>
    <p:sldId id="791" r:id="rId47"/>
    <p:sldId id="792" r:id="rId48"/>
    <p:sldId id="470" r:id="rId49"/>
    <p:sldId id="463" r:id="rId50"/>
    <p:sldId id="596" r:id="rId51"/>
    <p:sldId id="770" r:id="rId52"/>
    <p:sldId id="771" r:id="rId53"/>
    <p:sldId id="772" r:id="rId54"/>
    <p:sldId id="773" r:id="rId55"/>
    <p:sldId id="774" r:id="rId56"/>
    <p:sldId id="775" r:id="rId57"/>
    <p:sldId id="776" r:id="rId58"/>
    <p:sldId id="605" r:id="rId59"/>
    <p:sldId id="777" r:id="rId60"/>
    <p:sldId id="778" r:id="rId61"/>
    <p:sldId id="779" r:id="rId62"/>
    <p:sldId id="780" r:id="rId63"/>
    <p:sldId id="781" r:id="rId64"/>
    <p:sldId id="782" r:id="rId65"/>
    <p:sldId id="783" r:id="rId66"/>
    <p:sldId id="784" r:id="rId67"/>
    <p:sldId id="472" r:id="rId68"/>
    <p:sldId id="727" r:id="rId69"/>
    <p:sldId id="729" r:id="rId70"/>
    <p:sldId id="728" r:id="rId71"/>
    <p:sldId id="723" r:id="rId72"/>
    <p:sldId id="726" r:id="rId73"/>
    <p:sldId id="699" r:id="rId74"/>
    <p:sldId id="700" r:id="rId75"/>
    <p:sldId id="701" r:id="rId76"/>
    <p:sldId id="702" r:id="rId77"/>
    <p:sldId id="703" r:id="rId78"/>
    <p:sldId id="704" r:id="rId79"/>
    <p:sldId id="705" r:id="rId80"/>
    <p:sldId id="706" r:id="rId81"/>
    <p:sldId id="707" r:id="rId82"/>
    <p:sldId id="708" r:id="rId83"/>
    <p:sldId id="709" r:id="rId84"/>
    <p:sldId id="710" r:id="rId85"/>
    <p:sldId id="711" r:id="rId86"/>
    <p:sldId id="712" r:id="rId87"/>
    <p:sldId id="713" r:id="rId88"/>
    <p:sldId id="714" r:id="rId89"/>
    <p:sldId id="715" r:id="rId90"/>
    <p:sldId id="716" r:id="rId91"/>
    <p:sldId id="717" r:id="rId92"/>
    <p:sldId id="718" r:id="rId93"/>
    <p:sldId id="719" r:id="rId94"/>
    <p:sldId id="720" r:id="rId95"/>
    <p:sldId id="697" r:id="rId96"/>
    <p:sldId id="475" r:id="rId97"/>
    <p:sldId id="746" r:id="rId98"/>
    <p:sldId id="476" r:id="rId99"/>
    <p:sldId id="477" r:id="rId100"/>
    <p:sldId id="623" r:id="rId101"/>
    <p:sldId id="747" r:id="rId102"/>
    <p:sldId id="748" r:id="rId103"/>
    <p:sldId id="749" r:id="rId104"/>
    <p:sldId id="750" r:id="rId105"/>
    <p:sldId id="751" r:id="rId106"/>
    <p:sldId id="752" r:id="rId107"/>
    <p:sldId id="753" r:id="rId108"/>
    <p:sldId id="479" r:id="rId109"/>
    <p:sldId id="496" r:id="rId110"/>
    <p:sldId id="632" r:id="rId111"/>
    <p:sldId id="754" r:id="rId112"/>
    <p:sldId id="755" r:id="rId113"/>
    <p:sldId id="756" r:id="rId114"/>
    <p:sldId id="757" r:id="rId115"/>
    <p:sldId id="758" r:id="rId116"/>
    <p:sldId id="759" r:id="rId117"/>
    <p:sldId id="760" r:id="rId118"/>
    <p:sldId id="640" r:id="rId119"/>
    <p:sldId id="643" r:id="rId120"/>
    <p:sldId id="761" r:id="rId121"/>
    <p:sldId id="762" r:id="rId122"/>
    <p:sldId id="763" r:id="rId123"/>
    <p:sldId id="764" r:id="rId124"/>
    <p:sldId id="765" r:id="rId125"/>
    <p:sldId id="766" r:id="rId126"/>
    <p:sldId id="767" r:id="rId127"/>
    <p:sldId id="768" r:id="rId128"/>
    <p:sldId id="642" r:id="rId129"/>
    <p:sldId id="528" r:id="rId130"/>
    <p:sldId id="527" r:id="rId131"/>
    <p:sldId id="555" r:id="rId132"/>
    <p:sldId id="652" r:id="rId133"/>
    <p:sldId id="661" r:id="rId134"/>
    <p:sldId id="653" r:id="rId135"/>
    <p:sldId id="654" r:id="rId136"/>
    <p:sldId id="655" r:id="rId137"/>
    <p:sldId id="656" r:id="rId138"/>
    <p:sldId id="657" r:id="rId139"/>
    <p:sldId id="658" r:id="rId140"/>
    <p:sldId id="659" r:id="rId141"/>
    <p:sldId id="660" r:id="rId142"/>
    <p:sldId id="531" r:id="rId143"/>
    <p:sldId id="731" r:id="rId144"/>
    <p:sldId id="733" r:id="rId145"/>
    <p:sldId id="735" r:id="rId146"/>
    <p:sldId id="736" r:id="rId147"/>
    <p:sldId id="737" r:id="rId148"/>
    <p:sldId id="738" r:id="rId149"/>
    <p:sldId id="742" r:id="rId150"/>
    <p:sldId id="734" r:id="rId151"/>
    <p:sldId id="732" r:id="rId152"/>
    <p:sldId id="739" r:id="rId153"/>
    <p:sldId id="740" r:id="rId154"/>
    <p:sldId id="741" r:id="rId155"/>
    <p:sldId id="743" r:id="rId156"/>
    <p:sldId id="744" r:id="rId157"/>
    <p:sldId id="745" r:id="rId158"/>
    <p:sldId id="730" r:id="rId159"/>
    <p:sldId id="674" r:id="rId160"/>
    <p:sldId id="677" r:id="rId161"/>
    <p:sldId id="678" r:id="rId162"/>
    <p:sldId id="679" r:id="rId163"/>
    <p:sldId id="680" r:id="rId164"/>
    <p:sldId id="681" r:id="rId165"/>
    <p:sldId id="682" r:id="rId166"/>
    <p:sldId id="683" r:id="rId167"/>
    <p:sldId id="684" r:id="rId168"/>
    <p:sldId id="685" r:id="rId169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1" autoAdjust="0"/>
    <p:restoredTop sz="94637" autoAdjust="0"/>
  </p:normalViewPr>
  <p:slideViewPr>
    <p:cSldViewPr showGuides="1">
      <p:cViewPr varScale="1">
        <p:scale>
          <a:sx n="91" d="100"/>
          <a:sy n="91" d="100"/>
        </p:scale>
        <p:origin x="82" y="149"/>
      </p:cViewPr>
      <p:guideLst>
        <p:guide orient="horz" pos="23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36533F0-8B39-4E84-9B2B-24EF4BFFE1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0491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3466708-28F0-43CE-B36F-412260B51E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762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2708907"/>
            <a:ext cx="4320553" cy="2160277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8069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088700"/>
            <a:ext cx="4320552" cy="126016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248977"/>
            <a:ext cx="4500575" cy="1620207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965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2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9941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1471" y="548631"/>
            <a:ext cx="4860621" cy="594075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871655" y="368610"/>
            <a:ext cx="5400690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0193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5400690" cy="10801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448747"/>
            <a:ext cx="5040644" cy="4140529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8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3"/>
            <a:ext cx="5940760" cy="5580712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21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2708908"/>
            <a:ext cx="8641103" cy="1440184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07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10"/>
            <a:ext cx="4140529" cy="6120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368610"/>
            <a:ext cx="4140529" cy="6120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91632" y="188586"/>
            <a:ext cx="5760736" cy="306039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691633" y="3609022"/>
            <a:ext cx="5760736" cy="306039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6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071" y="4149083"/>
            <a:ext cx="5040644" cy="25203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92715" y="4149084"/>
            <a:ext cx="3600459" cy="23403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251448" y="188586"/>
            <a:ext cx="5041900" cy="2520950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1"/>
          </p:nvPr>
        </p:nvSpPr>
        <p:spPr>
          <a:xfrm>
            <a:off x="5293348" y="188586"/>
            <a:ext cx="3600450" cy="2339975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611187" y="2888931"/>
            <a:ext cx="7920000" cy="10801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30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448747"/>
            <a:ext cx="8641104" cy="50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67" r:id="rId2"/>
    <p:sldLayoutId id="2147483768" r:id="rId3"/>
    <p:sldLayoutId id="2147483763" r:id="rId4"/>
    <p:sldLayoutId id="2147483762" r:id="rId5"/>
    <p:sldLayoutId id="2147483732" r:id="rId6"/>
    <p:sldLayoutId id="2147483766" r:id="rId7"/>
    <p:sldLayoutId id="2147483764" r:id="rId8"/>
    <p:sldLayoutId id="2147483735" r:id="rId9"/>
    <p:sldLayoutId id="2147483740" r:id="rId10"/>
    <p:sldLayoutId id="2147483769" r:id="rId11"/>
    <p:sldLayoutId id="2147483771" r:id="rId12"/>
    <p:sldLayoutId id="2147483765" r:id="rId13"/>
    <p:sldLayoutId id="2147483751" r:id="rId14"/>
    <p:sldLayoutId id="214748377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9482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342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6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0322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34403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42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6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6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439333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79354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12299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12299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7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0.03993 0.12639 C 0.04896 0.15301 0.05399 0.19283 0.05399 0.23426 C 0.05399 0.28172 0.04896 0.31922 0.03993 0.34584 L 0.00017 0.4724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23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-0.04028 0.12615 C -0.0493 0.15278 -0.05417 0.19259 -0.05417 0.23426 C -0.05417 0.28171 -0.0493 0.31921 -0.04028 0.34583 L 0.00017 0.4726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2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6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644547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63704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29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54455E-7 L -2.5E-6 0.052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6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305073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87571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08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5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6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919565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23875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0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6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248388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15639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9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54455E-7 L -2.5E-6 0.052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6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768687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19810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0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5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6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155224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31705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0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188585"/>
            <a:ext cx="7200920" cy="2520323"/>
          </a:xfrm>
        </p:spPr>
        <p:txBody>
          <a:bodyPr/>
          <a:lstStyle/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 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71540" y="2708909"/>
            <a:ext cx="7200920" cy="360046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800" b="0" smtClean="0">
                <a:latin typeface="Lucida Console" panose="020B0609040504020204" pitchFamily="49" charset="0"/>
                <a:ea typeface="新細明體" pitchFamily="18" charset="-120"/>
              </a:rPr>
              <a:t>   GCD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71540" y="3068955"/>
            <a:ext cx="7200920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71540" y="3789046"/>
            <a:ext cx="7200920" cy="360046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800" b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 </a:t>
            </a:r>
            <a:r>
              <a:rPr lang="en-US" altLang="zh-TW" sz="1800" b="0">
                <a:latin typeface="Lucida Console" panose="020B0609040504020204" pitchFamily="49" charset="0"/>
                <a:ea typeface="新細明體" pitchFamily="18" charset="-120"/>
              </a:rPr>
              <a:t>GCD( </a:t>
            </a:r>
            <a:r>
              <a:rPr lang="en-US" altLang="zh-TW" sz="1800" b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800" b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971540" y="4149092"/>
            <a:ext cx="7200920" cy="198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remainder 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( remainder != 0 ) {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dividend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divisor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remainder;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remainder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  <a:endParaRPr lang="zh-TW" altLang="en-US" sz="18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971540" y="6129346"/>
            <a:ext cx="7200920" cy="360046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800" b="0" smtClean="0">
                <a:latin typeface="Lucida Console" panose="020B0609040504020204" pitchFamily="49" charset="0"/>
                <a:ea typeface="新細明體" pitchFamily="18" charset="-120"/>
              </a:rPr>
              <a:t>   cout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&lt;&lt; divisor &lt;&lt; </a:t>
            </a:r>
            <a:r>
              <a:rPr lang="en-US" altLang="zh-TW" sz="18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  <a:endParaRPr lang="zh-TW" altLang="en-US" sz="18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971540" y="6489391"/>
            <a:ext cx="7200920" cy="36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188585"/>
            <a:ext cx="7200920" cy="2520323"/>
          </a:xfrm>
        </p:spPr>
        <p:txBody>
          <a:bodyPr/>
          <a:lstStyle/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dividend, divisor,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itchFamily="18" charset="-120"/>
              </a:rPr>
              <a:t>   cin 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&gt;&gt; dividend &gt;&gt;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 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itchFamily="18" charset="-120"/>
              </a:rPr>
              <a:t>      buffer 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=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itchFamily="18" charset="-120"/>
              </a:rPr>
              <a:t>      divisor 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= dividend;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itchFamily="18" charset="-120"/>
              </a:rPr>
              <a:t>      dividend </a:t>
            </a:r>
            <a:r>
              <a:rPr lang="en-US" altLang="zh-TW" sz="1800" dirty="0" smtClean="0">
                <a:latin typeface="Lucida Console" panose="020B0609040504020204" pitchFamily="49" charset="0"/>
                <a:ea typeface="新細明體" pitchFamily="18" charset="-120"/>
              </a:rPr>
              <a:t>=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  <a:endParaRPr lang="en-US" altLang="zh-TW" sz="18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71540" y="2708909"/>
            <a:ext cx="7200920" cy="720091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800" b="0" smtClean="0">
                <a:latin typeface="Lucida Console" panose="020B0609040504020204" pitchFamily="49" charset="0"/>
                <a:ea typeface="新細明體" pitchFamily="18" charset="-120"/>
              </a:rPr>
              <a:t>   GCD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smtClean="0">
                <a:latin typeface="Lucida Console" panose="020B0609040504020204" pitchFamily="49" charset="0"/>
                <a:ea typeface="新細明體" pitchFamily="18" charset="-120"/>
              </a:rPr>
              <a:t>   cout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&lt;&lt; divisor &lt;&lt; </a:t>
            </a:r>
            <a:r>
              <a:rPr lang="en-US" altLang="zh-TW" sz="18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71540" y="3429000"/>
            <a:ext cx="7200920" cy="36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8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71540" y="4149092"/>
            <a:ext cx="7200920" cy="36004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800" b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 </a:t>
            </a:r>
            <a:r>
              <a:rPr lang="en-US" altLang="zh-TW" sz="1800" b="0">
                <a:latin typeface="Lucida Console" panose="020B0609040504020204" pitchFamily="49" charset="0"/>
                <a:ea typeface="新細明體" pitchFamily="18" charset="-120"/>
              </a:rPr>
              <a:t>GCD( </a:t>
            </a:r>
            <a:r>
              <a:rPr lang="en-US" altLang="zh-TW" sz="1800" b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800" b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71540" y="4509137"/>
            <a:ext cx="7200920" cy="234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remainder 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8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( remainder != 0 ) {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dividend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divisor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remainder;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   remainder </a:t>
            </a: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  <a:endParaRPr lang="en-US" altLang="zh-TW" sz="18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algn="l">
              <a:spcBef>
                <a:spcPct val="0"/>
              </a:spcBef>
            </a:pPr>
            <a:r>
              <a:rPr lang="en-US" altLang="zh-TW" sz="18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620207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855041"/>
              </p:ext>
            </p:extLst>
          </p:nvPr>
        </p:nvGraphicFramePr>
        <p:xfrm>
          <a:off x="4932046" y="1988816"/>
          <a:ext cx="3240000" cy="28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0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0322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867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6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347766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83002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299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0.03993 0.12639 C 0.04896 0.15301 0.05399 0.19283 0.05399 0.23426 C 0.05399 0.28172 0.04896 0.31922 0.03993 0.34584 L 0.00017 0.4724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23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-0.04028 0.12615 C -0.0493 0.15278 -0.05417 0.19259 -0.05417 0.23426 C -0.05417 0.28171 -0.0493 0.31921 -0.04028 0.34583 L 0.00017 0.4726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2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329547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90363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54455E-7 L -2.5E-6 0.052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087705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65665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6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5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616311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71304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30336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31269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54455E-7 L -2.5E-6 0.052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424561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54103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5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GCD( dividend, divisor 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divisor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589620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67518"/>
              </p:ext>
            </p:extLst>
          </p:nvPr>
        </p:nvGraphicFramePr>
        <p:xfrm>
          <a:off x="5472115" y="1268724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7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GCD( dividend, divisor );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0322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57002"/>
              </p:ext>
            </p:extLst>
          </p:nvPr>
        </p:nvGraphicFramePr>
        <p:xfrm>
          <a:off x="5472115" y="908678"/>
          <a:ext cx="360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620207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239369"/>
              </p:ext>
            </p:extLst>
          </p:nvPr>
        </p:nvGraphicFramePr>
        <p:xfrm>
          <a:off x="4932046" y="1988816"/>
          <a:ext cx="3240000" cy="28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0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GCD( dividend, divisor );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6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694477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46018"/>
              </p:ext>
            </p:extLst>
          </p:nvPr>
        </p:nvGraphicFramePr>
        <p:xfrm>
          <a:off x="5472115" y="908678"/>
          <a:ext cx="360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299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0.03993 0.12639 C 0.04896 0.15301 0.05399 0.19283 0.05399 0.23426 C 0.05399 0.28172 0.04896 0.31922 0.03993 0.34584 L 0.00017 0.4724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23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-0.04028 0.12615 C -0.0493 0.15278 -0.05417 0.19259 -0.05417 0.23426 C -0.05417 0.28171 -0.0493 0.31921 -0.04028 0.34583 L 0.00017 0.4726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2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GCD( dividend, divisor );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949405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59689"/>
              </p:ext>
            </p:extLst>
          </p:nvPr>
        </p:nvGraphicFramePr>
        <p:xfrm>
          <a:off x="5472115" y="908678"/>
          <a:ext cx="360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54455E-7 L -2.5E-6 0.052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GCD( dividend, divisor );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885089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38143"/>
              </p:ext>
            </p:extLst>
          </p:nvPr>
        </p:nvGraphicFramePr>
        <p:xfrm>
          <a:off x="5472115" y="908678"/>
          <a:ext cx="360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5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GCD( dividend, divisor );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592420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53351"/>
              </p:ext>
            </p:extLst>
          </p:nvPr>
        </p:nvGraphicFramePr>
        <p:xfrm>
          <a:off x="5472115" y="908678"/>
          <a:ext cx="360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GCD( dividend, divisor );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818703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34809"/>
              </p:ext>
            </p:extLst>
          </p:nvPr>
        </p:nvGraphicFramePr>
        <p:xfrm>
          <a:off x="5472115" y="908678"/>
          <a:ext cx="360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54455E-7 L -2.5E-6 0.052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GCD( dividend, divisor );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536948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7291"/>
              </p:ext>
            </p:extLst>
          </p:nvPr>
        </p:nvGraphicFramePr>
        <p:xfrm>
          <a:off x="5472115" y="908678"/>
          <a:ext cx="360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5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GCD( dividend, divisor );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25856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45593"/>
              </p:ext>
            </p:extLst>
          </p:nvPr>
        </p:nvGraphicFramePr>
        <p:xfrm>
          <a:off x="5472115" y="908678"/>
          <a:ext cx="360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divisor &gt; dividend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GCD( dividend, divisor );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remainder != 0 )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630095"/>
              </p:ext>
            </p:extLst>
          </p:nvPr>
        </p:nvGraphicFramePr>
        <p:xfrm>
          <a:off x="5472115" y="4509138"/>
          <a:ext cx="360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335"/>
              </p:ext>
            </p:extLst>
          </p:nvPr>
        </p:nvGraphicFramePr>
        <p:xfrm>
          <a:off x="5472115" y="908678"/>
          <a:ext cx="360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12298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18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2298" y="198881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30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522923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12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4509138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299" y="486918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3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3993 -0.1405 C -0.04896 -0.17013 -0.05399 -0.21435 -0.05399 -0.26064 C -0.05399 -0.31296 -0.04896 -0.35486 -0.03993 -0.38449 L -2.5E-6 -0.5247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2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number1, number2,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number1 &gt;&gt; number2;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number2 &gt; number1 )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number2;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number2 = number1;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number1 = buffer;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GCD(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, number2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remainder != 0 ) {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306229" name="Text Box 53"/>
          <p:cNvSpPr txBox="1">
            <a:spLocks noChangeArrowheads="1"/>
          </p:cNvSpPr>
          <p:nvPr/>
        </p:nvSpPr>
        <p:spPr bwMode="auto">
          <a:xfrm>
            <a:off x="863600" y="48688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b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292092" y="2708908"/>
            <a:ext cx="360046" cy="36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11954" y="2708908"/>
            <a:ext cx="360046" cy="36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11954" y="2708908"/>
            <a:ext cx="360000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92092" y="2708908"/>
            <a:ext cx="360000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31931" y="3609023"/>
            <a:ext cx="360000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92" y="3609023"/>
            <a:ext cx="360000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429000"/>
            <a:ext cx="360000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71885" y="6309368"/>
            <a:ext cx="360000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8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2.5E-6 0.13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01962 0.131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980253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buffer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buffer;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784732"/>
              </p:ext>
            </p:extLst>
          </p:nvPr>
        </p:nvGraphicFramePr>
        <p:xfrm>
          <a:off x="4932046" y="1628770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number1, number2,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{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  <a:buNone/>
              <a:tabLst>
                <a:tab pos="712788" algn="l"/>
              </a:tabLst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&lt;&lt; GCD( number1, number2 )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remainder = dividend % divisor;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while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remainder != 0 ) 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dividend = divisor;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divisor = remainder;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remainder = dividend % divisor;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306229" name="Text Box 53"/>
          <p:cNvSpPr txBox="1">
            <a:spLocks noChangeArrowheads="1"/>
          </p:cNvSpPr>
          <p:nvPr/>
        </p:nvSpPr>
        <p:spPr bwMode="auto">
          <a:xfrm>
            <a:off x="863600" y="48688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b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292092" y="3609023"/>
            <a:ext cx="360046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031932" y="3609023"/>
            <a:ext cx="360046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671885" y="6309368"/>
            <a:ext cx="360046" cy="36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92092" y="2708908"/>
            <a:ext cx="360046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11954" y="2708908"/>
            <a:ext cx="360046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6309368"/>
            <a:ext cx="360046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429000"/>
            <a:ext cx="360000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03924 -0.4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6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771770" y="188586"/>
            <a:ext cx="5040644" cy="342043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number2,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GCD( number1, number2 );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3969069"/>
            <a:ext cx="5400689" cy="2700345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GCD(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while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remainder != 0 )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771770" y="188586"/>
            <a:ext cx="5040644" cy="342043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number2,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GCD( number1, number2 );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3969069"/>
            <a:ext cx="5400689" cy="2700345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GCD(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while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remainder != 0 )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72115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472115" y="2888931"/>
            <a:ext cx="360046" cy="720092"/>
          </a:xfrm>
          <a:prstGeom prst="upArrow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62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432911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07865 0.157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771770" y="188586"/>
            <a:ext cx="5040644" cy="342043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number2,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GCD( number1, number2 );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3969069"/>
            <a:ext cx="5400689" cy="2700345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GCD(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while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remainder != 0 )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72115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472115" y="2888931"/>
            <a:ext cx="360046" cy="720092"/>
          </a:xfrm>
          <a:prstGeom prst="upArrow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62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432911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771770" y="188586"/>
            <a:ext cx="5040644" cy="342043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number2,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GCD( number1, number2 );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3969069"/>
            <a:ext cx="5400689" cy="2700345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GCD(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while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remainder != 0 )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72115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472115" y="2888931"/>
            <a:ext cx="360046" cy="720092"/>
          </a:xfrm>
          <a:prstGeom prst="upArrow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62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432911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771770" y="188586"/>
            <a:ext cx="5040644" cy="342043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number2,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GCD( number1, number2 );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3969069"/>
            <a:ext cx="5400689" cy="2700345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GCD(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while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remainder != 0 )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72115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472115" y="2888931"/>
            <a:ext cx="360046" cy="720092"/>
          </a:xfrm>
          <a:prstGeom prst="upArrow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62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432911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72115" y="3609023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4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-0.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771770" y="188586"/>
            <a:ext cx="5040644" cy="342043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number2,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GCD( number1, number2 );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3969069"/>
            <a:ext cx="5400689" cy="2700345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GCD(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while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remainder != 0 )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72115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472115" y="2888931"/>
            <a:ext cx="360046" cy="720092"/>
          </a:xfrm>
          <a:prstGeom prst="upArrow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62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432911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771770" y="188586"/>
            <a:ext cx="5040644" cy="342043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number2,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GCD( number1, number2 );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3969069"/>
            <a:ext cx="5400689" cy="2700345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GCD(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while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remainder != 0 )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72115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472115" y="2888931"/>
            <a:ext cx="360046" cy="720092"/>
          </a:xfrm>
          <a:prstGeom prst="upArrow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62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432911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771770" y="188586"/>
            <a:ext cx="5040644" cy="342043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number2,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GCD( number1, number2 );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3969069"/>
            <a:ext cx="5400689" cy="2700345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GCD(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while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remainder != 0 )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72115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472115" y="2888931"/>
            <a:ext cx="360046" cy="720092"/>
          </a:xfrm>
          <a:prstGeom prst="upArrow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62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432911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72115" y="3609023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4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-0.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980253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buffer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buffer;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776437"/>
              </p:ext>
            </p:extLst>
          </p:nvPr>
        </p:nvGraphicFramePr>
        <p:xfrm>
          <a:off x="4932046" y="1628770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1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771770" y="188586"/>
            <a:ext cx="5040644" cy="342043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number2,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GCD( number1, number2 );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3969069"/>
            <a:ext cx="5400689" cy="2700345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GCD(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while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remainder != 0 )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72115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472115" y="2888931"/>
            <a:ext cx="360046" cy="720092"/>
          </a:xfrm>
          <a:prstGeom prst="upArrow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62" y="3609023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91747" y="432911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771770" y="188586"/>
            <a:ext cx="5040644" cy="342043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number2,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buffer =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number2 = number1;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number1 = buffer;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GCD( number1, number2 );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3969069"/>
            <a:ext cx="5400689" cy="2700345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GCD(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   while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remainder != 0 )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72115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1954" y="2528885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6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3960507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511608" y="5049207"/>
            <a:ext cx="7200921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5236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3960507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511608" y="5049207"/>
            <a:ext cx="7200921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5213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5236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45236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5190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52368" y="2888931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0.00018 0.2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0.00017 0.2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2.77778E-7 0.2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3960507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511608" y="5049207"/>
            <a:ext cx="7200921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5213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5236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45236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5190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3960507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511608" y="5049207"/>
            <a:ext cx="7200921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5213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5236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45236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5190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3960507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511608" y="5049207"/>
            <a:ext cx="7200921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5213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5236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45236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5190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olid"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3960507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511608" y="5049207"/>
            <a:ext cx="7200921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5236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1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980253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buffer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buffer;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430133"/>
              </p:ext>
            </p:extLst>
          </p:nvPr>
        </p:nvGraphicFramePr>
        <p:xfrm>
          <a:off x="4932046" y="1628770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4140529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 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5049207"/>
            <a:ext cx="7560966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&amp;dividend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&amp;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2391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4140529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 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5049207"/>
            <a:ext cx="7560966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&amp;dividend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&amp;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5213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652138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30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2391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32391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3" name="向上箭號 12"/>
          <p:cNvSpPr/>
          <p:nvPr/>
        </p:nvSpPr>
        <p:spPr bwMode="auto">
          <a:xfrm>
            <a:off x="7632391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5190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5" name="向上箭號 14"/>
          <p:cNvSpPr/>
          <p:nvPr/>
        </p:nvSpPr>
        <p:spPr bwMode="auto">
          <a:xfrm>
            <a:off x="3851908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4140529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 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5049207"/>
            <a:ext cx="7560966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&amp;dividend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&amp;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5213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652138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2391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32391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3" name="向上箭號 12"/>
          <p:cNvSpPr/>
          <p:nvPr/>
        </p:nvSpPr>
        <p:spPr bwMode="auto">
          <a:xfrm>
            <a:off x="7632391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5190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5" name="向上箭號 14"/>
          <p:cNvSpPr/>
          <p:nvPr/>
        </p:nvSpPr>
        <p:spPr bwMode="auto">
          <a:xfrm>
            <a:off x="3851908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4140529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 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5049207"/>
            <a:ext cx="7560966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&amp;dividend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&amp;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5213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652138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2391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32391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3" name="向上箭號 12"/>
          <p:cNvSpPr/>
          <p:nvPr/>
        </p:nvSpPr>
        <p:spPr bwMode="auto">
          <a:xfrm>
            <a:off x="7632391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5190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5" name="向上箭號 14"/>
          <p:cNvSpPr/>
          <p:nvPr/>
        </p:nvSpPr>
        <p:spPr bwMode="auto">
          <a:xfrm>
            <a:off x="3851908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4140529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 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5049207"/>
            <a:ext cx="7560966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&amp;dividend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&amp;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2391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4140529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 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5049207"/>
            <a:ext cx="7560966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&amp;dividend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&amp;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5213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652138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18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2391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32391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3" name="向上箭號 12"/>
          <p:cNvSpPr/>
          <p:nvPr/>
        </p:nvSpPr>
        <p:spPr bwMode="auto">
          <a:xfrm>
            <a:off x="7632391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5190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5" name="向上箭號 14"/>
          <p:cNvSpPr/>
          <p:nvPr/>
        </p:nvSpPr>
        <p:spPr bwMode="auto">
          <a:xfrm>
            <a:off x="3851908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4140529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 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5049207"/>
            <a:ext cx="7560966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&amp;dividend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&amp;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5213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6" name="向上箭號 5"/>
          <p:cNvSpPr/>
          <p:nvPr/>
        </p:nvSpPr>
        <p:spPr bwMode="auto">
          <a:xfrm>
            <a:off x="5652138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2391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32391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3" name="向上箭號 12"/>
          <p:cNvSpPr/>
          <p:nvPr/>
        </p:nvSpPr>
        <p:spPr bwMode="auto">
          <a:xfrm>
            <a:off x="7632391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51908" y="468916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txBody>
          <a:bodyPr wrap="square" lIns="36000" tIns="36000" rIns="36000" bIns="36000" rtlCol="0">
            <a:noAutofit/>
          </a:bodyPr>
          <a:lstStyle/>
          <a:p>
            <a:endParaRPr lang="zh-TW" altLang="en-US" sz="18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5" name="向上箭號 14"/>
          <p:cNvSpPr/>
          <p:nvPr/>
        </p:nvSpPr>
        <p:spPr bwMode="auto">
          <a:xfrm>
            <a:off x="3851908" y="3248977"/>
            <a:ext cx="360046" cy="1440000"/>
          </a:xfrm>
          <a:prstGeom prst="upArrow">
            <a:avLst>
              <a:gd name="adj1" fmla="val 50000"/>
              <a:gd name="adj2" fmla="val 65732"/>
            </a:avLst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TW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051678" y="188585"/>
            <a:ext cx="6840873" cy="4140529"/>
          </a:xfrm>
        </p:spPr>
        <p:txBody>
          <a:bodyPr rIns="3600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number1,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number2;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number1 &gt;&gt; number2;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if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number2 &gt; number1 )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swap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number1, number2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  <a:endParaRPr lang="en-US" altLang="zh-TW" sz="17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endParaRPr lang="zh-TW" altLang="en-US" sz="1800" dirty="0">
              <a:solidFill>
                <a:srgbClr val="000000"/>
              </a:solidFill>
              <a:latin typeface="MingLiU"/>
              <a:ea typeface="MingLiU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= number1 % number2;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MingLiU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number3 !=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      next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number1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</a:t>
            </a:r>
            <a:r>
              <a:rPr lang="en-US" altLang="zh-TW" sz="1400" dirty="0" smtClean="0">
                <a:solidFill>
                  <a:srgbClr val="000000"/>
                </a:solidFill>
                <a:ea typeface="MingLiU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,        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number3 );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700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number2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sz="1700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endl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331586" y="5049207"/>
            <a:ext cx="7560966" cy="1620207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void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next(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&amp;dividend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&amp;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, </a:t>
            </a:r>
            <a:r>
              <a:rPr lang="en-US" altLang="zh-TW" sz="1700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</a:rPr>
              <a:t>&amp;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dividend =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divisor = remainder;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sz="1700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remainder = dividend % divisor;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700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5213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6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51908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12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2391" y="2888931"/>
            <a:ext cx="360000" cy="360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cs typeface="Courier New" pitchFamily="49" charset="0"/>
              </a:rPr>
              <a:t>0</a:t>
            </a:r>
            <a:endParaRPr lang="zh-TW" alt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6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600460" cy="234029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number1, number2;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number2;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GCD( number1, number2 );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&lt;&lt; number2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4860621" cy="2520322"/>
          </a:xfrm>
        </p:spPr>
        <p:txBody>
          <a:bodyPr rIns="720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GCD(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&amp;divisor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remainder = dividend %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( remainder != </a:t>
            </a:r>
            <a:r>
              <a:rPr lang="en-US" altLang="zh-TW" dirty="0">
                <a:solidFill>
                  <a:srgbClr val="0080FF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dividend =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divisor = remainder;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remainder = dividend % divisor;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</a:endParaRPr>
          </a:p>
        </p:txBody>
      </p:sp>
      <p:graphicFrame>
        <p:nvGraphicFramePr>
          <p:cNvPr id="1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69457"/>
              </p:ext>
            </p:extLst>
          </p:nvPr>
        </p:nvGraphicFramePr>
        <p:xfrm>
          <a:off x="4211954" y="1448747"/>
          <a:ext cx="46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2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2528884"/>
            <a:ext cx="3240414" cy="1980253"/>
          </a:xfrm>
        </p:spPr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divisor &gt; dividend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buffer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divisor = dividend;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 dividend = buffer;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385108"/>
              </p:ext>
            </p:extLst>
          </p:nvPr>
        </p:nvGraphicFramePr>
        <p:xfrm>
          <a:off x="4932046" y="1628770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4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600460" cy="234029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number1, number2;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number2;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GCD( number1, number2 );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&lt;&lt; number2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4860621" cy="2520322"/>
          </a:xfrm>
        </p:spPr>
        <p:txBody>
          <a:bodyPr rIns="720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GCD(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&amp;divisor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remainder = dividend %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( remainder != </a:t>
            </a:r>
            <a:r>
              <a:rPr lang="en-US" altLang="zh-TW" dirty="0">
                <a:solidFill>
                  <a:srgbClr val="0080FF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dividend =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divisor = remainder;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remainder = dividend % divisor;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</a:endParaRPr>
          </a:p>
        </p:txBody>
      </p:sp>
      <p:graphicFrame>
        <p:nvGraphicFramePr>
          <p:cNvPr id="1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315804"/>
              </p:ext>
            </p:extLst>
          </p:nvPr>
        </p:nvGraphicFramePr>
        <p:xfrm>
          <a:off x="5292092" y="4509138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29929"/>
              </p:ext>
            </p:extLst>
          </p:nvPr>
        </p:nvGraphicFramePr>
        <p:xfrm>
          <a:off x="4211954" y="1448747"/>
          <a:ext cx="46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600460" cy="234029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number1, number2;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number2;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GCD( number1, number2 );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&lt;&lt; number2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4860621" cy="2520322"/>
          </a:xfrm>
        </p:spPr>
        <p:txBody>
          <a:bodyPr rIns="720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GCD(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&amp;divisor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remainder = dividend %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( remainder != </a:t>
            </a:r>
            <a:r>
              <a:rPr lang="en-US" altLang="zh-TW" dirty="0">
                <a:solidFill>
                  <a:srgbClr val="0080FF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dividend =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divisor = remainder;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remainder = dividend % divisor;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</a:endParaRPr>
          </a:p>
        </p:txBody>
      </p:sp>
      <p:graphicFrame>
        <p:nvGraphicFramePr>
          <p:cNvPr id="1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489273"/>
              </p:ext>
            </p:extLst>
          </p:nvPr>
        </p:nvGraphicFramePr>
        <p:xfrm>
          <a:off x="5292092" y="4509138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18509"/>
              </p:ext>
            </p:extLst>
          </p:nvPr>
        </p:nvGraphicFramePr>
        <p:xfrm>
          <a:off x="4211954" y="1448747"/>
          <a:ext cx="46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1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600460" cy="234029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number1, number2;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number2;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GCD( number1, number2 );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&lt;&lt; number2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4860621" cy="2520322"/>
          </a:xfrm>
        </p:spPr>
        <p:txBody>
          <a:bodyPr rIns="720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GCD(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&amp;divisor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remainder = dividend %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( remainder != </a:t>
            </a:r>
            <a:r>
              <a:rPr lang="en-US" altLang="zh-TW" dirty="0">
                <a:solidFill>
                  <a:srgbClr val="0080FF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dividend =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divisor = remainder;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remainder = dividend % divisor;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</a:endParaRPr>
          </a:p>
        </p:txBody>
      </p:sp>
      <p:graphicFrame>
        <p:nvGraphicFramePr>
          <p:cNvPr id="1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788263"/>
              </p:ext>
            </p:extLst>
          </p:nvPr>
        </p:nvGraphicFramePr>
        <p:xfrm>
          <a:off x="5292092" y="4509138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02700"/>
              </p:ext>
            </p:extLst>
          </p:nvPr>
        </p:nvGraphicFramePr>
        <p:xfrm>
          <a:off x="4211954" y="1448747"/>
          <a:ext cx="46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3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600460" cy="234029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number1, number2;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number2;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GCD( number1, number2 );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&lt;&lt; number2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4860621" cy="2520322"/>
          </a:xfrm>
        </p:spPr>
        <p:txBody>
          <a:bodyPr rIns="720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GCD(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&amp;divisor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remainder = dividend %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( remainder != </a:t>
            </a:r>
            <a:r>
              <a:rPr lang="en-US" altLang="zh-TW" dirty="0">
                <a:solidFill>
                  <a:srgbClr val="0080FF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dividend =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divisor = remainder;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remainder = dividend % divisor;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</a:endParaRPr>
          </a:p>
        </p:txBody>
      </p:sp>
      <p:graphicFrame>
        <p:nvGraphicFramePr>
          <p:cNvPr id="1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023990"/>
              </p:ext>
            </p:extLst>
          </p:nvPr>
        </p:nvGraphicFramePr>
        <p:xfrm>
          <a:off x="5292092" y="4509138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40823"/>
              </p:ext>
            </p:extLst>
          </p:nvPr>
        </p:nvGraphicFramePr>
        <p:xfrm>
          <a:off x="4211954" y="1448747"/>
          <a:ext cx="46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8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600460" cy="234029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number1, number2;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number2;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GCD( number1, number2 );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&lt;&lt; number2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4860621" cy="2520322"/>
          </a:xfrm>
        </p:spPr>
        <p:txBody>
          <a:bodyPr rIns="720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GCD(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&amp;divisor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remainder = dividend %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( remainder != </a:t>
            </a:r>
            <a:r>
              <a:rPr lang="en-US" altLang="zh-TW" dirty="0">
                <a:solidFill>
                  <a:srgbClr val="0080FF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dividend =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divisor = remainder;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remainder = dividend % divisor;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</a:endParaRPr>
          </a:p>
        </p:txBody>
      </p:sp>
      <p:graphicFrame>
        <p:nvGraphicFramePr>
          <p:cNvPr id="1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771534"/>
              </p:ext>
            </p:extLst>
          </p:nvPr>
        </p:nvGraphicFramePr>
        <p:xfrm>
          <a:off x="5292092" y="4509138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60244"/>
              </p:ext>
            </p:extLst>
          </p:nvPr>
        </p:nvGraphicFramePr>
        <p:xfrm>
          <a:off x="4211954" y="1448747"/>
          <a:ext cx="46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600460" cy="234029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number1, number2;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number2;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GCD( number1, number2 );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&lt;&lt; number2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4860621" cy="2520322"/>
          </a:xfrm>
        </p:spPr>
        <p:txBody>
          <a:bodyPr rIns="720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GCD(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&amp;divisor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remainder = dividend %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( remainder != </a:t>
            </a:r>
            <a:r>
              <a:rPr lang="en-US" altLang="zh-TW" dirty="0">
                <a:solidFill>
                  <a:srgbClr val="0080FF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dividend =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divisor = remainder;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remainder = dividend % divisor;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</a:endParaRPr>
          </a:p>
        </p:txBody>
      </p:sp>
      <p:graphicFrame>
        <p:nvGraphicFramePr>
          <p:cNvPr id="1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738977"/>
              </p:ext>
            </p:extLst>
          </p:nvPr>
        </p:nvGraphicFramePr>
        <p:xfrm>
          <a:off x="5292092" y="4509138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46232"/>
              </p:ext>
            </p:extLst>
          </p:nvPr>
        </p:nvGraphicFramePr>
        <p:xfrm>
          <a:off x="4211954" y="1448747"/>
          <a:ext cx="46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2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600460" cy="234029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number1, number2;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number2;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GCD( number1, number2 );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&lt;&lt; number2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4860621" cy="2520322"/>
          </a:xfrm>
        </p:spPr>
        <p:txBody>
          <a:bodyPr rIns="720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GCD(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&amp;divisor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remainder = dividend %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( remainder != </a:t>
            </a:r>
            <a:r>
              <a:rPr lang="en-US" altLang="zh-TW" dirty="0">
                <a:solidFill>
                  <a:srgbClr val="0080FF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dividend =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divisor = remainder;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remainder = dividend % divisor;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</a:endParaRPr>
          </a:p>
        </p:txBody>
      </p:sp>
      <p:graphicFrame>
        <p:nvGraphicFramePr>
          <p:cNvPr id="1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489172"/>
              </p:ext>
            </p:extLst>
          </p:nvPr>
        </p:nvGraphicFramePr>
        <p:xfrm>
          <a:off x="5292092" y="4509138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18869"/>
              </p:ext>
            </p:extLst>
          </p:nvPr>
        </p:nvGraphicFramePr>
        <p:xfrm>
          <a:off x="4211954" y="1448747"/>
          <a:ext cx="46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600460" cy="234029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number1, number2;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number2;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GCD( number1, number2 );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&lt;&lt; number2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4860621" cy="2520322"/>
          </a:xfrm>
        </p:spPr>
        <p:txBody>
          <a:bodyPr rIns="720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GCD(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&amp;divisor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remainder = dividend %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( remainder != </a:t>
            </a:r>
            <a:r>
              <a:rPr lang="en-US" altLang="zh-TW" dirty="0">
                <a:solidFill>
                  <a:srgbClr val="0080FF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dividend =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divisor = remainder;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remainder = dividend % divisor;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</a:endParaRPr>
          </a:p>
        </p:txBody>
      </p:sp>
      <p:graphicFrame>
        <p:nvGraphicFramePr>
          <p:cNvPr id="13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2622797"/>
              </p:ext>
            </p:extLst>
          </p:nvPr>
        </p:nvGraphicFramePr>
        <p:xfrm>
          <a:off x="5292092" y="4509138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98249"/>
              </p:ext>
            </p:extLst>
          </p:nvPr>
        </p:nvGraphicFramePr>
        <p:xfrm>
          <a:off x="4211954" y="1448747"/>
          <a:ext cx="46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4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3600460" cy="234029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number1, number2;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&gt;&gt; number2;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GCD( number1, number2 );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&lt;&lt; number2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4860621" cy="2520322"/>
          </a:xfrm>
        </p:spPr>
        <p:txBody>
          <a:bodyPr rIns="72000"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GCD(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&amp;divisor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remainder = dividend %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prstClr val="black"/>
                </a:solidFill>
              </a:rPr>
              <a:t>( remainder != </a:t>
            </a:r>
            <a:r>
              <a:rPr lang="en-US" altLang="zh-TW" dirty="0">
                <a:solidFill>
                  <a:srgbClr val="0080FF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dividend = divisor;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divisor = remainder;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remainder = dividend % divisor;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</a:endParaRPr>
          </a:p>
        </p:txBody>
      </p:sp>
      <p:graphicFrame>
        <p:nvGraphicFramePr>
          <p:cNvPr id="1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89385"/>
              </p:ext>
            </p:extLst>
          </p:nvPr>
        </p:nvGraphicFramePr>
        <p:xfrm>
          <a:off x="4211954" y="1448747"/>
          <a:ext cx="46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0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72159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90198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45053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2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67675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7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63981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8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8376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graphicFrame>
        <p:nvGraphicFramePr>
          <p:cNvPr id="27853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41573"/>
              </p:ext>
            </p:extLst>
          </p:nvPr>
        </p:nvGraphicFramePr>
        <p:xfrm>
          <a:off x="4932046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7801"/>
              </p:ext>
            </p:extLst>
          </p:nvPr>
        </p:nvGraphicFramePr>
        <p:xfrm>
          <a:off x="1331586" y="1988816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2708907"/>
            <a:ext cx="3960506" cy="1800231"/>
          </a:xfrm>
        </p:spPr>
        <p:txBody>
          <a:bodyPr/>
          <a:lstStyle/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[ 4 ]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[ 3 ];</a:t>
            </a:r>
          </a:p>
          <a:p>
            <a:pPr lvl="0" eaLnBrk="1" hangingPunct="1"/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&lt;&lt; endl;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78915"/>
              </p:ext>
            </p:extLst>
          </p:nvPr>
        </p:nvGraphicFramePr>
        <p:xfrm>
          <a:off x="5292092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2708907"/>
            <a:ext cx="3960506" cy="1800231"/>
          </a:xfrm>
        </p:spPr>
        <p:txBody>
          <a:bodyPr/>
          <a:lstStyle/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[ 4 ]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[ 3 ];</a:t>
            </a:r>
          </a:p>
          <a:p>
            <a:pPr lvl="0" eaLnBrk="1" hangingPunct="1"/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&lt;&lt; endl;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43981"/>
              </p:ext>
            </p:extLst>
          </p:nvPr>
        </p:nvGraphicFramePr>
        <p:xfrm>
          <a:off x="5292092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2708907"/>
            <a:ext cx="3960506" cy="1800231"/>
          </a:xfrm>
        </p:spPr>
        <p:txBody>
          <a:bodyPr/>
          <a:lstStyle/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[ 4 ]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[ 3 ];</a:t>
            </a:r>
          </a:p>
          <a:p>
            <a:pPr lvl="0" eaLnBrk="1" hangingPunct="1"/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&lt;&lt; endl;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92719"/>
              </p:ext>
            </p:extLst>
          </p:nvPr>
        </p:nvGraphicFramePr>
        <p:xfrm>
          <a:off x="5292092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2708907"/>
            <a:ext cx="3960506" cy="1800231"/>
          </a:xfrm>
        </p:spPr>
        <p:txBody>
          <a:bodyPr/>
          <a:lstStyle/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[ 4 ]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[ 3 ];</a:t>
            </a:r>
          </a:p>
          <a:p>
            <a:pPr lvl="0" eaLnBrk="1" hangingPunct="1"/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&lt;&lt; endl;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41303"/>
              </p:ext>
            </p:extLst>
          </p:nvPr>
        </p:nvGraphicFramePr>
        <p:xfrm>
          <a:off x="5292092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495" y="2708907"/>
            <a:ext cx="3960506" cy="1800231"/>
          </a:xfrm>
        </p:spPr>
        <p:txBody>
          <a:bodyPr/>
          <a:lstStyle/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[ 2 ];</a:t>
            </a:r>
          </a:p>
          <a:p>
            <a:pPr lvl="0" eaLnBrk="1" hangingPunct="1"/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[ 4 ] =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[ 2 ] %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[ 3 ];</a:t>
            </a:r>
          </a:p>
          <a:p>
            <a:pPr lvl="0" eaLnBrk="1" hangingPunct="1"/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[ 3 ] &lt;&lt; endl;</a:t>
            </a:r>
          </a:p>
        </p:txBody>
      </p:sp>
      <p:graphicFrame>
        <p:nvGraphicFramePr>
          <p:cNvPr id="10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61229"/>
              </p:ext>
            </p:extLst>
          </p:nvPr>
        </p:nvGraphicFramePr>
        <p:xfrm>
          <a:off x="5292092" y="1808793"/>
          <a:ext cx="3240000" cy="36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6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71655" y="1448747"/>
            <a:ext cx="5400689" cy="41405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[ 0 ] = dividend;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 = divisor;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[ 0 ]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[ 4 ]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cout &lt;&lt;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 &lt;&lt; endl;</a:t>
            </a:r>
          </a:p>
          <a:p>
            <a:pPr eaLnBrk="1" hangingPunct="1"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1600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>
                <a:solidFill>
                  <a:schemeClr val="bg1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[ i + 1 ]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!= 0;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+ 2 ] =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] %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+ 1 ];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FFFFFF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87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Greatest common divisor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71655" y="1448747"/>
            <a:ext cx="5400689" cy="41405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[ 0 ] = dividend;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 = divisor;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[ 0 ]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[ 1 ]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[ 2 ];</a:t>
            </a: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[ 4 ]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[ 2 ]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cout &lt;&lt;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[ 3 ] &lt;&lt; endl;</a:t>
            </a:r>
          </a:p>
          <a:p>
            <a:pPr eaLnBrk="1" hangingPunct="1"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1600" dirty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[ 1 ] = divisor;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FFFFFF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+ 2 ] =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] %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i + 1 ];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cout &lt;&lt;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FFFFFF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9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13207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/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6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25780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05943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89914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77464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7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83785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4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53371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4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92752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 + 1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24667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2577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7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16797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5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98586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54571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04214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15701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1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82837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5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79491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8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80910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9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494" y="1088701"/>
            <a:ext cx="4320552" cy="126016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494" y="4509138"/>
            <a:ext cx="5400691" cy="144018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0 ] = dividend;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1 ] = divisor;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i{ 0 };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 != 0; i++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+ 2 ] =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%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+ 1 ];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&lt;&lt; </a:t>
            </a:r>
            <a:r>
              <a:rPr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i ] &lt;&lt; endl &lt;&lt; endl;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1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62596"/>
              </p:ext>
            </p:extLst>
          </p:nvPr>
        </p:nvGraphicFramePr>
        <p:xfrm>
          <a:off x="5292092" y="728655"/>
          <a:ext cx="3240000" cy="39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buf[5]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buf[6]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00033B08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1151563" y="548632"/>
            <a:ext cx="6840873" cy="5940759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dividend, divisor;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hold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dividend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divisor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if</a:t>
            </a:r>
            <a:r>
              <a:rPr lang="en-US" altLang="zh-TW" dirty="0" smtClean="0">
                <a:ea typeface="新細明體" pitchFamily="18" charset="-120"/>
              </a:rPr>
              <a:t>( divisor &gt; dividend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hold =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divisor = dividend;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dividend = hold;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buffer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[ 258340 ];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buffer[ 0 ] = dividend;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buffer[ 1 ] = divisor;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0 }; buffer[ i + 1 ] != 0;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buffer[ i + 2 ] = buffer[ i ] % buffer[ i + 1 ];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buffer[ i ] &lt;&lt; endl &lt;&lt; endl;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Don’t use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17206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Greatest common divisor</a:t>
            </a:r>
            <a:endParaRPr lang="zh-TW" altLang="en-US" dirty="0"/>
          </a:p>
        </p:txBody>
      </p:sp>
      <p:graphicFrame>
        <p:nvGraphicFramePr>
          <p:cNvPr id="3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070060"/>
              </p:ext>
            </p:extLst>
          </p:nvPr>
        </p:nvGraphicFramePr>
        <p:xfrm>
          <a:off x="4932046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301"/>
              </p:ext>
            </p:extLst>
          </p:nvPr>
        </p:nvGraphicFramePr>
        <p:xfrm>
          <a:off x="1331586" y="2348862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Greatest common divisor</a:t>
            </a:r>
            <a:endParaRPr lang="zh-TW" altLang="en-US" dirty="0"/>
          </a:p>
        </p:txBody>
      </p:sp>
      <p:graphicFrame>
        <p:nvGraphicFramePr>
          <p:cNvPr id="3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920979"/>
              </p:ext>
            </p:extLst>
          </p:nvPr>
        </p:nvGraphicFramePr>
        <p:xfrm>
          <a:off x="4932046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301"/>
              </p:ext>
            </p:extLst>
          </p:nvPr>
        </p:nvGraphicFramePr>
        <p:xfrm>
          <a:off x="1331586" y="2348862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Greatest common divisor</a:t>
            </a:r>
            <a:endParaRPr lang="zh-TW" altLang="en-US" dirty="0"/>
          </a:p>
        </p:txBody>
      </p:sp>
      <p:graphicFrame>
        <p:nvGraphicFramePr>
          <p:cNvPr id="3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283469"/>
              </p:ext>
            </p:extLst>
          </p:nvPr>
        </p:nvGraphicFramePr>
        <p:xfrm>
          <a:off x="4932046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301"/>
              </p:ext>
            </p:extLst>
          </p:nvPr>
        </p:nvGraphicFramePr>
        <p:xfrm>
          <a:off x="1331586" y="2348862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9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Greatest common divisor</a:t>
            </a:r>
            <a:endParaRPr lang="zh-TW" altLang="en-US" dirty="0"/>
          </a:p>
        </p:txBody>
      </p:sp>
      <p:graphicFrame>
        <p:nvGraphicFramePr>
          <p:cNvPr id="3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328976"/>
              </p:ext>
            </p:extLst>
          </p:nvPr>
        </p:nvGraphicFramePr>
        <p:xfrm>
          <a:off x="4932046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301"/>
              </p:ext>
            </p:extLst>
          </p:nvPr>
        </p:nvGraphicFramePr>
        <p:xfrm>
          <a:off x="1331586" y="2348862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Greatest common divisor</a:t>
            </a:r>
            <a:endParaRPr lang="zh-TW" altLang="en-US" dirty="0"/>
          </a:p>
        </p:txBody>
      </p:sp>
      <p:graphicFrame>
        <p:nvGraphicFramePr>
          <p:cNvPr id="3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34968"/>
              </p:ext>
            </p:extLst>
          </p:nvPr>
        </p:nvGraphicFramePr>
        <p:xfrm>
          <a:off x="4932046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301"/>
              </p:ext>
            </p:extLst>
          </p:nvPr>
        </p:nvGraphicFramePr>
        <p:xfrm>
          <a:off x="1331586" y="2348862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Greatest common divisor</a:t>
            </a:r>
            <a:endParaRPr lang="zh-TW" altLang="en-US" dirty="0"/>
          </a:p>
        </p:txBody>
      </p:sp>
      <p:graphicFrame>
        <p:nvGraphicFramePr>
          <p:cNvPr id="3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606628"/>
              </p:ext>
            </p:extLst>
          </p:nvPr>
        </p:nvGraphicFramePr>
        <p:xfrm>
          <a:off x="4932046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301"/>
              </p:ext>
            </p:extLst>
          </p:nvPr>
        </p:nvGraphicFramePr>
        <p:xfrm>
          <a:off x="1331586" y="2348862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Greatest common divisor</a:t>
            </a:r>
            <a:endParaRPr lang="zh-TW" altLang="en-US" dirty="0"/>
          </a:p>
        </p:txBody>
      </p:sp>
      <p:graphicFrame>
        <p:nvGraphicFramePr>
          <p:cNvPr id="3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843870"/>
              </p:ext>
            </p:extLst>
          </p:nvPr>
        </p:nvGraphicFramePr>
        <p:xfrm>
          <a:off x="4932046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301"/>
              </p:ext>
            </p:extLst>
          </p:nvPr>
        </p:nvGraphicFramePr>
        <p:xfrm>
          <a:off x="1331586" y="2348862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Greatest common divisor</a:t>
            </a:r>
            <a:endParaRPr lang="zh-TW" altLang="en-US" dirty="0"/>
          </a:p>
        </p:txBody>
      </p:sp>
      <p:graphicFrame>
        <p:nvGraphicFramePr>
          <p:cNvPr id="3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22231"/>
              </p:ext>
            </p:extLst>
          </p:nvPr>
        </p:nvGraphicFramePr>
        <p:xfrm>
          <a:off x="4932046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5301"/>
              </p:ext>
            </p:extLst>
          </p:nvPr>
        </p:nvGraphicFramePr>
        <p:xfrm>
          <a:off x="1331586" y="2348862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0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while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remainder != 0 )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divisor = remainder;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289495"/>
              </p:ext>
            </p:extLst>
          </p:nvPr>
        </p:nvGraphicFramePr>
        <p:xfrm>
          <a:off x="5292092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481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while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remainder != 0 )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divisor = remainder;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929288"/>
              </p:ext>
            </p:extLst>
          </p:nvPr>
        </p:nvGraphicFramePr>
        <p:xfrm>
          <a:off x="5292092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6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85075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7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while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remainder != 0 )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divisor = remainder;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261573"/>
              </p:ext>
            </p:extLst>
          </p:nvPr>
        </p:nvGraphicFramePr>
        <p:xfrm>
          <a:off x="5292092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541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while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remainder != 0 )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divisor = remainder;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220891"/>
              </p:ext>
            </p:extLst>
          </p:nvPr>
        </p:nvGraphicFramePr>
        <p:xfrm>
          <a:off x="5292092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313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while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remainder != 0 )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divisor = remainder;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99562"/>
              </p:ext>
            </p:extLst>
          </p:nvPr>
        </p:nvGraphicFramePr>
        <p:xfrm>
          <a:off x="5292092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88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while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remainder != 0 )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divisor = remainder;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33177"/>
              </p:ext>
            </p:extLst>
          </p:nvPr>
        </p:nvGraphicFramePr>
        <p:xfrm>
          <a:off x="5292092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673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while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remainder != 0 )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divisor = remainder;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351721"/>
              </p:ext>
            </p:extLst>
          </p:nvPr>
        </p:nvGraphicFramePr>
        <p:xfrm>
          <a:off x="5292092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846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Greatest common divisor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FF"/>
                </a:solidFill>
                <a:ea typeface="新細明體" pitchFamily="18" charset="-120"/>
              </a:rPr>
              <a:t>while</a:t>
            </a:r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( remainder != 0 )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dividend =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divisor = remainder;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  remainder = dividend % divisor;</a:t>
            </a:r>
          </a:p>
          <a:p>
            <a:pPr lvl="0" eaLnBrk="1" hangingPunct="1"/>
            <a:r>
              <a:rPr lang="pt-BR" altLang="zh-TW" sz="16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159461"/>
              </p:ext>
            </p:extLst>
          </p:nvPr>
        </p:nvGraphicFramePr>
        <p:xfrm>
          <a:off x="5292092" y="1628770"/>
          <a:ext cx="3420000" cy="430689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remainder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divisor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dividend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5731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51678" y="908678"/>
            <a:ext cx="4860621" cy="5040645"/>
          </a:xfrm>
        </p:spPr>
        <p:txBody>
          <a:bodyPr/>
          <a:lstStyle/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dividend, divisor, buffer;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cin &gt;&gt; dividend &gt;&gt; divisor;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divisor &gt; dividend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buffer = divisor;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divisor = dividend;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dividend = buffer;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marL="534988" lvl="0" indent="-534988" eaLnBrk="1" hangingPunct="1">
              <a:spcBef>
                <a:spcPct val="0"/>
              </a:spcBef>
            </a:pPr>
            <a:endParaRPr lang="en-US" altLang="zh-TW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remainder = dividend % divisor;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while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remainder != 0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dividend = divisor;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divisor = remainder;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remainder = dividend % divisor;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}</a:t>
            </a: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cout &lt;&lt; divisor &lt;&lt; endl &lt;&lt; endl;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36741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Use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1691632" y="188586"/>
            <a:ext cx="5760736" cy="630080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dividend, divisor, hold;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cin</a:t>
            </a:r>
            <a:r>
              <a:rPr lang="en-US" altLang="zh-TW" sz="1600" dirty="0" smtClean="0">
                <a:ea typeface="新細明體" pitchFamily="18" charset="-120"/>
              </a:rPr>
              <a:t> &gt;&gt; dividend &gt;&gt;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if</a:t>
            </a:r>
            <a:r>
              <a:rPr lang="en-US" altLang="zh-TW" sz="1600" dirty="0" smtClean="0">
                <a:ea typeface="新細明體" pitchFamily="18" charset="-120"/>
              </a:rPr>
              <a:t>( divisor &gt; dividend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hold =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divisor = dividend;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dividend = hold;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[258340];</a:t>
            </a: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[0] = dividend;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[1] =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sz="1600" dirty="0" smtClean="0">
                <a:ea typeface="新細明體" pitchFamily="18" charset="-120"/>
              </a:rPr>
              <a:t>(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 = 0;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[i+1] != 0;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[i+2]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[i+1];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cout</a:t>
            </a:r>
            <a:r>
              <a:rPr lang="en-US" altLang="zh-TW" sz="1600" dirty="0" smtClean="0"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] &lt;&lt; </a:t>
            </a:r>
            <a:r>
              <a:rPr lang="en-US" altLang="zh-TW" sz="1600" dirty="0" err="1" smtClean="0">
                <a:ea typeface="新細明體" pitchFamily="18" charset="-120"/>
              </a:rPr>
              <a:t>endl</a:t>
            </a:r>
            <a:r>
              <a:rPr lang="en-US" altLang="zh-TW" sz="1600" dirty="0" smtClean="0"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ea typeface="新細明體" pitchFamily="18" charset="-120"/>
              </a:rPr>
              <a:t>endl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75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51679" y="3068955"/>
            <a:ext cx="4680598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1691632" y="188586"/>
            <a:ext cx="5760736" cy="630080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dividend, divisor, hold;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cin</a:t>
            </a:r>
            <a:r>
              <a:rPr lang="en-US" altLang="zh-TW" sz="1600" dirty="0" smtClean="0">
                <a:ea typeface="新細明體" pitchFamily="18" charset="-120"/>
              </a:rPr>
              <a:t> &gt;&gt; dividend &gt;&gt;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if</a:t>
            </a:r>
            <a:r>
              <a:rPr lang="en-US" altLang="zh-TW" sz="1600" dirty="0" smtClean="0">
                <a:ea typeface="新細明體" pitchFamily="18" charset="-120"/>
              </a:rPr>
              <a:t>( divisor &gt; dividend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hold =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divisor = dividend;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dividend = hold;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[258340];</a:t>
            </a: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[0] = dividend;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[1] =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sz="1600" dirty="0" smtClean="0">
                <a:ea typeface="新細明體" pitchFamily="18" charset="-120"/>
              </a:rPr>
              <a:t>(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 = 0;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[i+1] != 0;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[i+2]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[i+1];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cout</a:t>
            </a:r>
            <a:r>
              <a:rPr lang="en-US" altLang="zh-TW" sz="1600" dirty="0" smtClean="0"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] &lt;&lt; </a:t>
            </a:r>
            <a:r>
              <a:rPr lang="en-US" altLang="zh-TW" sz="1600" dirty="0" err="1" smtClean="0">
                <a:ea typeface="新細明體" pitchFamily="18" charset="-120"/>
              </a:rPr>
              <a:t>endl</a:t>
            </a:r>
            <a:r>
              <a:rPr lang="en-US" altLang="zh-TW" sz="1600" dirty="0" smtClean="0"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ea typeface="新細明體" pitchFamily="18" charset="-120"/>
              </a:rPr>
              <a:t>endl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0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39677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4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51679" y="3068955"/>
            <a:ext cx="4680598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1691632" y="188586"/>
            <a:ext cx="5760736" cy="630080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dividend, divisor, hold;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cin</a:t>
            </a:r>
            <a:r>
              <a:rPr lang="en-US" altLang="zh-TW" sz="1600" dirty="0" smtClean="0">
                <a:ea typeface="新細明體" pitchFamily="18" charset="-120"/>
              </a:rPr>
              <a:t> &gt;&gt; dividend &gt;&gt;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if</a:t>
            </a:r>
            <a:r>
              <a:rPr lang="en-US" altLang="zh-TW" sz="1600" dirty="0" smtClean="0">
                <a:ea typeface="新細明體" pitchFamily="18" charset="-120"/>
              </a:rPr>
              <a:t>( divisor &gt; dividend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hold =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divisor = dividend;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dividend = hold;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[258340];</a:t>
            </a: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[0] = dividend;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[1] = divisor;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sz="1600" dirty="0" smtClean="0">
                <a:ea typeface="新細明體" pitchFamily="18" charset="-120"/>
              </a:rPr>
              <a:t>(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 = 0;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[i+1] != 0;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[i+2] =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] %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[i+1];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cout</a:t>
            </a:r>
            <a:r>
              <a:rPr lang="en-US" altLang="zh-TW" sz="1600" dirty="0" smtClean="0"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ea typeface="新細明體" pitchFamily="18" charset="-120"/>
              </a:rPr>
              <a:t>buf</a:t>
            </a:r>
            <a:r>
              <a:rPr lang="en-US" altLang="zh-TW" sz="1600" dirty="0" smtClean="0">
                <a:ea typeface="新細明體" pitchFamily="18" charset="-120"/>
              </a:rPr>
              <a:t>[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] &lt;&lt; </a:t>
            </a:r>
            <a:r>
              <a:rPr lang="en-US" altLang="zh-TW" sz="1600" dirty="0" err="1" smtClean="0">
                <a:ea typeface="新細明體" pitchFamily="18" charset="-120"/>
              </a:rPr>
              <a:t>endl</a:t>
            </a:r>
            <a:r>
              <a:rPr lang="en-US" altLang="zh-TW" sz="1600" dirty="0" smtClean="0"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ea typeface="新細明體" pitchFamily="18" charset="-120"/>
              </a:rPr>
              <a:t>endl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800" dirty="0" smtClean="0">
              <a:ea typeface="新細明體" pitchFamily="18" charset="-12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chemeClr val="bg1"/>
                </a:solidFill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gcd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ea typeface="新細明體" pitchFamily="18" charset="-120"/>
                <a:cs typeface="Courier New" panose="02070309020205020404" pitchFamily="49" charset="0"/>
              </a:rPr>
              <a:t> dividend, </a:t>
            </a:r>
            <a:r>
              <a:rPr lang="en-US" altLang="zh-TW" sz="1600" dirty="0" err="1">
                <a:solidFill>
                  <a:schemeClr val="bg1"/>
                </a:solidFill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ea typeface="新細明體" pitchFamily="18" charset="-120"/>
                <a:cs typeface="Courier New" panose="02070309020205020404" pitchFamily="49" charset="0"/>
              </a:rPr>
              <a:t> divisor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}</a:t>
            </a:r>
            <a:endParaRPr lang="zh-TW" altLang="en-US" sz="16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22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4329115"/>
            <a:ext cx="4500575" cy="1260161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1470" y="2168840"/>
            <a:ext cx="4500575" cy="126016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425" y="908678"/>
            <a:ext cx="4860621" cy="3420437"/>
          </a:xfrm>
        </p:spPr>
        <p:txBody>
          <a:bodyPr tIns="54000"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divisor, hold;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dividend &gt;&gt; divisor;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[258340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 = dividend;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 = divisor;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= 0;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[i+1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 !=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++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[i+2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 =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 %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[i+1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31932" y="188586"/>
            <a:ext cx="4860620" cy="6480828"/>
          </a:xfrm>
        </p:spPr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dividend, divisor, hold;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dividend &gt;&gt; divisor;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+mn-cs"/>
              </a:rPr>
              <a:t>dividend, divisor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</a:p>
          <a:p>
            <a:pPr lvl="0" eaLnBrk="1" hangingPunct="1"/>
            <a:endParaRPr lang="en-US" altLang="zh-TW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sz="14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  <a:cs typeface="+mn-cs"/>
              </a:rPr>
              <a:t> divisor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[258340];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[0] = dividend;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[1] = divisor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[i+1] !=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[i+2]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%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[i+1];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03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91977" y="4329115"/>
            <a:ext cx="4500575" cy="1260161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1470" y="2168840"/>
            <a:ext cx="4500575" cy="126016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425" y="908678"/>
            <a:ext cx="4860621" cy="3420437"/>
          </a:xfrm>
        </p:spPr>
        <p:txBody>
          <a:bodyPr tIns="54000"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divisor, hold;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&gt;&gt; dividend &gt;&gt; divisor;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[258340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 = dividend;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 = divisor;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= 0;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[i+1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 !=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++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[i+2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 =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 %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[i+1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];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[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31932" y="188586"/>
            <a:ext cx="4860620" cy="6480828"/>
          </a:xfrm>
        </p:spPr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dividend, divisor, hold;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dividend &gt;&gt; divisor;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dividend, divisor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);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}</a:t>
            </a:r>
          </a:p>
          <a:p>
            <a:pPr lvl="0" eaLnBrk="1" hangingPunct="1"/>
            <a:endParaRPr lang="en-US" altLang="zh-TW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 smtClean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/>
            <a:endParaRPr lang="en-US" altLang="zh-TW" sz="14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+mn-cs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dividend,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divisor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[258340];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[0] = dividend;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[1] = divisor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[i+1] != 0;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++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[i+2]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] %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[i+1];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+mn-cs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+mn-cs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98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divisor;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[258341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];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[0] = dividend;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[1] =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 !=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[i+2]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 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2798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99586"/>
              </p:ext>
            </p:extLst>
          </p:nvPr>
        </p:nvGraphicFramePr>
        <p:xfrm>
          <a:off x="5472115" y="1628770"/>
          <a:ext cx="34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divisor;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[258341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];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[0] = dividend;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[1] =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 !=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[i+2]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 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273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22864"/>
              </p:ext>
            </p:extLst>
          </p:nvPr>
        </p:nvGraphicFramePr>
        <p:xfrm>
          <a:off x="5472115" y="3248977"/>
          <a:ext cx="3420000" cy="32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798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82361"/>
              </p:ext>
            </p:extLst>
          </p:nvPr>
        </p:nvGraphicFramePr>
        <p:xfrm>
          <a:off x="5472115" y="1628770"/>
          <a:ext cx="34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divisor;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[258341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];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[0] = dividend;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[1] =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 !=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[i+2]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 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273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83560"/>
              </p:ext>
            </p:extLst>
          </p:nvPr>
        </p:nvGraphicFramePr>
        <p:xfrm>
          <a:off x="5472115" y="3248977"/>
          <a:ext cx="3420000" cy="32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798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37190"/>
              </p:ext>
            </p:extLst>
          </p:nvPr>
        </p:nvGraphicFramePr>
        <p:xfrm>
          <a:off x="5472115" y="1628770"/>
          <a:ext cx="34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9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divisor;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[258341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];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[0] = dividend;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[1] =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 !=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[i+2]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 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273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89009"/>
              </p:ext>
            </p:extLst>
          </p:nvPr>
        </p:nvGraphicFramePr>
        <p:xfrm>
          <a:off x="5472115" y="3248977"/>
          <a:ext cx="3420000" cy="32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798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9406"/>
              </p:ext>
            </p:extLst>
          </p:nvPr>
        </p:nvGraphicFramePr>
        <p:xfrm>
          <a:off x="5472115" y="1628770"/>
          <a:ext cx="34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5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divisor;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[258341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];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[0] = dividend;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[1] =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 !=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[i+2]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 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273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18192"/>
              </p:ext>
            </p:extLst>
          </p:nvPr>
        </p:nvGraphicFramePr>
        <p:xfrm>
          <a:off x="5472115" y="3248977"/>
          <a:ext cx="3420000" cy="32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798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1963"/>
              </p:ext>
            </p:extLst>
          </p:nvPr>
        </p:nvGraphicFramePr>
        <p:xfrm>
          <a:off x="5472115" y="1628770"/>
          <a:ext cx="34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divisor;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[258341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];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[0] = dividend;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[1] =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 !=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[i+2]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 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273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23067"/>
              </p:ext>
            </p:extLst>
          </p:nvPr>
        </p:nvGraphicFramePr>
        <p:xfrm>
          <a:off x="5472115" y="3248977"/>
          <a:ext cx="3420000" cy="32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798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59553"/>
              </p:ext>
            </p:extLst>
          </p:nvPr>
        </p:nvGraphicFramePr>
        <p:xfrm>
          <a:off x="5472115" y="1628770"/>
          <a:ext cx="34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divisor;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[258341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];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[0] = dividend;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[1] =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 !=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[i+2]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 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273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66777"/>
              </p:ext>
            </p:extLst>
          </p:nvPr>
        </p:nvGraphicFramePr>
        <p:xfrm>
          <a:off x="5472115" y="3248977"/>
          <a:ext cx="3420000" cy="32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798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17273"/>
              </p:ext>
            </p:extLst>
          </p:nvPr>
        </p:nvGraphicFramePr>
        <p:xfrm>
          <a:off x="5472115" y="1628770"/>
          <a:ext cx="34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9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50424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divisor;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[258341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];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[0] = dividend;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[1] =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 !=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[i+2]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 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273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02840"/>
              </p:ext>
            </p:extLst>
          </p:nvPr>
        </p:nvGraphicFramePr>
        <p:xfrm>
          <a:off x="5472115" y="3248977"/>
          <a:ext cx="3420000" cy="32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798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45615"/>
              </p:ext>
            </p:extLst>
          </p:nvPr>
        </p:nvGraphicFramePr>
        <p:xfrm>
          <a:off x="5472115" y="1628770"/>
          <a:ext cx="34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divisor;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[258341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];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[0] = dividend;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[1] =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 !=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[i+2]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 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273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22952"/>
              </p:ext>
            </p:extLst>
          </p:nvPr>
        </p:nvGraphicFramePr>
        <p:xfrm>
          <a:off x="5472115" y="3248977"/>
          <a:ext cx="3420000" cy="32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798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800"/>
              </p:ext>
            </p:extLst>
          </p:nvPr>
        </p:nvGraphicFramePr>
        <p:xfrm>
          <a:off x="5472115" y="1628770"/>
          <a:ext cx="34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Greatest common divisor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divisor;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&gt;&gt; dividend &gt;&gt;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  <a:tabLst>
                <a:tab pos="712788" algn="l"/>
              </a:tabLst>
            </a:pP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57188" indent="-357188"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[258341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];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[0] = dividend;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[1] = divisor;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 != 0;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[i+2]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 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[i+1];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buf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];</a:t>
            </a:r>
          </a:p>
          <a:p>
            <a:pPr marL="357188" indent="-357188"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8273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80072"/>
              </p:ext>
            </p:extLst>
          </p:nvPr>
        </p:nvGraphicFramePr>
        <p:xfrm>
          <a:off x="5472115" y="3248977"/>
          <a:ext cx="3420000" cy="32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798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24306"/>
              </p:ext>
            </p:extLst>
          </p:nvPr>
        </p:nvGraphicFramePr>
        <p:xfrm>
          <a:off x="5472115" y="1628770"/>
          <a:ext cx="342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8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5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98547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3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43131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89813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04704"/>
              </p:ext>
            </p:extLst>
          </p:nvPr>
        </p:nvGraphicFramePr>
        <p:xfrm>
          <a:off x="6552253" y="5949322"/>
          <a:ext cx="23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00033AD0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44738"/>
              </p:ext>
            </p:extLst>
          </p:nvPr>
        </p:nvGraphicFramePr>
        <p:xfrm>
          <a:off x="5112069" y="3068954"/>
          <a:ext cx="72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30572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10588"/>
              </p:ext>
            </p:extLst>
          </p:nvPr>
        </p:nvGraphicFramePr>
        <p:xfrm>
          <a:off x="6552253" y="5949322"/>
          <a:ext cx="23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00033AD0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8162"/>
              </p:ext>
            </p:extLst>
          </p:nvPr>
        </p:nvGraphicFramePr>
        <p:xfrm>
          <a:off x="5112069" y="3068954"/>
          <a:ext cx="72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70785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51432"/>
              </p:ext>
            </p:extLst>
          </p:nvPr>
        </p:nvGraphicFramePr>
        <p:xfrm>
          <a:off x="6552253" y="5949322"/>
          <a:ext cx="23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00033AD0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61341"/>
              </p:ext>
            </p:extLst>
          </p:nvPr>
        </p:nvGraphicFramePr>
        <p:xfrm>
          <a:off x="5112069" y="3068954"/>
          <a:ext cx="72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20377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2613"/>
              </p:ext>
            </p:extLst>
          </p:nvPr>
        </p:nvGraphicFramePr>
        <p:xfrm>
          <a:off x="6552253" y="5949322"/>
          <a:ext cx="23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00033AD0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05479"/>
              </p:ext>
            </p:extLst>
          </p:nvPr>
        </p:nvGraphicFramePr>
        <p:xfrm>
          <a:off x="5112069" y="3068954"/>
          <a:ext cx="72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3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輾轉相除法 </a:t>
            </a:r>
            <a:r>
              <a:rPr lang="en-US" altLang="zh-TW" sz="4400" dirty="0" smtClean="0">
                <a:ea typeface="標楷體" pitchFamily="65" charset="-120"/>
              </a:rPr>
              <a:t>(</a:t>
            </a:r>
            <a:r>
              <a:rPr lang="en-US" altLang="zh-TW" sz="4400" dirty="0" smtClean="0">
                <a:ea typeface="新細明體" pitchFamily="18" charset="-120"/>
              </a:rPr>
              <a:t>Euclidean Algorithm)</a:t>
            </a:r>
            <a:endParaRPr lang="zh-TW" altLang="en-US" sz="4400" dirty="0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93099"/>
              </p:ext>
            </p:extLst>
          </p:nvPr>
        </p:nvGraphicFramePr>
        <p:xfrm>
          <a:off x="3311839" y="2168839"/>
          <a:ext cx="2520000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5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96687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50717"/>
              </p:ext>
            </p:extLst>
          </p:nvPr>
        </p:nvGraphicFramePr>
        <p:xfrm>
          <a:off x="6552253" y="5949322"/>
          <a:ext cx="23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00033AD0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91545"/>
              </p:ext>
            </p:extLst>
          </p:nvPr>
        </p:nvGraphicFramePr>
        <p:xfrm>
          <a:off x="5112069" y="3068954"/>
          <a:ext cx="72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5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66832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07689"/>
              </p:ext>
            </p:extLst>
          </p:nvPr>
        </p:nvGraphicFramePr>
        <p:xfrm>
          <a:off x="6552253" y="5949322"/>
          <a:ext cx="23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00033AD0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18963"/>
              </p:ext>
            </p:extLst>
          </p:nvPr>
        </p:nvGraphicFramePr>
        <p:xfrm>
          <a:off x="5112069" y="3068954"/>
          <a:ext cx="72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2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55589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28474"/>
              </p:ext>
            </p:extLst>
          </p:nvPr>
        </p:nvGraphicFramePr>
        <p:xfrm>
          <a:off x="6552253" y="5949322"/>
          <a:ext cx="23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00033AD0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64283"/>
              </p:ext>
            </p:extLst>
          </p:nvPr>
        </p:nvGraphicFramePr>
        <p:xfrm>
          <a:off x="5112069" y="3068954"/>
          <a:ext cx="72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8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51928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00183"/>
              </p:ext>
            </p:extLst>
          </p:nvPr>
        </p:nvGraphicFramePr>
        <p:xfrm>
          <a:off x="6552253" y="5949322"/>
          <a:ext cx="23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00033AD0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03815"/>
              </p:ext>
            </p:extLst>
          </p:nvPr>
        </p:nvGraphicFramePr>
        <p:xfrm>
          <a:off x="5112069" y="3068954"/>
          <a:ext cx="72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1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[ 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200000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], 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dividend,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divisor, hold;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&gt;&gt; dividend &gt;&gt; divisor;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 divisor &gt; dividend )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hold = divisor;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divisor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dividend = hold;</a:t>
            </a:r>
          </a:p>
          <a:p>
            <a:pPr>
              <a:spcBef>
                <a:spcPts val="0"/>
              </a:spcBef>
            </a:pPr>
            <a:r>
              <a:rPr lang="zh-TW" alt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16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[0] = dividend;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[1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] = divisor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buf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&lt;&lt;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</a:rPr>
              <a:t>"\n\n</a:t>
            </a:r>
            <a:r>
              <a:rPr lang="en-US" altLang="zh-TW" sz="1600" dirty="0" smtClean="0">
                <a:solidFill>
                  <a:srgbClr val="A31515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gcd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b[]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= 0; b[i+1] !=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b[i+2] =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] % b[i+1];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b[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graphicFrame>
        <p:nvGraphicFramePr>
          <p:cNvPr id="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25060"/>
              </p:ext>
            </p:extLst>
          </p:nvPr>
        </p:nvGraphicFramePr>
        <p:xfrm>
          <a:off x="5472115" y="1628770"/>
          <a:ext cx="3420000" cy="360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hold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00033AEC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00033AF8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buf[3]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00033AFC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buf[4]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00033B00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 pitchFamily="18" charset="2"/>
                        </a:rPr>
                        <a:t></a:t>
                      </a:r>
                    </a:p>
                  </a:txBody>
                  <a:tcPr marL="90000" marR="90000" marT="36000" marB="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sym typeface="MT Extra" pitchFamily="18" charset="2"/>
                      </a:endParaRPr>
                    </a:p>
                  </a:txBody>
                  <a:tcPr marL="90000" marR="90000" marT="360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2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Don’t use arrays</a:t>
            </a:r>
          </a:p>
        </p:txBody>
      </p:sp>
    </p:spTree>
    <p:extLst>
      <p:ext uri="{BB962C8B-B14F-4D97-AF65-F5344CB8AC3E}">
        <p14:creationId xmlns:p14="http://schemas.microsoft.com/office/powerpoint/2010/main" val="372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1678" y="548632"/>
            <a:ext cx="5040000" cy="2340300"/>
          </a:xfrm>
        </p:spPr>
        <p:txBody>
          <a:bodyPr anchor="b" anchorCtr="0"/>
          <a:lstStyle/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cin &gt;&gt; dividend &gt;&gt;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 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051678" y="2888931"/>
            <a:ext cx="5040000" cy="18002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remainder 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remainder != 0 ) {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dividend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divisor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remainder;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remainder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cout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&lt;&lt; divisor &lt;&lt; endl &lt;&lt; endl;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51678" y="4689161"/>
            <a:ext cx="5040000" cy="36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1678" y="548632"/>
            <a:ext cx="5040000" cy="2340300"/>
          </a:xfrm>
        </p:spPr>
        <p:txBody>
          <a:bodyPr anchor="b" anchorCtr="0"/>
          <a:lstStyle/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cin &gt;&gt; dividend &gt;&gt;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 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051678" y="2888931"/>
            <a:ext cx="5040000" cy="180023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remainder 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remainder != 0 ) {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dividend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divisor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remainder;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remainder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cout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&lt;&lt; divisor &lt;&lt; endl &lt;&lt; endl;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51678" y="4689161"/>
            <a:ext cx="5040000" cy="36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2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1678" y="548632"/>
            <a:ext cx="5040000" cy="2340299"/>
          </a:xfrm>
        </p:spPr>
        <p:txBody>
          <a:bodyPr anchor="b" anchorCtr="0"/>
          <a:lstStyle/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dividend, divisor,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smtClean="0">
                <a:latin typeface="Lucida Console" panose="020B0609040504020204" pitchFamily="49" charset="0"/>
                <a:ea typeface="新細明體" pitchFamily="18" charset="-120"/>
              </a:rPr>
              <a:t>   cin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&gt;&gt; dividend &gt;&gt;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 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smtClean="0">
                <a:latin typeface="Lucida Console" panose="020B0609040504020204" pitchFamily="49" charset="0"/>
                <a:ea typeface="新細明體" pitchFamily="18" charset="-120"/>
              </a:rPr>
              <a:t>      buffer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=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smtClean="0">
                <a:latin typeface="Lucida Console" panose="020B0609040504020204" pitchFamily="49" charset="0"/>
                <a:ea typeface="新細明體" pitchFamily="18" charset="-120"/>
              </a:rPr>
              <a:t>      divisor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= dividend;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smtClean="0">
                <a:latin typeface="Lucida Console" panose="020B0609040504020204" pitchFamily="49" charset="0"/>
                <a:ea typeface="新細明體" pitchFamily="18" charset="-120"/>
              </a:rPr>
              <a:t>      dividend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=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  <a:endParaRPr lang="en-US" altLang="zh-TW" sz="16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051678" y="2888932"/>
            <a:ext cx="5040000" cy="1800229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remainder 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remainder != 0 ) {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   dividend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   divisor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remainder;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   remainder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cout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&lt;&lt; divisor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051678" y="4689161"/>
            <a:ext cx="5040000" cy="36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051987" y="5229230"/>
            <a:ext cx="504000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600" b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>
                <a:latin typeface="Lucida Console" panose="020B0609040504020204" pitchFamily="49" charset="0"/>
                <a:ea typeface="新細明體" pitchFamily="18" charset="-120"/>
              </a:rPr>
              <a:t> GCD( </a:t>
            </a:r>
            <a:r>
              <a:rPr lang="en-US" altLang="zh-TW" sz="1600" b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600" b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algn="l">
              <a:spcBef>
                <a:spcPct val="0"/>
              </a:spcBef>
            </a:pPr>
            <a:endParaRPr lang="en-US" altLang="zh-TW" sz="1600" b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1678" y="548632"/>
            <a:ext cx="5040000" cy="2340299"/>
          </a:xfrm>
        </p:spPr>
        <p:txBody>
          <a:bodyPr anchor="b" anchorCtr="0"/>
          <a:lstStyle/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dividend, divisor,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cin &gt;&gt; dividend &gt;&gt;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( divisor &gt; dividend ) {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buffer = divisor;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divisor = dividend;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   dividend = buffer;</a:t>
            </a:r>
          </a:p>
          <a:p>
            <a:pPr marL="534988" indent="-534988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051678" y="2888932"/>
            <a:ext cx="5040000" cy="360046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GCD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dividend, divisor );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1678" y="3248978"/>
            <a:ext cx="5040000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51987" y="3789046"/>
            <a:ext cx="5040000" cy="2520322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l">
              <a:spcBef>
                <a:spcPct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GCD(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dividend,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divisor )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remainder 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remainder != 0 ) {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   dividend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   divisor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remainder;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   remainder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dividend % divisor;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smtClean="0">
                <a:latin typeface="Lucida Console" panose="020B0609040504020204" pitchFamily="49" charset="0"/>
                <a:ea typeface="新細明體" pitchFamily="18" charset="-120"/>
              </a:rPr>
              <a:t>   cout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&lt;&lt; divisor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algn="l">
              <a:spcBef>
                <a:spcPct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6295</TotalTime>
  <Words>15022</Words>
  <Application>Microsoft Office PowerPoint</Application>
  <PresentationFormat>如螢幕大小 (4:3)</PresentationFormat>
  <Paragraphs>5014</Paragraphs>
  <Slides>168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168</vt:i4>
      </vt:variant>
    </vt:vector>
  </HeadingPairs>
  <TitlesOfParts>
    <vt:vector size="177" baseType="lpstr">
      <vt:lpstr>MingLiU</vt:lpstr>
      <vt:lpstr>MingLiU</vt:lpstr>
      <vt:lpstr>新細明體</vt:lpstr>
      <vt:lpstr>標楷體</vt:lpstr>
      <vt:lpstr>Courier New</vt:lpstr>
      <vt:lpstr>Lucida Console</vt:lpstr>
      <vt:lpstr>MT Extra</vt:lpstr>
      <vt:lpstr>Times New Roman</vt:lpstr>
      <vt:lpstr>ppt_template_07-25-2002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輾轉相除法 (Euclidean Algorithm)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</vt:lpstr>
      <vt:lpstr>Greatest common divisor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PowerPoint 簡報</vt:lpstr>
      <vt:lpstr>Don’t use arrays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Greatest common divisor</vt:lpstr>
      <vt:lpstr>PowerPoint 簡報</vt:lpstr>
      <vt:lpstr>Use functions</vt:lpstr>
      <vt:lpstr>PowerPoint 簡報</vt:lpstr>
      <vt:lpstr>PowerPoint 簡報</vt:lpstr>
      <vt:lpstr>PowerPoint 簡報</vt:lpstr>
      <vt:lpstr>PowerPoint 簡報</vt:lpstr>
      <vt:lpstr>PowerPoint 簡報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Greatest common divisor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Don’t use arrays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1454</cp:revision>
  <dcterms:created xsi:type="dcterms:W3CDTF">2000-06-12T17:02:08Z</dcterms:created>
  <dcterms:modified xsi:type="dcterms:W3CDTF">2022-09-26T11:05:25Z</dcterms:modified>
</cp:coreProperties>
</file>