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285" r:id="rId9"/>
    <p:sldId id="308" r:id="rId10"/>
    <p:sldId id="310" r:id="rId11"/>
    <p:sldId id="268" r:id="rId12"/>
    <p:sldId id="295" r:id="rId13"/>
    <p:sldId id="294" r:id="rId14"/>
    <p:sldId id="293" r:id="rId15"/>
    <p:sldId id="292" r:id="rId16"/>
    <p:sldId id="291" r:id="rId17"/>
    <p:sldId id="286" r:id="rId18"/>
    <p:sldId id="262" r:id="rId19"/>
    <p:sldId id="300" r:id="rId20"/>
    <p:sldId id="299" r:id="rId21"/>
    <p:sldId id="298" r:id="rId22"/>
    <p:sldId id="297" r:id="rId23"/>
    <p:sldId id="296" r:id="rId24"/>
    <p:sldId id="271" r:id="rId25"/>
    <p:sldId id="301" r:id="rId26"/>
    <p:sldId id="302" r:id="rId27"/>
    <p:sldId id="303" r:id="rId28"/>
    <p:sldId id="318" r:id="rId29"/>
    <p:sldId id="304" r:id="rId30"/>
    <p:sldId id="305" r:id="rId31"/>
    <p:sldId id="320" r:id="rId32"/>
    <p:sldId id="319" r:id="rId33"/>
    <p:sldId id="321" r:id="rId34"/>
    <p:sldId id="307" r:id="rId35"/>
    <p:sldId id="309" r:id="rId36"/>
    <p:sldId id="306" r:id="rId3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86" y="82"/>
      </p:cViewPr>
      <p:guideLst>
        <p:guide orient="horz" pos="1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1460" y="2708911"/>
            <a:ext cx="8641080" cy="144018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2417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66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868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1699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12000" y="549000"/>
            <a:ext cx="6120000" cy="576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05264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2000" y="3429000"/>
            <a:ext cx="5040000" cy="216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73627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2000" y="3789000"/>
            <a:ext cx="5040000" cy="252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947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52000" y="3429000"/>
            <a:ext cx="5040000" cy="288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892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3429000"/>
            <a:ext cx="5040000" cy="25200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64920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2000" y="4689000"/>
            <a:ext cx="3600000" cy="18000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90938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052000" y="909000"/>
            <a:ext cx="5040000" cy="216000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052000" y="3789000"/>
            <a:ext cx="5040000" cy="2160000"/>
          </a:xfrm>
          <a:ln>
            <a:solidFill>
              <a:srgbClr val="002060"/>
            </a:solidFill>
          </a:ln>
        </p:spPr>
        <p:txBody>
          <a:bodyPr>
            <a:normAutofit/>
          </a:bodyPr>
          <a:lstStyle>
            <a:lvl1pPr>
              <a:spcBef>
                <a:spcPts val="300"/>
              </a:spcBef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558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9000"/>
            <a:ext cx="8641080" cy="108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449000"/>
            <a:ext cx="8641080" cy="50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8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60" r:id="rId5"/>
    <p:sldLayoutId id="2147483658" r:id="rId6"/>
    <p:sldLayoutId id="2147483661" r:id="rId7"/>
    <p:sldLayoutId id="2147483659" r:id="rId8"/>
    <p:sldLayoutId id="2147483652" r:id="rId9"/>
    <p:sldLayoutId id="2147483654" r:id="rId10"/>
    <p:sldLayoutId id="21474836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CC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>
                <a:latin typeface="Lucida Console" panose="020B0609040504020204" pitchFamily="49" charset="0"/>
              </a:rPr>
              <a:t>vector</a:t>
            </a:r>
            <a:endParaRPr lang="zh-TW" alt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43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resize(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val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--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0;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754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 smtClean="0">
                <a:solidFill>
                  <a:prstClr val="black"/>
                </a:solidFill>
                <a:latin typeface="Lucida Console"/>
                <a:ea typeface="新細明體"/>
              </a:rPr>
              <a:t>   cout 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&lt; </a:t>
            </a:r>
            <a:r>
              <a:rPr lang="en-US" altLang="zh-TW" kern="0" dirty="0" err="1" smtClean="0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76918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78290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878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500819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026994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368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03193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04448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634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486419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1330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4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40911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8967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237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>
              <a:spcBef>
                <a:spcPts val="384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   cout &lt;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  <a:ea typeface="新細明體"/>
              </a:rPr>
              <a:t>() &lt;&lt; endl;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i++ )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v[ i ] = 2 + 2 * i;</a:t>
            </a:r>
          </a:p>
          <a:p>
            <a:pPr lvl="0">
              <a:spcBef>
                <a:spcPts val="384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043122"/>
              </p:ext>
            </p:extLst>
          </p:nvPr>
        </p:nvGraphicFramePr>
        <p:xfrm>
          <a:off x="2412000" y="90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32000" y="216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198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958375"/>
              </p:ext>
            </p:extLst>
          </p:nvPr>
        </p:nvGraphicFramePr>
        <p:xfrm>
          <a:off x="2052000" y="216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2592000" y="162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06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v[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 ] = 2 + 2 * i;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v;</a:t>
            </a: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v.push_back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( 2 + 2 * i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);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9308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srgbClr val="0000FF"/>
                </a:solidFill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</a:rPr>
              <a:t> </a:t>
            </a:r>
            <a:r>
              <a:rPr lang="en-US" altLang="zh-TW" dirty="0" err="1" smtClean="0">
                <a:solidFill>
                  <a:prstClr val="black"/>
                </a:solidFill>
              </a:rPr>
              <a:t>vectorSize</a:t>
            </a:r>
            <a:r>
              <a:rPr lang="en-US" altLang="zh-TW" dirty="0" smtClean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</a:t>
            </a:r>
            <a:r>
              <a:rPr lang="en-US" altLang="zh-TW" dirty="0" smtClean="0">
                <a:solidFill>
                  <a:prstClr val="black"/>
                </a:solidFill>
              </a:rPr>
              <a:t>v;</a:t>
            </a:r>
            <a:endParaRPr lang="zh-TW" altLang="en-US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</a:t>
            </a:r>
            <a:r>
              <a:rPr lang="en-US" altLang="zh-TW" dirty="0" smtClean="0">
                <a:solidFill>
                  <a:prstClr val="black"/>
                </a:solidFill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  <a:ea typeface="新細明體"/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  <a:ea typeface="新細明體"/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  <a:ea typeface="新細明體"/>
              </a:rPr>
              <a:t>() &lt;&lt; endl</a:t>
            </a:r>
            <a:r>
              <a:rPr lang="en-US" altLang="zh-TW" kern="0" dirty="0" smtClean="0">
                <a:solidFill>
                  <a:prstClr val="black"/>
                </a:solidFill>
                <a:ea typeface="新細明體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kern="0" dirty="0">
                <a:solidFill>
                  <a:prstClr val="black"/>
                </a:solidFill>
                <a:ea typeface="新細明體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</a:rPr>
              <a:t>  }</a:t>
            </a:r>
            <a:endParaRPr lang="en-US" altLang="zh-TW" dirty="0">
              <a:solidFill>
                <a:prstClr val="black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prstClr val="black"/>
                </a:solidFill>
              </a:rPr>
              <a:t>}</a:t>
            </a:r>
            <a:endParaRPr lang="en-US" altLang="zh-TW" dirty="0">
              <a:solidFill>
                <a:prstClr val="black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2045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6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37813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7873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8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52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982680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61303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33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70408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1949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96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418997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92077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8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 err="1">
                <a:solidFill>
                  <a:srgbClr val="0000FF"/>
                </a:solidFill>
              </a:rPr>
              <a:t>const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 = 10;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&gt; v;</a:t>
            </a:r>
            <a:endParaRPr lang="zh-TW" altLang="en-US" dirty="0">
              <a:solidFill>
                <a:prstClr val="black"/>
              </a:solidFill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</a:t>
            </a:r>
            <a:r>
              <a:rPr lang="en-US" altLang="zh-TW" dirty="0">
                <a:solidFill>
                  <a:srgbClr val="0000FF"/>
                </a:solidFill>
              </a:rPr>
              <a:t>for</a:t>
            </a:r>
            <a:r>
              <a:rPr lang="en-US" altLang="zh-TW" dirty="0">
                <a:solidFill>
                  <a:prstClr val="black"/>
                </a:solidFill>
              </a:rPr>
              <a:t>(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prstClr val="black"/>
                </a:solidFill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</a:rPr>
              <a:t>vectorSize</a:t>
            </a:r>
            <a:r>
              <a:rPr lang="en-US" altLang="zh-TW" dirty="0">
                <a:solidFill>
                  <a:prstClr val="black"/>
                </a:solidFill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</a:rPr>
              <a:t>v.push_back</a:t>
            </a:r>
            <a:r>
              <a:rPr lang="en-US" altLang="zh-TW" dirty="0">
                <a:solidFill>
                  <a:prstClr val="black"/>
                </a:solidFill>
              </a:rPr>
              <a:t>( 2 + 2 * i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      </a:t>
            </a:r>
            <a:r>
              <a:rPr lang="en-US" altLang="zh-TW" kern="0" dirty="0">
                <a:solidFill>
                  <a:prstClr val="black"/>
                </a:solidFill>
              </a:rPr>
              <a:t>cout &lt; </a:t>
            </a:r>
            <a:r>
              <a:rPr lang="en-US" altLang="zh-TW" kern="0" dirty="0" err="1">
                <a:solidFill>
                  <a:prstClr val="black"/>
                </a:solidFill>
              </a:rPr>
              <a:t>v.size</a:t>
            </a:r>
            <a:r>
              <a:rPr lang="en-US" altLang="zh-TW" kern="0" dirty="0">
                <a:solidFill>
                  <a:prstClr val="black"/>
                </a:solidFill>
              </a:rPr>
              <a:t>() &lt;&lt; endl;</a:t>
            </a:r>
          </a:p>
          <a:p>
            <a:pPr lvl="0"/>
            <a:r>
              <a:rPr lang="en-US" altLang="zh-TW" kern="0" dirty="0">
                <a:solidFill>
                  <a:prstClr val="black"/>
                </a:solidFill>
              </a:rPr>
              <a:t> </a:t>
            </a:r>
            <a:r>
              <a:rPr lang="en-US" altLang="zh-TW" dirty="0">
                <a:solidFill>
                  <a:prstClr val="black"/>
                </a:solidFill>
              </a:rPr>
              <a:t>  }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66320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52500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732000" y="2709000"/>
            <a:ext cx="1440000" cy="180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zh-TW" dirty="0" smtClean="0"/>
              <a:t>1</a:t>
            </a:r>
          </a:p>
          <a:p>
            <a:r>
              <a:rPr lang="en-US" altLang="zh-TW" dirty="0" smtClean="0"/>
              <a:t>2</a:t>
            </a:r>
          </a:p>
          <a:p>
            <a:r>
              <a:rPr lang="en-US" altLang="zh-TW" dirty="0" smtClean="0"/>
              <a:t>3</a:t>
            </a:r>
          </a:p>
          <a:p>
            <a:r>
              <a:rPr lang="en-US" altLang="zh-TW" dirty="0" smtClean="0"/>
              <a:t>4</a:t>
            </a:r>
          </a:p>
          <a:p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912000" y="4509000"/>
            <a:ext cx="1080000" cy="5400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35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69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373777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52500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6706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375728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79289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1519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( 7 );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v.resize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( 3 );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72681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83722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65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956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v.pop_back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807674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52500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961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197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69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latin typeface="Lucida Console" panose="020B0609040504020204" pitchFamily="49" charset="0"/>
              </a:rPr>
              <a:t>v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3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v;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v.pop_back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157254"/>
              </p:ext>
            </p:extLst>
          </p:nvPr>
        </p:nvGraphicFramePr>
        <p:xfrm>
          <a:off x="241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95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055156"/>
              </p:ext>
            </p:extLst>
          </p:nvPr>
        </p:nvGraphicFramePr>
        <p:xfrm>
          <a:off x="2772000" y="729000"/>
          <a:ext cx="504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1173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158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r"/>
            <a:r>
              <a:rPr lang="en-US" altLang="zh-TW" sz="2400" dirty="0" err="1" smtClean="0">
                <a:latin typeface="Lucida Console" panose="020B0609040504020204" pitchFamily="49" charset="0"/>
              </a:rPr>
              <a:t>v1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v2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08411"/>
              </p:ext>
            </p:extLst>
          </p:nvPr>
        </p:nvGraphicFramePr>
        <p:xfrm>
          <a:off x="169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23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08517"/>
              </p:ext>
            </p:extLst>
          </p:nvPr>
        </p:nvGraphicFramePr>
        <p:xfrm>
          <a:off x="2052000" y="72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68698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97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r"/>
            <a:r>
              <a:rPr lang="en-US" altLang="zh-TW" sz="2400" dirty="0" err="1" smtClean="0">
                <a:latin typeface="Lucida Console" panose="020B0609040504020204" pitchFamily="49" charset="0"/>
              </a:rPr>
              <a:t>v1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5;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0; i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vectorSize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i++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v1.push_back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( 2 + 2 * i );</a:t>
            </a:r>
          </a:p>
          <a:p>
            <a:pPr lvl="0"/>
            <a:endParaRPr lang="en-US" altLang="zh-TW" sz="1200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vector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v2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v1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);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508411"/>
              </p:ext>
            </p:extLst>
          </p:nvPr>
        </p:nvGraphicFramePr>
        <p:xfrm>
          <a:off x="169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23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308517"/>
              </p:ext>
            </p:extLst>
          </p:nvPr>
        </p:nvGraphicFramePr>
        <p:xfrm>
          <a:off x="2052000" y="72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5112000" y="1989000"/>
            <a:ext cx="54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72000" rtlCol="0" anchor="ctr"/>
          <a:lstStyle/>
          <a:p>
            <a:pPr algn="r"/>
            <a:r>
              <a:rPr lang="en-US" altLang="zh-TW" sz="2400" dirty="0" err="1" smtClean="0">
                <a:latin typeface="Lucida Console" panose="020B0609040504020204" pitchFamily="49" charset="0"/>
              </a:rPr>
              <a:t>v2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52000" y="180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356713"/>
              </p:ext>
            </p:extLst>
          </p:nvPr>
        </p:nvGraphicFramePr>
        <p:xfrm>
          <a:off x="5832000" y="198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myFirst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14" name="直線單箭頭接點 13"/>
          <p:cNvCxnSpPr/>
          <p:nvPr/>
        </p:nvCxnSpPr>
        <p:spPr>
          <a:xfrm flipV="1">
            <a:off x="6372000" y="144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86955"/>
              </p:ext>
            </p:extLst>
          </p:nvPr>
        </p:nvGraphicFramePr>
        <p:xfrm>
          <a:off x="6192000" y="729000"/>
          <a:ext cx="18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269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-1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resize(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clear()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bool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empty()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0 );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319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c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pop_back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substr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npos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6017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kern="0" dirty="0">
                <a:solidFill>
                  <a:srgbClr val="0000FF"/>
                </a:solidFill>
                <a:latin typeface="Lucida Console"/>
              </a:rPr>
              <a:t>char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s1[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] =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pPr lvl="0">
              <a:spcBef>
                <a:spcPts val="600"/>
              </a:spcBef>
            </a:pPr>
            <a:r>
              <a:rPr lang="en-US" altLang="zh-TW" kern="0" dirty="0">
                <a:solidFill>
                  <a:srgbClr val="0000FF"/>
                </a:solidFill>
                <a:latin typeface="Lucida Console"/>
              </a:rPr>
              <a:t>   char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*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</a:rPr>
              <a:t>s2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;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600"/>
              </a:spcBef>
            </a:pP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  string </a:t>
            </a:r>
            <a:r>
              <a:rPr lang="en-US" altLang="zh-TW" kern="0" dirty="0" err="1">
                <a:solidFill>
                  <a:prstClr val="black"/>
                </a:solidFill>
                <a:latin typeface="Lucida Console"/>
              </a:rPr>
              <a:t>s3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kern="0" dirty="0">
                <a:solidFill>
                  <a:srgbClr val="0080FF"/>
                </a:solidFill>
                <a:latin typeface="Lucida Console"/>
              </a:rPr>
              <a:t>"happy"</a:t>
            </a:r>
            <a:r>
              <a:rPr lang="en-US" altLang="zh-TW" kern="0" dirty="0">
                <a:solidFill>
                  <a:prstClr val="black"/>
                </a:solidFill>
                <a:latin typeface="Lucida Console"/>
              </a:rPr>
              <a:t> )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390"/>
              </p:ext>
            </p:extLst>
          </p:nvPr>
        </p:nvGraphicFramePr>
        <p:xfrm>
          <a:off x="1332000" y="369000"/>
          <a:ext cx="432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s1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y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\0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672000" y="3609000"/>
            <a:ext cx="720000" cy="54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2400" dirty="0" err="1" smtClean="0">
                <a:latin typeface="Lucida Console" panose="020B0609040504020204" pitchFamily="49" charset="0"/>
              </a:rPr>
              <a:t>s3</a:t>
            </a:r>
            <a:endParaRPr lang="zh-TW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92000" y="3429000"/>
            <a:ext cx="2520000" cy="9000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972583"/>
              </p:ext>
            </p:extLst>
          </p:nvPr>
        </p:nvGraphicFramePr>
        <p:xfrm>
          <a:off x="4932000" y="234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y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\0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002683"/>
              </p:ext>
            </p:extLst>
          </p:nvPr>
        </p:nvGraphicFramePr>
        <p:xfrm>
          <a:off x="4572000" y="360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576093729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993439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8665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ptr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mySize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06017"/>
                  </a:ext>
                </a:extLst>
              </a:tr>
            </a:tbl>
          </a:graphicData>
        </a:graphic>
      </p:graphicFrame>
      <p:cxnSp>
        <p:nvCxnSpPr>
          <p:cNvPr id="9" name="直線單箭頭接點 8"/>
          <p:cNvCxnSpPr/>
          <p:nvPr/>
        </p:nvCxnSpPr>
        <p:spPr>
          <a:xfrm flipV="1">
            <a:off x="5112000" y="3069000"/>
            <a:ext cx="0" cy="72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572477"/>
              </p:ext>
            </p:extLst>
          </p:nvPr>
        </p:nvGraphicFramePr>
        <p:xfrm>
          <a:off x="2052000" y="1449000"/>
          <a:ext cx="21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h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p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y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\0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1512000" y="2529000"/>
            <a:ext cx="540000" cy="36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TW" sz="1600" dirty="0" err="1" smtClean="0">
                <a:latin typeface="Lucida Console" panose="020B0609040504020204" pitchFamily="49" charset="0"/>
              </a:rPr>
              <a:t>s2</a:t>
            </a:r>
            <a:endParaRPr lang="zh-TW" altLang="en-US" sz="1600" dirty="0">
              <a:latin typeface="Lucida Console" panose="020B0609040504020204" pitchFamily="49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2000" y="2529000"/>
            <a:ext cx="360000" cy="360000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2232000" y="2169000"/>
            <a:ext cx="0" cy="540000"/>
          </a:xfrm>
          <a:prstGeom prst="straightConnector1">
            <a:avLst/>
          </a:prstGeom>
          <a:ln w="19050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8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35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714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dirty="0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73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   const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arraySize = 10;</a:t>
            </a:r>
          </a:p>
          <a:p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a[ arraySize ];</a:t>
            </a:r>
          </a:p>
          <a:p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smtClean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i = 0; i &lt; arraySize; i++ )</a:t>
            </a:r>
          </a:p>
          <a:p>
            <a:r>
              <a:rPr lang="pl-PL" altLang="zh-TW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     a</a:t>
            </a:r>
            <a:r>
              <a:rPr lang="pl-PL" altLang="zh-TW" smtClean="0">
                <a:solidFill>
                  <a:prstClr val="black"/>
                </a:solidFill>
                <a:latin typeface="Lucida Console"/>
              </a:rPr>
              <a:t>[ i ] = 2 + 2 * i;</a:t>
            </a:r>
            <a:endParaRPr lang="zh-TW" altLang="en-US" smtClean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52000" y="1269000"/>
          <a:ext cx="54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3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5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7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9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/>
                          <a:ea typeface="+mn-ea"/>
                        </a:rPr>
                        <a:t>a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2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6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8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10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36000" marR="36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600" dirty="0" err="1" smtClean="0">
                          <a:latin typeface="Lucida Console" panose="020B0609040504020204" pitchFamily="49" charset="0"/>
                        </a:rPr>
                        <a:t>i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Lucida Console" panose="020B0609040504020204" pitchFamily="49" charset="0"/>
                        </a:rPr>
                        <a:t>4</a:t>
                      </a:r>
                      <a:endParaRPr lang="zh-TW" altLang="en-US" sz="1600" dirty="0">
                        <a:latin typeface="Lucida Console" panose="020B0609040504020204" pitchFamily="49" charset="0"/>
                      </a:endParaRPr>
                    </a:p>
                  </a:txBody>
                  <a:tcPr marL="90000" marR="9000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69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a[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arraySize ];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0;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pPr lvl="0"/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a</a:t>
            </a:r>
            <a:r>
              <a:rPr lang="pl-PL" altLang="zh-TW" dirty="0" smtClean="0">
                <a:solidFill>
                  <a:prstClr val="black"/>
                </a:solidFill>
                <a:latin typeface="Lucida Console"/>
              </a:rPr>
              <a:t>[ </a:t>
            </a:r>
            <a:r>
              <a:rPr lang="pl-PL" altLang="zh-TW" dirty="0">
                <a:solidFill>
                  <a:prstClr val="black"/>
                </a:solidFill>
                <a:latin typeface="Lucida Console"/>
              </a:rPr>
              <a:t>i ] = 2 + 2 * i;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pPr lvl="0"/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10;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vector&lt;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for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= 0;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vectorSize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v[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i ] = 2 + 2 * i;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18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vector(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]();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vector(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x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.myFirst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unsigned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size()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mySize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745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Lucida Console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2251</Words>
  <Application>Microsoft Office PowerPoint</Application>
  <PresentationFormat>如螢幕大小 (4:3)</PresentationFormat>
  <Paragraphs>776</Paragraphs>
  <Slides>36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2" baseType="lpstr">
      <vt:lpstr>細明體</vt:lpstr>
      <vt:lpstr>新細明體</vt:lpstr>
      <vt:lpstr>Arial</vt:lpstr>
      <vt:lpstr>Lucida Console</vt:lpstr>
      <vt:lpstr>Times New Roman</vt:lpstr>
      <vt:lpstr>Office 佈景主題</vt:lpstr>
      <vt:lpstr>vector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60</cp:revision>
  <dcterms:created xsi:type="dcterms:W3CDTF">2013-10-19T14:54:09Z</dcterms:created>
  <dcterms:modified xsi:type="dcterms:W3CDTF">2022-11-17T16:09:12Z</dcterms:modified>
</cp:coreProperties>
</file>