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6"/>
  </p:notesMasterIdLst>
  <p:handoutMasterIdLst>
    <p:handoutMasterId r:id="rId77"/>
  </p:handoutMasterIdLst>
  <p:sldIdLst>
    <p:sldId id="756" r:id="rId2"/>
    <p:sldId id="757" r:id="rId3"/>
    <p:sldId id="837" r:id="rId4"/>
    <p:sldId id="838" r:id="rId5"/>
    <p:sldId id="836" r:id="rId6"/>
    <p:sldId id="774" r:id="rId7"/>
    <p:sldId id="776" r:id="rId8"/>
    <p:sldId id="777" r:id="rId9"/>
    <p:sldId id="778" r:id="rId10"/>
    <p:sldId id="779" r:id="rId11"/>
    <p:sldId id="780" r:id="rId12"/>
    <p:sldId id="781" r:id="rId13"/>
    <p:sldId id="782" r:id="rId14"/>
    <p:sldId id="783" r:id="rId15"/>
    <p:sldId id="784" r:id="rId16"/>
    <p:sldId id="785" r:id="rId17"/>
    <p:sldId id="786" r:id="rId18"/>
    <p:sldId id="787" r:id="rId19"/>
    <p:sldId id="788" r:id="rId20"/>
    <p:sldId id="789" r:id="rId21"/>
    <p:sldId id="814" r:id="rId22"/>
    <p:sldId id="815" r:id="rId23"/>
    <p:sldId id="790" r:id="rId24"/>
    <p:sldId id="791" r:id="rId25"/>
    <p:sldId id="792" r:id="rId26"/>
    <p:sldId id="793" r:id="rId27"/>
    <p:sldId id="794" r:id="rId28"/>
    <p:sldId id="795" r:id="rId29"/>
    <p:sldId id="796" r:id="rId30"/>
    <p:sldId id="797" r:id="rId31"/>
    <p:sldId id="798" r:id="rId32"/>
    <p:sldId id="799" r:id="rId33"/>
    <p:sldId id="800" r:id="rId34"/>
    <p:sldId id="801" r:id="rId35"/>
    <p:sldId id="802" r:id="rId36"/>
    <p:sldId id="803" r:id="rId37"/>
    <p:sldId id="804" r:id="rId38"/>
    <p:sldId id="805" r:id="rId39"/>
    <p:sldId id="806" r:id="rId40"/>
    <p:sldId id="807" r:id="rId41"/>
    <p:sldId id="808" r:id="rId42"/>
    <p:sldId id="809" r:id="rId43"/>
    <p:sldId id="810" r:id="rId44"/>
    <p:sldId id="811" r:id="rId45"/>
    <p:sldId id="812" r:id="rId46"/>
    <p:sldId id="813" r:id="rId47"/>
    <p:sldId id="816" r:id="rId48"/>
    <p:sldId id="817" r:id="rId49"/>
    <p:sldId id="818" r:id="rId50"/>
    <p:sldId id="819" r:id="rId51"/>
    <p:sldId id="820" r:id="rId52"/>
    <p:sldId id="821" r:id="rId53"/>
    <p:sldId id="822" r:id="rId54"/>
    <p:sldId id="823" r:id="rId55"/>
    <p:sldId id="824" r:id="rId56"/>
    <p:sldId id="825" r:id="rId57"/>
    <p:sldId id="826" r:id="rId58"/>
    <p:sldId id="829" r:id="rId59"/>
    <p:sldId id="827" r:id="rId60"/>
    <p:sldId id="828" r:id="rId61"/>
    <p:sldId id="830" r:id="rId62"/>
    <p:sldId id="831" r:id="rId63"/>
    <p:sldId id="832" r:id="rId64"/>
    <p:sldId id="833" r:id="rId65"/>
    <p:sldId id="834" r:id="rId66"/>
    <p:sldId id="840" r:id="rId67"/>
    <p:sldId id="839" r:id="rId68"/>
    <p:sldId id="841" r:id="rId69"/>
    <p:sldId id="842" r:id="rId70"/>
    <p:sldId id="843" r:id="rId71"/>
    <p:sldId id="844" r:id="rId72"/>
    <p:sldId id="845" r:id="rId73"/>
    <p:sldId id="846" r:id="rId74"/>
    <p:sldId id="847" r:id="rId75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6" d="100"/>
          <a:sy n="96" d="100"/>
        </p:scale>
        <p:origin x="120" y="62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12000" y="549275"/>
            <a:ext cx="7920000" cy="4139725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1317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549275"/>
            <a:ext cx="8280000" cy="5759725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62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9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61" r:id="rId3"/>
    <p:sldLayoutId id="2147483659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You are to determinate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from expression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b="0" i="1" smtClean="0"/>
                          <m:t>Y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Input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first line is the number of test cases, followed by a blank line.</a:t>
                </a:r>
              </a:p>
              <a:p>
                <a:pPr indent="538163"/>
                <a:r>
                  <a:rPr lang="en-US" altLang="zh-TW" dirty="0"/>
                  <a:t>Each test case of the input contains a positive integer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(1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101000), with no blanks or </a:t>
                </a:r>
                <a:r>
                  <a:rPr lang="en-US" altLang="zh-TW" dirty="0" smtClean="0"/>
                  <a:t>leading zeroes </a:t>
                </a:r>
                <a:r>
                  <a:rPr lang="en-US" altLang="zh-TW" dirty="0"/>
                  <a:t>in it.</a:t>
                </a:r>
              </a:p>
              <a:p>
                <a:pPr indent="538163"/>
                <a:r>
                  <a:rPr lang="en-US" altLang="zh-TW" dirty="0"/>
                  <a:t>It is guaranteed, that for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will be always an integer.</a:t>
                </a:r>
              </a:p>
              <a:p>
                <a:pPr indent="538163"/>
                <a:r>
                  <a:rPr lang="en-US" altLang="zh-TW" dirty="0"/>
                  <a:t>Each test case will be separated by a single line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Output</a:t>
                </a:r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/>
                  <a:t>each test case, your program should print X in the same format as Y was given in input.</a:t>
                </a:r>
              </a:p>
              <a:p>
                <a:pPr indent="538163"/>
                <a:r>
                  <a:rPr lang="en-US" altLang="zh-TW" dirty="0"/>
                  <a:t>Print a blank line between the outputs for two consecutive test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25" t="-317" r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243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15376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298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243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15376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7775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6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29546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3721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7775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29546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3721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1679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06073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1679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06073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07291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93218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07291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7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93218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34021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0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9136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34021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9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9136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7436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3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600" b="1" dirty="0">
                <a:solidFill>
                  <a:srgbClr val="FF0000"/>
                </a:solidFill>
              </a:rPr>
              <a:t>Sample Input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1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7206604678144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600" b="1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2684512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4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24448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7436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24448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1021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8728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1021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4996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1800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16735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1800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16735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15886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16735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5863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6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9539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5863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9539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42209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98159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557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42209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testCase;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[ 1010 ] = 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sqrt( atoi( str ) )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*digits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+ 2 ]();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++j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digits[ j ]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- 1 - j ] 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last 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/ 3;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last + 1;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&lt;= last;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digits[ 3 * j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digits[ 3 * j + 1 ] *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digits[ 3 * j + 2 ] * 100;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426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98159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557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4275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2054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885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4275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0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2054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885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6447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7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3519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6447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3519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7364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655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6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09321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7364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655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09321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24801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73994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24801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4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73994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3114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74669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171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3114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5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square root of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/ 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put the square root of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into the array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squareRoot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- 2; j &gt;= 0; j--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409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74669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171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855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2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960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855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960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75668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9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4616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75668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7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4616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7989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9822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7989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9822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94501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38870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94501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5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38870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54213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1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8831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534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54213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46592"/>
              </p:ext>
            </p:extLst>
          </p:nvPr>
        </p:nvGraphicFramePr>
        <p:xfrm>
          <a:off x="2772000" y="10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13310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\0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5952"/>
              </p:ext>
            </p:extLst>
          </p:nvPr>
        </p:nvGraphicFramePr>
        <p:xfrm>
          <a:off x="2772000" y="234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052000" y="144900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solidFill>
                  <a:srgbClr val="0000FF"/>
                </a:solidFill>
                <a:latin typeface="+mn-lt"/>
              </a:rPr>
              <a:t>str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92000" y="2709000"/>
            <a:ext cx="108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32820"/>
              </p:ext>
            </p:extLst>
          </p:nvPr>
        </p:nvGraphicFramePr>
        <p:xfrm>
          <a:off x="2772000" y="360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692000" y="3969000"/>
            <a:ext cx="108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9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50237"/>
              </p:ext>
            </p:extLst>
          </p:nvPr>
        </p:nvGraphicFramePr>
        <p:xfrm>
          <a:off x="2772000" y="4869000"/>
          <a:ext cx="54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2000" y="5229000"/>
            <a:ext cx="21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solidFill>
                  <a:srgbClr val="0000FF"/>
                </a:solidFill>
                <a:latin typeface="+mn-lt"/>
              </a:rPr>
              <a:t>hugeInt.integer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159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8831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534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53137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4000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53137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0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40002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61886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1405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61886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1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1405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70509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6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74624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70509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6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74624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87865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9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90885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87865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8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90885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19885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0308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4271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08495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2311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0308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3012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4090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572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3012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4090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572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0524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2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36268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940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0524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2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36268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593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940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4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4965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283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3365"/>
              </p:ext>
            </p:extLst>
          </p:nvPr>
        </p:nvGraphicFramePr>
        <p:xfrm>
          <a:off x="972000" y="504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8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64757"/>
              </p:ext>
            </p:extLst>
          </p:nvPr>
        </p:nvGraphicFramePr>
        <p:xfrm>
          <a:off x="972000" y="504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1024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350208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262144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16988"/>
              </p:ext>
            </p:extLst>
          </p:nvPr>
        </p:nvGraphicFramePr>
        <p:xfrm>
          <a:off x="972000" y="504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1368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468880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700416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262144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08495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3596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5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5383"/>
              </p:ext>
            </p:extLst>
          </p:nvPr>
        </p:nvGraphicFramePr>
        <p:xfrm>
          <a:off x="972000" y="504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469904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700416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262144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92729"/>
              </p:ext>
            </p:extLst>
          </p:nvPr>
        </p:nvGraphicFramePr>
        <p:xfrm>
          <a:off x="972000" y="504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469904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700678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44181"/>
              </p:ext>
            </p:extLst>
          </p:nvPr>
        </p:nvGraphicFramePr>
        <p:xfrm>
          <a:off x="972000" y="504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470604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2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17987"/>
              </p:ext>
            </p:extLst>
          </p:nvPr>
        </p:nvGraphicFramePr>
        <p:xfrm>
          <a:off x="972000" y="504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3206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72305"/>
              </p:ext>
            </p:extLst>
          </p:nvPr>
        </p:nvGraphicFramePr>
        <p:xfrm>
          <a:off x="972000" y="5049000"/>
          <a:ext cx="63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1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9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5716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35960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0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6825"/>
              </p:ext>
            </p:extLst>
          </p:nvPr>
        </p:nvGraphicFramePr>
        <p:xfrm>
          <a:off x="1692000" y="2169000"/>
          <a:ext cx="55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57166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57167"/>
              </p:ext>
            </p:extLst>
          </p:nvPr>
        </p:nvGraphicFramePr>
        <p:xfrm>
          <a:off x="1872000" y="5049000"/>
          <a:ext cx="540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7435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62001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29892"/>
              </p:ext>
            </p:extLst>
          </p:nvPr>
        </p:nvGraphicFramePr>
        <p:xfrm>
          <a:off x="385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537614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0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5815</TotalTime>
  <Words>2646</Words>
  <Application>Microsoft Office PowerPoint</Application>
  <PresentationFormat>如螢幕大小 (4:3)</PresentationFormat>
  <Paragraphs>2200</Paragraphs>
  <Slides>74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2" baseType="lpstr">
      <vt:lpstr>細明體</vt:lpstr>
      <vt:lpstr>新細明體</vt:lpstr>
      <vt:lpstr>標楷體</vt:lpstr>
      <vt:lpstr>Cambria Math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PowerPoint 簡報</vt:lpstr>
      <vt:lpstr>PowerPoint 簡報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PowerPoint 簡報</vt:lpstr>
      <vt:lpstr>Square</vt:lpstr>
      <vt:lpstr>Square</vt:lpstr>
      <vt:lpstr>Square</vt:lpstr>
      <vt:lpstr>Square</vt:lpstr>
      <vt:lpstr>Square</vt:lpstr>
      <vt:lpstr>Square</vt:lpstr>
      <vt:lpstr>Square</vt:lpstr>
      <vt:lpstr>Square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1378</cp:revision>
  <dcterms:created xsi:type="dcterms:W3CDTF">2000-06-12T17:02:08Z</dcterms:created>
  <dcterms:modified xsi:type="dcterms:W3CDTF">2022-11-27T01:02:48Z</dcterms:modified>
</cp:coreProperties>
</file>