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notesMasterIdLst>
    <p:notesMasterId r:id="rId14"/>
  </p:notesMasterIdLst>
  <p:sldIdLst>
    <p:sldId id="256" r:id="rId2"/>
    <p:sldId id="264" r:id="rId3"/>
    <p:sldId id="265" r:id="rId4"/>
    <p:sldId id="267" r:id="rId5"/>
    <p:sldId id="266" r:id="rId6"/>
    <p:sldId id="268" r:id="rId7"/>
    <p:sldId id="269" r:id="rId8"/>
    <p:sldId id="271" r:id="rId9"/>
    <p:sldId id="270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56912" autoAdjust="0"/>
  </p:normalViewPr>
  <p:slideViewPr>
    <p:cSldViewPr snapToGrid="0">
      <p:cViewPr varScale="1">
        <p:scale>
          <a:sx n="42" d="100"/>
          <a:sy n="42" d="100"/>
        </p:scale>
        <p:origin x="17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0A478-8897-43DE-91B5-967F23586B1F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5980F-F700-4741-A70B-BCCDD564C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01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as a recap: I’m studying whether we can predict an adult woman’s general health based on a couple different categories of variables and whether or not we can predict the change over time as well.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This is something that’s become important as precision medicine becomes more relevant, since that’s looking at not just your genes but your environment and lifestyle to tailor a specific treatment plan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the features were divided into three categories, and I tried to use different combinations of these based on what I wanted to test. The outcome was “</a:t>
            </a:r>
            <a:r>
              <a:rPr lang="en-US" baseline="0" dirty="0" err="1" smtClean="0"/>
              <a:t>allostatic</a:t>
            </a:r>
            <a:r>
              <a:rPr lang="en-US" baseline="0" dirty="0" smtClean="0"/>
              <a:t> load”, which is an attempt to scientifically represent the “wear and tear” on the body as a function of repeated exposure to stress. They do this using a composite function based on a variety of biomarker scores, and the biomarkers used depends on the study and what information gets collected in the study.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got my data through the SWAN health data set, which is publicly available.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5980F-F700-4741-A70B-BCCDD564C5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39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since there is a lot of data and I didn’t really have a lot of time, I used three data sets: their baseline set, visit 1, and visit 6. The Baseline data set is the most complete set since the information was collected at the beginning of the study. Visit 1 was</a:t>
            </a:r>
            <a:r>
              <a:rPr lang="en-US" baseline="0" dirty="0" smtClean="0"/>
              <a:t> the next “most” complete.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From the Baseline and Visit 1 set I processed all of the feature and outcome variables, and from Visit 6 I processed</a:t>
            </a:r>
            <a:r>
              <a:rPr lang="en-US" baseline="0" dirty="0" smtClean="0"/>
              <a:t> only the outcome variables because I wanted to measure the change in health within the next X years depending on your factors this present day.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biggest trouble I ran into was null values, everywhere.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doesn’t seem like a lot, but my code for data cleaning was four times as long as my modeling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5980F-F700-4741-A70B-BCCDD564C5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65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25B-B1ED-4A41-A642-118E4FE22BDB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CF4F-8110-42A0-8999-5AEEA9B2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21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25B-B1ED-4A41-A642-118E4FE22BDB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CF4F-8110-42A0-8999-5AEEA9B2DB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081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25B-B1ED-4A41-A642-118E4FE22BDB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CF4F-8110-42A0-8999-5AEEA9B2DB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80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95040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14463"/>
            <a:ext cx="9692640" cy="475773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25B-B1ED-4A41-A642-118E4FE22BDB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CF4F-8110-42A0-8999-5AEEA9B2DB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024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25B-B1ED-4A41-A642-118E4FE22BDB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CF4F-8110-42A0-8999-5AEEA9B2DB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852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25B-B1ED-4A41-A642-118E4FE22BDB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CF4F-8110-42A0-8999-5AEEA9B2DB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326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25B-B1ED-4A41-A642-118E4FE22BDB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CF4F-8110-42A0-8999-5AEEA9B2DB8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225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25B-B1ED-4A41-A642-118E4FE22BDB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CF4F-8110-42A0-8999-5AEEA9B2DB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951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25B-B1ED-4A41-A642-118E4FE22BDB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CF4F-8110-42A0-8999-5AEEA9B2DB8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637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25B-B1ED-4A41-A642-118E4FE22BDB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CF4F-8110-42A0-8999-5AEEA9B2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D25B-B1ED-4A41-A642-118E4FE22BDB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0CF4F-8110-42A0-8999-5AEEA9B2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6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F0C0D25B-B1ED-4A41-A642-118E4FE22BDB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B80CF4F-8110-42A0-8999-5AEEA9B2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4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Predicting General Health for Women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DAT7</a:t>
            </a:r>
          </a:p>
          <a:p>
            <a:r>
              <a:rPr lang="en-US" dirty="0" smtClean="0"/>
              <a:t>Corinne Fukayama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5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and Accuracy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87" y="1739482"/>
            <a:ext cx="10793238" cy="389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7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and Accuracy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48" y="1244600"/>
            <a:ext cx="10720779" cy="356194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8212"/>
              </p:ext>
            </p:extLst>
          </p:nvPr>
        </p:nvGraphicFramePr>
        <p:xfrm>
          <a:off x="1162050" y="4988502"/>
          <a:ext cx="2994314" cy="1730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0151"/>
                <a:gridCol w="1114163"/>
              </a:tblGrid>
              <a:tr h="45340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Feature Importance (Top 5) with No 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3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Race_AfAm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0.380468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DEGREE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0.214427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Race_White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0.126726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63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Race_Hispanic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0.085282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hostility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0.064437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413216"/>
              </p:ext>
            </p:extLst>
          </p:nvPr>
        </p:nvGraphicFramePr>
        <p:xfrm>
          <a:off x="4558145" y="4994752"/>
          <a:ext cx="3643745" cy="17108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8163"/>
                <a:gridCol w="1715582"/>
              </a:tblGrid>
              <a:tr h="44813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Feature Importance (Top 5) with No Menopause Stat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9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Race_AfAm</a:t>
                      </a:r>
                      <a:r>
                        <a:rPr lang="en-US" sz="1100" u="none" strike="noStrike" dirty="0">
                          <a:effectLst/>
                        </a:rPr>
                        <a:t>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0.365383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47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DEGREE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0.179249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47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Race_White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0.121701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9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AGE1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0.101342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47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hostility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0.084312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4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consider…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same model but different imputation methods</a:t>
            </a:r>
          </a:p>
          <a:p>
            <a:r>
              <a:rPr lang="en-US" dirty="0" smtClean="0"/>
              <a:t>How to control for medication?</a:t>
            </a:r>
          </a:p>
          <a:p>
            <a:r>
              <a:rPr lang="en-US" dirty="0" smtClean="0"/>
              <a:t>Community-based sampling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5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Main </a:t>
            </a:r>
            <a:r>
              <a:rPr lang="en-US" b="1" dirty="0"/>
              <a:t>Question</a:t>
            </a:r>
            <a:r>
              <a:rPr lang="en-US" dirty="0"/>
              <a:t>: can we predict an adult woman’s general health based on existing structural disadvantages such as race and socioeconomic status (SES)?</a:t>
            </a:r>
          </a:p>
          <a:p>
            <a:pPr lvl="1"/>
            <a:r>
              <a:rPr lang="en-US" dirty="0"/>
              <a:t>Can we predict the CHANGE in a woman’s general health over time based on existing structural disadvantages</a:t>
            </a:r>
            <a:r>
              <a:rPr lang="en-US" dirty="0" smtClean="0"/>
              <a:t>?</a:t>
            </a:r>
          </a:p>
          <a:p>
            <a:r>
              <a:rPr lang="en-US" b="1" dirty="0" smtClean="0"/>
              <a:t>Features:</a:t>
            </a:r>
          </a:p>
          <a:p>
            <a:pPr lvl="1"/>
            <a:r>
              <a:rPr lang="en-US" b="1" dirty="0" smtClean="0"/>
              <a:t>Structural disadvantages (Race and Income)</a:t>
            </a:r>
          </a:p>
          <a:p>
            <a:pPr lvl="1"/>
            <a:r>
              <a:rPr lang="en-US" b="1" dirty="0" smtClean="0"/>
              <a:t>Demographic info (Education, age, </a:t>
            </a:r>
            <a:r>
              <a:rPr lang="en-US" b="1" dirty="0" err="1" smtClean="0"/>
              <a:t>etc</a:t>
            </a:r>
            <a:r>
              <a:rPr lang="en-US" b="1" dirty="0" smtClean="0"/>
              <a:t>)</a:t>
            </a:r>
          </a:p>
          <a:p>
            <a:pPr lvl="1"/>
            <a:r>
              <a:rPr lang="en-US" b="1" dirty="0" smtClean="0"/>
              <a:t>Mediating variables (Discrimination, Stress, Hostility)</a:t>
            </a:r>
          </a:p>
          <a:p>
            <a:r>
              <a:rPr lang="en-US" b="1" dirty="0" smtClean="0"/>
              <a:t>Outcome: </a:t>
            </a:r>
            <a:r>
              <a:rPr lang="en-US" b="1" dirty="0" err="1" smtClean="0"/>
              <a:t>Allostatic</a:t>
            </a:r>
            <a:r>
              <a:rPr lang="en-US" b="1" dirty="0" smtClean="0"/>
              <a:t> Load</a:t>
            </a:r>
            <a:endParaRPr lang="en-US" dirty="0"/>
          </a:p>
          <a:p>
            <a:pPr lvl="1"/>
            <a:r>
              <a:rPr lang="en-US" dirty="0" smtClean="0"/>
              <a:t>“wear </a:t>
            </a:r>
            <a:r>
              <a:rPr lang="en-US" dirty="0"/>
              <a:t>and tear” on the body as a function of repeated exposure to stress on the </a:t>
            </a:r>
            <a:r>
              <a:rPr lang="en-US" dirty="0" smtClean="0"/>
              <a:t>body</a:t>
            </a:r>
          </a:p>
          <a:p>
            <a:r>
              <a:rPr lang="en-US" dirty="0"/>
              <a:t>The Study of Women’s Health Across the Nation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1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Baseline, Visit 1 (+ 2 years), </a:t>
            </a:r>
          </a:p>
          <a:p>
            <a:r>
              <a:rPr lang="en-US" dirty="0" smtClean="0"/>
              <a:t>Visit 6 (+ 8 years)</a:t>
            </a:r>
          </a:p>
          <a:p>
            <a:r>
              <a:rPr lang="en-US" dirty="0" smtClean="0"/>
              <a:t>Missing values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Automatically dropped Null values for ETHNIC and INCOME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Average of the visit prior and visit after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Average of Baseline, Visits 1-7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Average of that field</a:t>
            </a:r>
          </a:p>
          <a:p>
            <a:pPr lvl="1"/>
            <a:r>
              <a:rPr lang="en-US" dirty="0" smtClean="0"/>
              <a:t>Future work: set specific inclusion criteria to essentially drop all null values</a:t>
            </a:r>
          </a:p>
          <a:p>
            <a:pPr marL="731520" lvl="1" indent="-457200">
              <a:buFont typeface="+mj-lt"/>
              <a:buAutoNum type="arabicPeriod"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0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- Baseline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01" y="2145308"/>
            <a:ext cx="4788991" cy="3620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521" y="2145309"/>
            <a:ext cx="4788991" cy="3620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307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– Baseline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74" y="1244600"/>
            <a:ext cx="7559635" cy="544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62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– Change in 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3" y="2006765"/>
            <a:ext cx="4827100" cy="3620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192" y="2006764"/>
            <a:ext cx="4827100" cy="3620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612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- Change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127" y="1244600"/>
            <a:ext cx="6791330" cy="54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6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Allostatic</a:t>
            </a:r>
            <a:r>
              <a:rPr lang="en-US" dirty="0" smtClean="0"/>
              <a:t> Load Distribution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946" y="1841103"/>
            <a:ext cx="6704492" cy="46625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9852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 Used:</a:t>
            </a:r>
          </a:p>
          <a:p>
            <a:pPr lvl="1"/>
            <a:r>
              <a:rPr lang="en-US" dirty="0" smtClean="0"/>
              <a:t>Linear Regression (cross validation)</a:t>
            </a:r>
          </a:p>
          <a:p>
            <a:pPr lvl="1"/>
            <a:r>
              <a:rPr lang="en-US" dirty="0" smtClean="0"/>
              <a:t>Decision Tree</a:t>
            </a:r>
          </a:p>
          <a:p>
            <a:r>
              <a:rPr lang="en-US" dirty="0" smtClean="0"/>
              <a:t>Three data sets</a:t>
            </a:r>
          </a:p>
          <a:p>
            <a:pPr lvl="1"/>
            <a:r>
              <a:rPr lang="en-US" dirty="0" smtClean="0"/>
              <a:t>TTS on baseline data</a:t>
            </a:r>
          </a:p>
          <a:p>
            <a:pPr lvl="1"/>
            <a:r>
              <a:rPr lang="en-US" dirty="0" smtClean="0"/>
              <a:t>TTS on visit 01 data</a:t>
            </a:r>
          </a:p>
          <a:p>
            <a:pPr lvl="1"/>
            <a:r>
              <a:rPr lang="en-US" dirty="0" smtClean="0"/>
              <a:t>Train on baseline data, test on visit 01 data</a:t>
            </a:r>
          </a:p>
          <a:p>
            <a:r>
              <a:rPr lang="en-US" dirty="0" smtClean="0"/>
              <a:t>Combination of categories of features used</a:t>
            </a:r>
          </a:p>
        </p:txBody>
      </p:sp>
    </p:spTree>
    <p:extLst>
      <p:ext uri="{BB962C8B-B14F-4D97-AF65-F5344CB8AC3E}">
        <p14:creationId xmlns:p14="http://schemas.microsoft.com/office/powerpoint/2010/main" val="27296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552</TotalTime>
  <Words>622</Words>
  <Application>Microsoft Office PowerPoint</Application>
  <PresentationFormat>Widescreen</PresentationFormat>
  <Paragraphs>81</Paragraphs>
  <Slides>12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Schoolbook</vt:lpstr>
      <vt:lpstr>Wingdings 2</vt:lpstr>
      <vt:lpstr>View</vt:lpstr>
      <vt:lpstr>Predicting General Health for Women</vt:lpstr>
      <vt:lpstr>Recap:</vt:lpstr>
      <vt:lpstr>Data Processing</vt:lpstr>
      <vt:lpstr>Data Exploration - Baseline</vt:lpstr>
      <vt:lpstr>Correlation – Baseline</vt:lpstr>
      <vt:lpstr>Data Exploration – Change in AL</vt:lpstr>
      <vt:lpstr>Correlation - Change</vt:lpstr>
      <vt:lpstr>Allostatic Load Distribution</vt:lpstr>
      <vt:lpstr>Modeling</vt:lpstr>
      <vt:lpstr>Feature Selection and Accuracy</vt:lpstr>
      <vt:lpstr>Feature Selection and Accuracy</vt:lpstr>
      <vt:lpstr>Things to consider…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Changes in Women’s Health</dc:title>
  <dc:creator>Corinne Fukayama</dc:creator>
  <cp:lastModifiedBy>Fukayama, Corinne Kitoko</cp:lastModifiedBy>
  <cp:revision>46</cp:revision>
  <dcterms:created xsi:type="dcterms:W3CDTF">2015-07-13T17:07:07Z</dcterms:created>
  <dcterms:modified xsi:type="dcterms:W3CDTF">2015-08-12T20:50:26Z</dcterms:modified>
</cp:coreProperties>
</file>