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9" r:id="rId1"/>
  </p:sldMasterIdLst>
  <p:notesMasterIdLst>
    <p:notesMasterId r:id="rId9"/>
  </p:notesMasterIdLst>
  <p:sldIdLst>
    <p:sldId id="256" r:id="rId2"/>
    <p:sldId id="264" r:id="rId3"/>
    <p:sldId id="266" r:id="rId4"/>
    <p:sldId id="267" r:id="rId5"/>
    <p:sldId id="268" r:id="rId6"/>
    <p:sldId id="269" r:id="rId7"/>
    <p:sldId id="27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3537" autoAdjust="0"/>
  </p:normalViewPr>
  <p:slideViewPr>
    <p:cSldViewPr snapToGrid="0">
      <p:cViewPr varScale="1">
        <p:scale>
          <a:sx n="74" d="100"/>
          <a:sy n="74" d="100"/>
        </p:scale>
        <p:origin x="4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80A478-8897-43DE-91B5-967F23586B1F}" type="datetimeFigureOut">
              <a:rPr lang="en-US" smtClean="0"/>
              <a:t>7/13/2015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F5980F-F700-4741-A70B-BCCDD564C5B2}" type="slidenum">
              <a:rPr lang="en-US" smtClean="0"/>
              <a:t>‹#›</a:t>
            </a:fld>
            <a:endParaRPr lang="en-US"/>
          </a:p>
        </p:txBody>
      </p:sp>
    </p:spTree>
    <p:extLst>
      <p:ext uri="{BB962C8B-B14F-4D97-AF65-F5344CB8AC3E}">
        <p14:creationId xmlns:p14="http://schemas.microsoft.com/office/powerpoint/2010/main" val="737701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My name is Corinne Fukayama and I am looking at being able to predict the general health for women. That’s kind of broad, so let’s narrow that down.</a:t>
            </a:r>
          </a:p>
          <a:p>
            <a:endParaRPr lang="en-US" dirty="0" smtClean="0"/>
          </a:p>
          <a:p>
            <a:r>
              <a:rPr lang="en-US" dirty="0" smtClean="0"/>
              <a:t>My problem looks at two forces at play:</a:t>
            </a:r>
          </a:p>
          <a:p>
            <a:endParaRPr lang="en-US" dirty="0" smtClean="0"/>
          </a:p>
          <a:p>
            <a:r>
              <a:rPr lang="en-US" dirty="0" smtClean="0"/>
              <a:t>The</a:t>
            </a:r>
            <a:r>
              <a:rPr lang="en-US" baseline="0" dirty="0" smtClean="0"/>
              <a:t> first is that, quite simply, as you get older your health gets worse. </a:t>
            </a:r>
          </a:p>
          <a:p>
            <a:endParaRPr lang="en-US" baseline="0" dirty="0" smtClean="0"/>
          </a:p>
          <a:p>
            <a:r>
              <a:rPr lang="en-US" baseline="0" dirty="0" smtClean="0"/>
              <a:t>The second is related to the weathering hypothesis, which postulates that the health of </a:t>
            </a:r>
            <a:r>
              <a:rPr lang="en-US" baseline="0" dirty="0" err="1" smtClean="0"/>
              <a:t>Af</a:t>
            </a:r>
            <a:r>
              <a:rPr lang="en-US" baseline="0" dirty="0" smtClean="0"/>
              <a:t> Am women gets worse earlier in adulthood as a consequence of cumulative socioeconomic disadvantage.</a:t>
            </a:r>
          </a:p>
          <a:p>
            <a:endParaRPr lang="en-US" baseline="0" dirty="0" smtClean="0"/>
          </a:p>
          <a:p>
            <a:r>
              <a:rPr lang="en-US" baseline="0" dirty="0" smtClean="0"/>
              <a:t>So my question becomes: can we predict an adult women’s general health based on existing structural disadvantages such as race and SES, and related, can we predict the change in health over time?</a:t>
            </a:r>
          </a:p>
          <a:p>
            <a:endParaRPr lang="en-US" baseline="0" dirty="0" smtClean="0"/>
          </a:p>
          <a:p>
            <a:r>
              <a:rPr lang="en-US" baseline="0" dirty="0" smtClean="0"/>
              <a:t>This is something that’s become important as precision medicine becomes more relevant, since that’s looking at not just your genes but your environment and lifestyle to tailor a specific treatment plan.</a:t>
            </a:r>
          </a:p>
        </p:txBody>
      </p:sp>
      <p:sp>
        <p:nvSpPr>
          <p:cNvPr id="4" name="Slide Number Placeholder 3"/>
          <p:cNvSpPr>
            <a:spLocks noGrp="1"/>
          </p:cNvSpPr>
          <p:nvPr>
            <p:ph type="sldNum" sz="quarter" idx="10"/>
          </p:nvPr>
        </p:nvSpPr>
        <p:spPr/>
        <p:txBody>
          <a:bodyPr/>
          <a:lstStyle/>
          <a:p>
            <a:fld id="{04F5980F-F700-4741-A70B-BCCDD564C5B2}" type="slidenum">
              <a:rPr lang="en-US" smtClean="0"/>
              <a:t>2</a:t>
            </a:fld>
            <a:endParaRPr lang="en-US"/>
          </a:p>
        </p:txBody>
      </p:sp>
    </p:spTree>
    <p:extLst>
      <p:ext uri="{BB962C8B-B14F-4D97-AF65-F5344CB8AC3E}">
        <p14:creationId xmlns:p14="http://schemas.microsoft.com/office/powerpoint/2010/main" val="3959039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So you may be wondering “that’s cool but how</a:t>
            </a:r>
            <a:r>
              <a:rPr lang="en-US" baseline="0" dirty="0" smtClean="0"/>
              <a:t> do you measure general health? Is it the absence or presence of disease, what is it?”</a:t>
            </a:r>
          </a:p>
          <a:p>
            <a:endParaRPr lang="en-US" baseline="0" dirty="0" smtClean="0"/>
          </a:p>
          <a:p>
            <a:r>
              <a:rPr lang="en-US" baseline="0" dirty="0" smtClean="0"/>
              <a:t>Researchers have been using something called “</a:t>
            </a:r>
            <a:r>
              <a:rPr lang="en-US" baseline="0" dirty="0" err="1" smtClean="0"/>
              <a:t>allostatic</a:t>
            </a:r>
            <a:r>
              <a:rPr lang="en-US" baseline="0" dirty="0" smtClean="0"/>
              <a:t> load” in an attempt to scientifically represent the “wear and tear” on the body as a function of repeated exposure to stress. They do this using a composite function based on a variety of biomarker scores, and the biomarkers used depends on the study and what information gets collected in the study. Generally it follow four general categories, which I’ve listed along with some example biomarkers from those categories.</a:t>
            </a:r>
            <a:endParaRPr lang="en-US" dirty="0"/>
          </a:p>
        </p:txBody>
      </p:sp>
      <p:sp>
        <p:nvSpPr>
          <p:cNvPr id="4" name="Slide Number Placeholder 3"/>
          <p:cNvSpPr>
            <a:spLocks noGrp="1"/>
          </p:cNvSpPr>
          <p:nvPr>
            <p:ph type="sldNum" sz="quarter" idx="10"/>
          </p:nvPr>
        </p:nvSpPr>
        <p:spPr/>
        <p:txBody>
          <a:bodyPr/>
          <a:lstStyle/>
          <a:p>
            <a:fld id="{04F5980F-F700-4741-A70B-BCCDD564C5B2}" type="slidenum">
              <a:rPr lang="en-US" smtClean="0"/>
              <a:t>3</a:t>
            </a:fld>
            <a:endParaRPr lang="en-US"/>
          </a:p>
        </p:txBody>
      </p:sp>
    </p:spTree>
    <p:extLst>
      <p:ext uri="{BB962C8B-B14F-4D97-AF65-F5344CB8AC3E}">
        <p14:creationId xmlns:p14="http://schemas.microsoft.com/office/powerpoint/2010/main" val="2397941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Data collection for this project is relatively easy–</a:t>
            </a:r>
            <a:r>
              <a:rPr lang="en-US" baseline="0" dirty="0" smtClean="0"/>
              <a:t> there’s something called the SWAN health data set, which stands for the Study of Women’s Health Across the Nation. It’s a 21 year and counting multi-site longitudinal and epidemiological study that focuses on the quality of life during aging.</a:t>
            </a:r>
          </a:p>
          <a:p>
            <a:endParaRPr lang="en-US" baseline="0" dirty="0" smtClean="0"/>
          </a:p>
          <a:p>
            <a:r>
              <a:rPr lang="en-US" baseline="0" dirty="0" smtClean="0"/>
              <a:t>What this means is that 3,302 subjects have been continually assessed every 2 years starting in 1994. Their assessment includes biological tests such as blood tests and measuring height and weight as well as surveys and questionnaires that measure more psychological and social changes. Currently there are 12 data sets available to the public, ranging from 1994-2008.</a:t>
            </a:r>
            <a:endParaRPr lang="en-US" dirty="0"/>
          </a:p>
        </p:txBody>
      </p:sp>
      <p:sp>
        <p:nvSpPr>
          <p:cNvPr id="4" name="Slide Number Placeholder 3"/>
          <p:cNvSpPr>
            <a:spLocks noGrp="1"/>
          </p:cNvSpPr>
          <p:nvPr>
            <p:ph type="sldNum" sz="quarter" idx="10"/>
          </p:nvPr>
        </p:nvSpPr>
        <p:spPr/>
        <p:txBody>
          <a:bodyPr/>
          <a:lstStyle/>
          <a:p>
            <a:fld id="{04F5980F-F700-4741-A70B-BCCDD564C5B2}" type="slidenum">
              <a:rPr lang="en-US" smtClean="0"/>
              <a:t>4</a:t>
            </a:fld>
            <a:endParaRPr lang="en-US"/>
          </a:p>
        </p:txBody>
      </p:sp>
    </p:spTree>
    <p:extLst>
      <p:ext uri="{BB962C8B-B14F-4D97-AF65-F5344CB8AC3E}">
        <p14:creationId xmlns:p14="http://schemas.microsoft.com/office/powerpoint/2010/main" val="4187698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Rectangle 6"/>
          <p:cNvSpPr/>
          <p:nvPr/>
        </p:nvSpPr>
        <p:spPr>
          <a:xfrm>
            <a:off x="0" y="0"/>
            <a:ext cx="4572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F0C0D25B-B1ED-4A41-A642-118E4FE22BDB}" type="datetimeFigureOut">
              <a:rPr lang="en-US" smtClean="0"/>
              <a:t>7/13/2015</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B80CF4F-8110-42A0-8999-5AEEA9B2DB84}" type="slidenum">
              <a:rPr lang="en-US" smtClean="0"/>
              <a:t>‹#›</a:t>
            </a:fld>
            <a:endParaRPr lang="en-US"/>
          </a:p>
        </p:txBody>
      </p:sp>
    </p:spTree>
    <p:extLst>
      <p:ext uri="{BB962C8B-B14F-4D97-AF65-F5344CB8AC3E}">
        <p14:creationId xmlns:p14="http://schemas.microsoft.com/office/powerpoint/2010/main" val="124522164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0C0D25B-B1ED-4A41-A642-118E4FE22BDB}" type="datetimeFigureOut">
              <a:rPr lang="en-US" smtClean="0"/>
              <a:t>7/13/2015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80CF4F-8110-42A0-8999-5AEEA9B2DB84}"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30818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0C0D25B-B1ED-4A41-A642-118E4FE22BDB}" type="datetimeFigureOut">
              <a:rPr lang="en-US" smtClean="0"/>
              <a:t>7/13/2015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80CF4F-8110-42A0-8999-5AEEA9B2DB84}"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6804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61872" y="294198"/>
            <a:ext cx="9692640" cy="950402"/>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1261872" y="1414463"/>
            <a:ext cx="9692640" cy="4757737"/>
          </a:xfrm>
        </p:spPr>
        <p:txBody>
          <a:bodyPr>
            <a:normAutofit/>
          </a:bodyPr>
          <a:lstStyle>
            <a:lvl1pPr>
              <a:defRPr sz="2400"/>
            </a:lvl1pPr>
            <a:lvl2pPr>
              <a:defRPr sz="2000"/>
            </a:lvl2pPr>
            <a:lvl3pPr>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F0C0D25B-B1ED-4A41-A642-118E4FE22BDB}" type="datetimeFigureOut">
              <a:rPr lang="en-US" smtClean="0"/>
              <a:t>7/13/2015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80CF4F-8110-42A0-8999-5AEEA9B2DB84}"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10245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1"/>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C0D25B-B1ED-4A41-A642-118E4FE22BDB}" type="datetimeFigureOut">
              <a:rPr lang="en-US" smtClean="0"/>
              <a:t>7/13/2015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80CF4F-8110-42A0-8999-5AEEA9B2DB84}"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68520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0C0D25B-B1ED-4A41-A642-118E4FE22BDB}" type="datetimeFigureOut">
              <a:rPr lang="en-US" smtClean="0"/>
              <a:t>7/13/2015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80CF4F-8110-42A0-8999-5AEEA9B2DB84}"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13262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C0D25B-B1ED-4A41-A642-118E4FE22BDB}" type="datetimeFigureOut">
              <a:rPr lang="en-US" smtClean="0"/>
              <a:t>7/13/2015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80CF4F-8110-42A0-8999-5AEEA9B2DB84}" type="slidenum">
              <a:rPr lang="en-US" smtClean="0"/>
              <a:t>‹#›</a:t>
            </a:fld>
            <a:endParaRPr lang="en-US"/>
          </a:p>
        </p:txBody>
      </p:sp>
      <p:sp>
        <p:nvSpPr>
          <p:cNvPr id="11" name="Rectangle 10"/>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82250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0C0D25B-B1ED-4A41-A642-118E4FE22BDB}" type="datetimeFigureOut">
              <a:rPr lang="en-US" smtClean="0"/>
              <a:t>7/13/2015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80CF4F-8110-42A0-8999-5AEEA9B2DB84}"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19514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C0D25B-B1ED-4A41-A642-118E4FE22BDB}" type="datetimeFigureOut">
              <a:rPr lang="en-US" smtClean="0"/>
              <a:t>7/13/2015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80CF4F-8110-42A0-8999-5AEEA9B2DB84}" type="slidenum">
              <a:rPr lang="en-US" smtClean="0"/>
              <a:t>‹#›</a:t>
            </a:fld>
            <a:endParaRPr lang="en-US"/>
          </a:p>
        </p:txBody>
      </p:sp>
      <p:sp>
        <p:nvSpPr>
          <p:cNvPr id="5" name="Rectangle 4"/>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06376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2800" b="1"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C0D25B-B1ED-4A41-A642-118E4FE22BDB}" type="datetimeFigureOut">
              <a:rPr lang="en-US" smtClean="0"/>
              <a:t>7/13/2015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80CF4F-8110-42A0-8999-5AEEA9B2DB84}" type="slidenum">
              <a:rPr lang="en-US" smtClean="0"/>
              <a:t>‹#›</a:t>
            </a:fld>
            <a:endParaRPr lang="en-US"/>
          </a:p>
        </p:txBody>
      </p:sp>
    </p:spTree>
    <p:extLst>
      <p:ext uri="{BB962C8B-B14F-4D97-AF65-F5344CB8AC3E}">
        <p14:creationId xmlns:p14="http://schemas.microsoft.com/office/powerpoint/2010/main" val="53436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C0D25B-B1ED-4A41-A642-118E4FE22BDB}" type="datetimeFigureOut">
              <a:rPr lang="en-US" smtClean="0"/>
              <a:t>7/13/2015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80CF4F-8110-42A0-8999-5AEEA9B2DB84}" type="slidenum">
              <a:rPr lang="en-US" smtClean="0"/>
              <a:t>‹#›</a:t>
            </a:fld>
            <a:endParaRPr lang="en-US"/>
          </a:p>
        </p:txBody>
      </p:sp>
    </p:spTree>
    <p:extLst>
      <p:ext uri="{BB962C8B-B14F-4D97-AF65-F5344CB8AC3E}">
        <p14:creationId xmlns:p14="http://schemas.microsoft.com/office/powerpoint/2010/main" val="291206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94198"/>
            <a:ext cx="9692640" cy="1397124"/>
          </a:xfrm>
          <a:prstGeom prst="rect">
            <a:avLst/>
          </a:prstGeom>
        </p:spPr>
        <p:txBody>
          <a:bodyPr vert="horz" lIns="91440" tIns="27432"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accent1">
                    <a:lumMod val="40000"/>
                    <a:lumOff val="60000"/>
                  </a:schemeClr>
                </a:solidFill>
              </a:defRPr>
            </a:lvl1pPr>
          </a:lstStyle>
          <a:p>
            <a:fld id="{F0C0D25B-B1ED-4A41-A642-118E4FE22BDB}" type="datetimeFigureOut">
              <a:rPr lang="en-US" smtClean="0"/>
              <a:t>7/13/2015</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accent1">
                    <a:lumMod val="40000"/>
                    <a:lumOff val="6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accent1">
                    <a:lumMod val="60000"/>
                    <a:lumOff val="40000"/>
                  </a:schemeClr>
                </a:solidFill>
                <a:latin typeface="+mj-lt"/>
              </a:defRPr>
            </a:lvl1pPr>
          </a:lstStyle>
          <a:p>
            <a:fld id="{4B80CF4F-8110-42A0-8999-5AEEA9B2DB84}" type="slidenum">
              <a:rPr lang="en-US" smtClean="0"/>
              <a:t>‹#›</a:t>
            </a:fld>
            <a:endParaRPr lang="en-US"/>
          </a:p>
        </p:txBody>
      </p:sp>
    </p:spTree>
    <p:extLst>
      <p:ext uri="{BB962C8B-B14F-4D97-AF65-F5344CB8AC3E}">
        <p14:creationId xmlns:p14="http://schemas.microsoft.com/office/powerpoint/2010/main" val="1736549374"/>
      </p:ext>
    </p:extLst>
  </p:cSld>
  <p:clrMap bg1="lt1" tx1="dk1" bg2="lt2" tx2="dk2" accent1="accent1" accent2="accent2" accent3="accent3" accent4="accent4" accent5="accent5" accent6="accent6" hlink="hlink" folHlink="folHlink"/>
  <p:sldLayoutIdLst>
    <p:sldLayoutId id="2147483940" r:id="rId1"/>
    <p:sldLayoutId id="2147483941" r:id="rId2"/>
    <p:sldLayoutId id="2147483942" r:id="rId3"/>
    <p:sldLayoutId id="2147483943" r:id="rId4"/>
    <p:sldLayoutId id="2147483944" r:id="rId5"/>
    <p:sldLayoutId id="2147483945" r:id="rId6"/>
    <p:sldLayoutId id="2147483946" r:id="rId7"/>
    <p:sldLayoutId id="2147483947" r:id="rId8"/>
    <p:sldLayoutId id="2147483948" r:id="rId9"/>
    <p:sldLayoutId id="2147483949" r:id="rId10"/>
    <p:sldLayoutId id="2147483950" r:id="rId11"/>
  </p:sldLayoutIdLst>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Predicting General Health for Women</a:t>
            </a:r>
            <a:endParaRPr lang="en-US" dirty="0"/>
          </a:p>
        </p:txBody>
      </p:sp>
      <p:sp>
        <p:nvSpPr>
          <p:cNvPr id="3" name="Subtitle 2"/>
          <p:cNvSpPr>
            <a:spLocks noGrp="1"/>
          </p:cNvSpPr>
          <p:nvPr>
            <p:ph type="subTitle" idx="1"/>
          </p:nvPr>
        </p:nvSpPr>
        <p:spPr/>
        <p:txBody>
          <a:bodyPr>
            <a:normAutofit/>
          </a:bodyPr>
          <a:lstStyle/>
          <a:p>
            <a:r>
              <a:rPr lang="en-US" dirty="0" smtClean="0"/>
              <a:t>DAT7</a:t>
            </a:r>
          </a:p>
          <a:p>
            <a:r>
              <a:rPr lang="en-US" dirty="0" smtClean="0"/>
              <a:t>Corinne Fukayama</a:t>
            </a:r>
            <a:endParaRPr lang="en-US" dirty="0"/>
          </a:p>
        </p:txBody>
      </p:sp>
    </p:spTree>
    <p:extLst>
      <p:ext uri="{BB962C8B-B14F-4D97-AF65-F5344CB8AC3E}">
        <p14:creationId xmlns:p14="http://schemas.microsoft.com/office/powerpoint/2010/main" val="38730513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the problem?</a:t>
            </a:r>
            <a:endParaRPr lang="en-US" dirty="0"/>
          </a:p>
        </p:txBody>
      </p:sp>
      <p:sp>
        <p:nvSpPr>
          <p:cNvPr id="3" name="Content Placeholder 2"/>
          <p:cNvSpPr>
            <a:spLocks noGrp="1"/>
          </p:cNvSpPr>
          <p:nvPr>
            <p:ph idx="1"/>
          </p:nvPr>
        </p:nvSpPr>
        <p:spPr/>
        <p:txBody>
          <a:bodyPr>
            <a:normAutofit/>
          </a:bodyPr>
          <a:lstStyle/>
          <a:p>
            <a:r>
              <a:rPr lang="en-US" dirty="0" smtClean="0"/>
              <a:t>As women enter menopause, health outcomes due to health disparities become more prominent.</a:t>
            </a:r>
          </a:p>
          <a:p>
            <a:r>
              <a:rPr lang="en-US" dirty="0" smtClean="0"/>
              <a:t>Weathering Hypothesis: the health of African American women may begin to deteriorate in early adulthood as a physical consequence of cumulative socioeconomic disadvantage</a:t>
            </a:r>
          </a:p>
          <a:p>
            <a:r>
              <a:rPr lang="en-US" b="1" dirty="0" smtClean="0"/>
              <a:t>Main </a:t>
            </a:r>
            <a:r>
              <a:rPr lang="en-US" b="1" dirty="0"/>
              <a:t>Question</a:t>
            </a:r>
            <a:r>
              <a:rPr lang="en-US" dirty="0"/>
              <a:t>: can we predict an adult woman’s general health based on existing structural disadvantages such as race and socioeconomic status (SES)?</a:t>
            </a:r>
          </a:p>
          <a:p>
            <a:pPr lvl="1"/>
            <a:r>
              <a:rPr lang="en-US" dirty="0"/>
              <a:t>Can we predict the CHANGE in a woman’s general health over time based on existing structural disadvantages?</a:t>
            </a:r>
          </a:p>
          <a:p>
            <a:endParaRPr lang="en-US" dirty="0"/>
          </a:p>
        </p:txBody>
      </p:sp>
    </p:spTree>
    <p:extLst>
      <p:ext uri="{BB962C8B-B14F-4D97-AF65-F5344CB8AC3E}">
        <p14:creationId xmlns:p14="http://schemas.microsoft.com/office/powerpoint/2010/main" val="2716617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can you measure “general health”?</a:t>
            </a:r>
            <a:endParaRPr lang="en-US" dirty="0"/>
          </a:p>
        </p:txBody>
      </p:sp>
      <p:sp>
        <p:nvSpPr>
          <p:cNvPr id="3" name="Content Placeholder 2"/>
          <p:cNvSpPr>
            <a:spLocks noGrp="1"/>
          </p:cNvSpPr>
          <p:nvPr>
            <p:ph idx="1"/>
          </p:nvPr>
        </p:nvSpPr>
        <p:spPr/>
        <p:txBody>
          <a:bodyPr/>
          <a:lstStyle/>
          <a:p>
            <a:r>
              <a:rPr lang="en-US" b="1" dirty="0" err="1" smtClean="0"/>
              <a:t>Allostatic</a:t>
            </a:r>
            <a:r>
              <a:rPr lang="en-US" b="1" dirty="0" smtClean="0"/>
              <a:t> Load</a:t>
            </a:r>
            <a:r>
              <a:rPr lang="en-US" dirty="0" smtClean="0"/>
              <a:t>: “wear and tear” on the body as a function of repeated exposure to stress on the body</a:t>
            </a:r>
          </a:p>
          <a:p>
            <a:pPr lvl="1"/>
            <a:r>
              <a:rPr lang="en-US" dirty="0" smtClean="0"/>
              <a:t>Biomarkers: give a score based on which quartile they fall under, add up biomarker scores for the composite measure of health</a:t>
            </a:r>
          </a:p>
          <a:p>
            <a:pPr lvl="1"/>
            <a:r>
              <a:rPr lang="en-US" dirty="0" smtClean="0"/>
              <a:t>Types of biomarkers:</a:t>
            </a:r>
          </a:p>
          <a:p>
            <a:pPr lvl="2"/>
            <a:r>
              <a:rPr lang="en-US" dirty="0" smtClean="0"/>
              <a:t>Cardiovascular (Sys and Dias BP)</a:t>
            </a:r>
          </a:p>
          <a:p>
            <a:pPr lvl="2"/>
            <a:r>
              <a:rPr lang="en-US" dirty="0" smtClean="0"/>
              <a:t>Metabolic (cholesterol, HDL, triglycerides, glucose, BMI, waist-hip ratio)</a:t>
            </a:r>
          </a:p>
          <a:p>
            <a:pPr lvl="2"/>
            <a:r>
              <a:rPr lang="en-US" dirty="0" smtClean="0"/>
              <a:t>Inflammatory (c-reactive protein, fibrinogen)</a:t>
            </a:r>
          </a:p>
          <a:p>
            <a:pPr lvl="2"/>
            <a:r>
              <a:rPr lang="en-US" dirty="0" smtClean="0"/>
              <a:t>Neuroendocrine (</a:t>
            </a:r>
            <a:r>
              <a:rPr lang="en-US" dirty="0" err="1" smtClean="0"/>
              <a:t>dehydroepiandrosterone</a:t>
            </a:r>
            <a:r>
              <a:rPr lang="en-US" dirty="0" smtClean="0"/>
              <a:t> sulfate)</a:t>
            </a:r>
            <a:endParaRPr lang="en-US" dirty="0"/>
          </a:p>
        </p:txBody>
      </p:sp>
    </p:spTree>
    <p:extLst>
      <p:ext uri="{BB962C8B-B14F-4D97-AF65-F5344CB8AC3E}">
        <p14:creationId xmlns:p14="http://schemas.microsoft.com/office/powerpoint/2010/main" val="36293790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am I getting the data?</a:t>
            </a:r>
            <a:endParaRPr lang="en-US" dirty="0"/>
          </a:p>
        </p:txBody>
      </p:sp>
      <p:sp>
        <p:nvSpPr>
          <p:cNvPr id="3" name="Content Placeholder 2"/>
          <p:cNvSpPr>
            <a:spLocks noGrp="1"/>
          </p:cNvSpPr>
          <p:nvPr>
            <p:ph idx="1"/>
          </p:nvPr>
        </p:nvSpPr>
        <p:spPr/>
        <p:txBody>
          <a:bodyPr/>
          <a:lstStyle/>
          <a:p>
            <a:r>
              <a:rPr lang="en-US" dirty="0" smtClean="0"/>
              <a:t>The Study of Women’s Health Across the Nation</a:t>
            </a:r>
          </a:p>
          <a:p>
            <a:r>
              <a:rPr lang="en-US" dirty="0" smtClean="0"/>
              <a:t>Multi-site longitudinal, epidemiological study focused on quality of life during aging</a:t>
            </a:r>
          </a:p>
          <a:p>
            <a:r>
              <a:rPr lang="en-US" dirty="0" smtClean="0"/>
              <a:t>3,302 subjects followed since 1994</a:t>
            </a:r>
          </a:p>
          <a:p>
            <a:pPr lvl="1"/>
            <a:r>
              <a:rPr lang="en-US" dirty="0" smtClean="0"/>
              <a:t>Assessment updated every two years</a:t>
            </a:r>
          </a:p>
          <a:p>
            <a:pPr lvl="1"/>
            <a:r>
              <a:rPr lang="en-US" dirty="0" smtClean="0"/>
              <a:t>Measures physical, biological, psychological, and social changes</a:t>
            </a:r>
          </a:p>
          <a:p>
            <a:r>
              <a:rPr lang="en-US" dirty="0" smtClean="0"/>
              <a:t>12 data sets available to the public</a:t>
            </a:r>
            <a:endParaRPr lang="en-US" dirty="0"/>
          </a:p>
        </p:txBody>
      </p:sp>
    </p:spTree>
    <p:extLst>
      <p:ext uri="{BB962C8B-B14F-4D97-AF65-F5344CB8AC3E}">
        <p14:creationId xmlns:p14="http://schemas.microsoft.com/office/powerpoint/2010/main" val="21384122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a:t>
            </a:r>
            <a:endParaRPr lang="en-US" dirty="0"/>
          </a:p>
        </p:txBody>
      </p:sp>
      <p:sp>
        <p:nvSpPr>
          <p:cNvPr id="3" name="Content Placeholder 2"/>
          <p:cNvSpPr>
            <a:spLocks noGrp="1"/>
          </p:cNvSpPr>
          <p:nvPr>
            <p:ph idx="1"/>
          </p:nvPr>
        </p:nvSpPr>
        <p:spPr/>
        <p:txBody>
          <a:bodyPr>
            <a:normAutofit/>
          </a:bodyPr>
          <a:lstStyle/>
          <a:p>
            <a:r>
              <a:rPr lang="en-US" dirty="0" smtClean="0"/>
              <a:t>Features</a:t>
            </a:r>
          </a:p>
          <a:p>
            <a:pPr lvl="1"/>
            <a:r>
              <a:rPr lang="en-US" dirty="0" smtClean="0"/>
              <a:t>Baseline </a:t>
            </a:r>
            <a:r>
              <a:rPr lang="en-US" dirty="0" smtClean="0"/>
              <a:t>demographic indicators:</a:t>
            </a:r>
          </a:p>
          <a:p>
            <a:pPr lvl="2"/>
            <a:r>
              <a:rPr lang="en-US" dirty="0" smtClean="0"/>
              <a:t>Race, Education</a:t>
            </a:r>
            <a:r>
              <a:rPr lang="en-US" dirty="0" smtClean="0"/>
              <a:t>, </a:t>
            </a:r>
            <a:r>
              <a:rPr lang="en-US" dirty="0" smtClean="0"/>
              <a:t>Income</a:t>
            </a:r>
            <a:r>
              <a:rPr lang="en-US" dirty="0" smtClean="0"/>
              <a:t>, </a:t>
            </a:r>
            <a:r>
              <a:rPr lang="en-US" dirty="0" smtClean="0"/>
              <a:t>Marital </a:t>
            </a:r>
            <a:r>
              <a:rPr lang="en-US" dirty="0" smtClean="0"/>
              <a:t>Status</a:t>
            </a:r>
          </a:p>
          <a:p>
            <a:pPr lvl="1"/>
            <a:r>
              <a:rPr lang="en-US" dirty="0" smtClean="0"/>
              <a:t>Representations of Structural Disadvantage</a:t>
            </a:r>
          </a:p>
          <a:p>
            <a:pPr lvl="2"/>
            <a:r>
              <a:rPr lang="en-US" dirty="0" smtClean="0"/>
              <a:t>Discrimination, Perceived Stress, Hostility</a:t>
            </a:r>
          </a:p>
          <a:p>
            <a:pPr lvl="1"/>
            <a:r>
              <a:rPr lang="en-US" dirty="0" smtClean="0"/>
              <a:t>Outcomes</a:t>
            </a:r>
          </a:p>
          <a:p>
            <a:pPr lvl="2"/>
            <a:r>
              <a:rPr lang="en-US" dirty="0"/>
              <a:t>Cardiovascular (Sys and Dias BP)</a:t>
            </a:r>
          </a:p>
          <a:p>
            <a:pPr lvl="2"/>
            <a:r>
              <a:rPr lang="en-US" dirty="0"/>
              <a:t>Metabolic (cholesterol, HDL, triglycerides, glucose, BMI, waist-hip ratio)</a:t>
            </a:r>
          </a:p>
          <a:p>
            <a:pPr lvl="2"/>
            <a:r>
              <a:rPr lang="en-US" dirty="0"/>
              <a:t>Inflammatory (c-reactive protein, fibrinogen)</a:t>
            </a:r>
          </a:p>
          <a:p>
            <a:pPr lvl="2"/>
            <a:r>
              <a:rPr lang="en-US" dirty="0"/>
              <a:t>Neuroendocrine (</a:t>
            </a:r>
            <a:r>
              <a:rPr lang="en-US" dirty="0" err="1"/>
              <a:t>dehydroepiandrosterone</a:t>
            </a:r>
            <a:r>
              <a:rPr lang="en-US" dirty="0"/>
              <a:t> sulfate</a:t>
            </a:r>
            <a:r>
              <a:rPr lang="en-US" dirty="0" smtClean="0"/>
              <a:t>)</a:t>
            </a:r>
            <a:endParaRPr lang="en-US" dirty="0"/>
          </a:p>
        </p:txBody>
      </p:sp>
    </p:spTree>
    <p:extLst>
      <p:ext uri="{BB962C8B-B14F-4D97-AF65-F5344CB8AC3E}">
        <p14:creationId xmlns:p14="http://schemas.microsoft.com/office/powerpoint/2010/main" val="37663897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bad:</a:t>
            </a:r>
          </a:p>
          <a:p>
            <a:pPr lvl="1"/>
            <a:r>
              <a:rPr lang="en-US" dirty="0" smtClean="0"/>
              <a:t>Loss to follow-up</a:t>
            </a:r>
          </a:p>
          <a:p>
            <a:pPr lvl="1"/>
            <a:endParaRPr lang="en-US" dirty="0" smtClean="0"/>
          </a:p>
          <a:p>
            <a:pPr lvl="1"/>
            <a:endParaRPr lang="en-US" dirty="0" smtClean="0"/>
          </a:p>
          <a:p>
            <a:pPr lvl="1"/>
            <a:endParaRPr lang="en-US" dirty="0"/>
          </a:p>
          <a:p>
            <a:pPr lvl="1"/>
            <a:endParaRPr lang="en-US" dirty="0" smtClean="0"/>
          </a:p>
          <a:p>
            <a:pPr lvl="1"/>
            <a:endParaRPr lang="en-US" dirty="0"/>
          </a:p>
          <a:p>
            <a:pPr lvl="1"/>
            <a:endParaRPr lang="en-US" dirty="0" smtClean="0"/>
          </a:p>
          <a:p>
            <a:pPr lvl="1"/>
            <a:r>
              <a:rPr lang="en-US" dirty="0" smtClean="0"/>
              <a:t>Not all information recorded for every participant in every site visit</a:t>
            </a:r>
          </a:p>
          <a:p>
            <a:pPr lvl="1"/>
            <a:r>
              <a:rPr lang="en-US" dirty="0" smtClean="0"/>
              <a:t>Visit 02: all cholesterol, HDL, triglycerides, glucose, c-reactive protein, fibrinogen values missing</a:t>
            </a:r>
          </a:p>
          <a:p>
            <a:pPr lvl="1"/>
            <a:r>
              <a:rPr lang="en-US" dirty="0" smtClean="0"/>
              <a:t>Visits 04-07: structural disadvantage fields (discrimination and hostility) absent from questionnaire</a:t>
            </a:r>
          </a:p>
          <a:p>
            <a:pPr lvl="1"/>
            <a:r>
              <a:rPr lang="en-US" dirty="0"/>
              <a:t>Visit 07: 50% of fibrinogen values missing</a:t>
            </a:r>
          </a:p>
          <a:p>
            <a:r>
              <a:rPr lang="en-US" dirty="0" smtClean="0"/>
              <a:t>The good:</a:t>
            </a:r>
          </a:p>
          <a:p>
            <a:pPr lvl="1"/>
            <a:r>
              <a:rPr lang="en-US" dirty="0" smtClean="0"/>
              <a:t>Data is relatively clean– aside from loss to follow-up, the only data cleaning issue is replacing “ “ with Missing Value indicator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394069109"/>
              </p:ext>
            </p:extLst>
          </p:nvPr>
        </p:nvGraphicFramePr>
        <p:xfrm>
          <a:off x="4087209" y="1656724"/>
          <a:ext cx="4883956" cy="1925656"/>
        </p:xfrm>
        <a:graphic>
          <a:graphicData uri="http://schemas.openxmlformats.org/drawingml/2006/table">
            <a:tbl>
              <a:tblPr firstRow="1" bandRow="1">
                <a:tableStyleId>{5C22544A-7EE6-4342-B048-85BDC9FD1C3A}</a:tableStyleId>
              </a:tblPr>
              <a:tblGrid>
                <a:gridCol w="3275283"/>
                <a:gridCol w="1608673"/>
              </a:tblGrid>
              <a:tr h="0">
                <a:tc>
                  <a:txBody>
                    <a:bodyPr/>
                    <a:lstStyle/>
                    <a:p>
                      <a:r>
                        <a:rPr lang="en-US" dirty="0" smtClean="0"/>
                        <a:t>Data Set</a:t>
                      </a:r>
                      <a:endParaRPr lang="en-US" dirty="0"/>
                    </a:p>
                  </a:txBody>
                  <a:tcPr/>
                </a:tc>
                <a:tc>
                  <a:txBody>
                    <a:bodyPr/>
                    <a:lstStyle/>
                    <a:p>
                      <a:r>
                        <a:rPr lang="en-US" dirty="0" smtClean="0"/>
                        <a:t>Shape</a:t>
                      </a:r>
                      <a:endParaRPr lang="en-US" dirty="0"/>
                    </a:p>
                  </a:txBody>
                  <a:tcPr/>
                </a:tc>
              </a:tr>
              <a:tr h="389974">
                <a:tc>
                  <a:txBody>
                    <a:bodyPr/>
                    <a:lstStyle/>
                    <a:p>
                      <a:r>
                        <a:rPr lang="en-US" dirty="0" smtClean="0"/>
                        <a:t>Baseline</a:t>
                      </a:r>
                      <a:endParaRPr lang="en-US" dirty="0"/>
                    </a:p>
                  </a:txBody>
                  <a:tcPr/>
                </a:tc>
                <a:tc>
                  <a:txBody>
                    <a:bodyPr/>
                    <a:lstStyle/>
                    <a:p>
                      <a:r>
                        <a:rPr lang="en-US" dirty="0" smtClean="0"/>
                        <a:t>(3302,</a:t>
                      </a:r>
                      <a:r>
                        <a:rPr lang="en-US" baseline="0" dirty="0" smtClean="0"/>
                        <a:t> 737)</a:t>
                      </a:r>
                      <a:endParaRPr lang="en-US" dirty="0"/>
                    </a:p>
                  </a:txBody>
                  <a:tcPr/>
                </a:tc>
              </a:tr>
              <a:tr h="389974">
                <a:tc>
                  <a:txBody>
                    <a:bodyPr/>
                    <a:lstStyle/>
                    <a:p>
                      <a:r>
                        <a:rPr lang="en-US" dirty="0" smtClean="0"/>
                        <a:t>Visit 1</a:t>
                      </a:r>
                      <a:endParaRPr lang="en-US" dirty="0"/>
                    </a:p>
                  </a:txBody>
                  <a:tcPr/>
                </a:tc>
                <a:tc>
                  <a:txBody>
                    <a:bodyPr/>
                    <a:lstStyle/>
                    <a:p>
                      <a:r>
                        <a:rPr lang="en-US" dirty="0" smtClean="0"/>
                        <a:t>(2881,</a:t>
                      </a:r>
                      <a:r>
                        <a:rPr lang="en-US" baseline="0" dirty="0" smtClean="0"/>
                        <a:t> 582)</a:t>
                      </a:r>
                      <a:endParaRPr lang="en-US" dirty="0"/>
                    </a:p>
                  </a:txBody>
                  <a:tcPr/>
                </a:tc>
              </a:tr>
              <a:tr h="389974">
                <a:tc>
                  <a:txBody>
                    <a:bodyPr/>
                    <a:lstStyle/>
                    <a:p>
                      <a:r>
                        <a:rPr lang="en-US" dirty="0" smtClean="0"/>
                        <a:t>Visit 2</a:t>
                      </a:r>
                      <a:endParaRPr lang="en-US" dirty="0"/>
                    </a:p>
                  </a:txBody>
                  <a:tcPr/>
                </a:tc>
                <a:tc>
                  <a:txBody>
                    <a:bodyPr/>
                    <a:lstStyle/>
                    <a:p>
                      <a:r>
                        <a:rPr lang="en-US" dirty="0" smtClean="0"/>
                        <a:t>(2748, 557)</a:t>
                      </a:r>
                      <a:endParaRPr lang="en-US" dirty="0"/>
                    </a:p>
                  </a:txBody>
                  <a:tcPr/>
                </a:tc>
              </a:tr>
              <a:tr h="389974">
                <a:tc>
                  <a:txBody>
                    <a:bodyPr/>
                    <a:lstStyle/>
                    <a:p>
                      <a:r>
                        <a:rPr lang="en-US" dirty="0" smtClean="0"/>
                        <a:t>Visit 3</a:t>
                      </a:r>
                      <a:endParaRPr lang="en-US" dirty="0"/>
                    </a:p>
                  </a:txBody>
                  <a:tcPr/>
                </a:tc>
                <a:tc>
                  <a:txBody>
                    <a:bodyPr/>
                    <a:lstStyle/>
                    <a:p>
                      <a:r>
                        <a:rPr lang="en-US" dirty="0" smtClean="0"/>
                        <a:t>(2710, 610)</a:t>
                      </a:r>
                      <a:endParaRPr lang="en-US" dirty="0"/>
                    </a:p>
                  </a:txBody>
                  <a:tcPr/>
                </a:tc>
              </a:tr>
            </a:tbl>
          </a:graphicData>
        </a:graphic>
      </p:graphicFrame>
    </p:spTree>
    <p:extLst>
      <p:ext uri="{BB962C8B-B14F-4D97-AF65-F5344CB8AC3E}">
        <p14:creationId xmlns:p14="http://schemas.microsoft.com/office/powerpoint/2010/main" val="2380355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dirty="0" smtClean="0"/>
              <a:t>Data Cleaning</a:t>
            </a:r>
          </a:p>
          <a:p>
            <a:pPr lvl="1"/>
            <a:r>
              <a:rPr lang="en-US" dirty="0" smtClean="0"/>
              <a:t>Imputation for missing values</a:t>
            </a:r>
          </a:p>
          <a:p>
            <a:pPr lvl="1"/>
            <a:r>
              <a:rPr lang="en-US" dirty="0" smtClean="0"/>
              <a:t>Determine whether or not change in structural disadvantage measures over time is “significant”</a:t>
            </a:r>
          </a:p>
          <a:p>
            <a:pPr lvl="1"/>
            <a:r>
              <a:rPr lang="en-US" dirty="0" smtClean="0"/>
              <a:t>Find a pathway and collection of demographic variables for features</a:t>
            </a:r>
          </a:p>
          <a:p>
            <a:pPr lvl="2"/>
            <a:r>
              <a:rPr lang="en-US" dirty="0" smtClean="0"/>
              <a:t>Race + SES </a:t>
            </a:r>
            <a:r>
              <a:rPr lang="en-US" dirty="0" smtClean="0">
                <a:sym typeface="Wingdings" panose="05000000000000000000" pitchFamily="2" charset="2"/>
              </a:rPr>
              <a:t> </a:t>
            </a:r>
            <a:r>
              <a:rPr lang="en-US" dirty="0" err="1" smtClean="0">
                <a:sym typeface="Wingdings" panose="05000000000000000000" pitchFamily="2" charset="2"/>
              </a:rPr>
              <a:t>Allostatic</a:t>
            </a:r>
            <a:r>
              <a:rPr lang="en-US" dirty="0" smtClean="0">
                <a:sym typeface="Wingdings" panose="05000000000000000000" pitchFamily="2" charset="2"/>
              </a:rPr>
              <a:t> Load</a:t>
            </a:r>
          </a:p>
          <a:p>
            <a:pPr lvl="2"/>
            <a:r>
              <a:rPr lang="en-US" dirty="0" smtClean="0">
                <a:sym typeface="Wingdings" panose="05000000000000000000" pitchFamily="2" charset="2"/>
              </a:rPr>
              <a:t>Race + SES  Discrimination, Perceived Stress, and Hostility  </a:t>
            </a:r>
            <a:r>
              <a:rPr lang="en-US" dirty="0" err="1" smtClean="0">
                <a:sym typeface="Wingdings" panose="05000000000000000000" pitchFamily="2" charset="2"/>
              </a:rPr>
              <a:t>Allostatic</a:t>
            </a:r>
            <a:r>
              <a:rPr lang="en-US" dirty="0" smtClean="0">
                <a:sym typeface="Wingdings" panose="05000000000000000000" pitchFamily="2" charset="2"/>
              </a:rPr>
              <a:t> Load</a:t>
            </a:r>
            <a:endParaRPr lang="en-US" dirty="0"/>
          </a:p>
        </p:txBody>
      </p:sp>
    </p:spTree>
    <p:extLst>
      <p:ext uri="{BB962C8B-B14F-4D97-AF65-F5344CB8AC3E}">
        <p14:creationId xmlns:p14="http://schemas.microsoft.com/office/powerpoint/2010/main" val="1784404947"/>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7B713C7F-58B7-4AE9-B361-B13EB9EC4C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251</TotalTime>
  <Words>856</Words>
  <Application>Microsoft Office PowerPoint</Application>
  <PresentationFormat>Widescreen</PresentationFormat>
  <Paragraphs>86</Paragraphs>
  <Slides>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Century Schoolbook</vt:lpstr>
      <vt:lpstr>Wingdings</vt:lpstr>
      <vt:lpstr>Wingdings 2</vt:lpstr>
      <vt:lpstr>View</vt:lpstr>
      <vt:lpstr>Predicting General Health for Women</vt:lpstr>
      <vt:lpstr>What’s the problem?</vt:lpstr>
      <vt:lpstr>How can you measure “general health”?</vt:lpstr>
      <vt:lpstr>Where am I getting the data?</vt:lpstr>
      <vt:lpstr>Data Exploration</vt:lpstr>
      <vt:lpstr>Data Exploration</vt:lpstr>
      <vt:lpstr>Next Steps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Changes in Women’s Health</dc:title>
  <dc:creator>Corinne Fukayama</dc:creator>
  <cp:lastModifiedBy>Corinne Fukayama</cp:lastModifiedBy>
  <cp:revision>23</cp:revision>
  <dcterms:created xsi:type="dcterms:W3CDTF">2015-07-13T17:07:07Z</dcterms:created>
  <dcterms:modified xsi:type="dcterms:W3CDTF">2015-07-13T21:58:42Z</dcterms:modified>
</cp:coreProperties>
</file>