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  <a:srgbClr val="004CBC"/>
    <a:srgbClr val="000066"/>
    <a:srgbClr val="3333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7" autoAdjust="0"/>
    <p:restoredTop sz="94660"/>
  </p:normalViewPr>
  <p:slideViewPr>
    <p:cSldViewPr>
      <p:cViewPr varScale="1">
        <p:scale>
          <a:sx n="81" d="100"/>
          <a:sy n="81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3BBFE2-502C-44F3-AE60-318080A5E8A4}" type="doc">
      <dgm:prSet loTypeId="urn:microsoft.com/office/officeart/2005/8/layout/bList2#1" loCatId="list" qsTypeId="urn:microsoft.com/office/officeart/2005/8/quickstyle/3d6" qsCatId="3D" csTypeId="urn:microsoft.com/office/officeart/2005/8/colors/accent1_2" csCatId="accent1" phldr="1"/>
      <dgm:spPr/>
    </dgm:pt>
    <dgm:pt modelId="{DBA946C4-1B0C-4C48-B375-E57359DB3894}">
      <dgm:prSet phldrT="[文字]" custT="1"/>
      <dgm:spPr/>
      <dgm:t>
        <a:bodyPr/>
        <a:lstStyle/>
        <a:p>
          <a:r>
            <a:rPr lang="en-US" altLang="zh-TW" sz="1400" b="1" dirty="0" smtClean="0"/>
            <a:t>Web Developer</a:t>
          </a:r>
          <a:endParaRPr lang="zh-TW" altLang="en-US" sz="1400" b="1" dirty="0"/>
        </a:p>
      </dgm:t>
    </dgm:pt>
    <dgm:pt modelId="{99DED0BE-29D8-4F1A-97DE-24CB65270C1F}" type="parTrans" cxnId="{88F419A7-2297-4236-8138-B10EBFE48FDE}">
      <dgm:prSet/>
      <dgm:spPr/>
      <dgm:t>
        <a:bodyPr/>
        <a:lstStyle/>
        <a:p>
          <a:endParaRPr lang="zh-TW" altLang="en-US"/>
        </a:p>
      </dgm:t>
    </dgm:pt>
    <dgm:pt modelId="{08ADB343-73A9-4926-8187-544CF3CFD16C}" type="sibTrans" cxnId="{88F419A7-2297-4236-8138-B10EBFE48FDE}">
      <dgm:prSet/>
      <dgm:spPr/>
      <dgm:t>
        <a:bodyPr/>
        <a:lstStyle/>
        <a:p>
          <a:endParaRPr lang="zh-TW" altLang="en-US"/>
        </a:p>
      </dgm:t>
    </dgm:pt>
    <dgm:pt modelId="{1B2F5D2E-7BD2-47CB-A1FE-2BA6289A07F6}">
      <dgm:prSet phldrT="[文字]" custT="1"/>
      <dgm:spPr/>
      <dgm:t>
        <a:bodyPr lIns="36000" rIns="0"/>
        <a:lstStyle/>
        <a:p>
          <a:r>
            <a:rPr lang="en-US" altLang="zh-TW" sz="1400" b="1" dirty="0" smtClean="0"/>
            <a:t>Software Engineer</a:t>
          </a:r>
          <a:endParaRPr lang="zh-TW" altLang="en-US" sz="1400" b="1" dirty="0"/>
        </a:p>
      </dgm:t>
    </dgm:pt>
    <dgm:pt modelId="{717BC8B1-9BA1-46F0-8A9A-BE719A1F2B3C}" type="parTrans" cxnId="{FED9B683-B545-40B7-963B-D4AA9F18C0D3}">
      <dgm:prSet/>
      <dgm:spPr/>
      <dgm:t>
        <a:bodyPr/>
        <a:lstStyle/>
        <a:p>
          <a:endParaRPr lang="zh-TW" altLang="en-US"/>
        </a:p>
      </dgm:t>
    </dgm:pt>
    <dgm:pt modelId="{F0F32FC9-3BAD-46A0-8012-EFC654EFE029}" type="sibTrans" cxnId="{FED9B683-B545-40B7-963B-D4AA9F18C0D3}">
      <dgm:prSet/>
      <dgm:spPr/>
      <dgm:t>
        <a:bodyPr/>
        <a:lstStyle/>
        <a:p>
          <a:endParaRPr lang="zh-TW" altLang="en-US"/>
        </a:p>
      </dgm:t>
    </dgm:pt>
    <dgm:pt modelId="{2FF18004-EE61-4A13-9254-824E220D572B}">
      <dgm:prSet phldrT="[文字]"/>
      <dgm:spPr/>
      <dgm:t>
        <a:bodyPr/>
        <a:lstStyle/>
        <a:p>
          <a:r>
            <a:rPr lang="en-US" altLang="zh-TW" dirty="0" smtClean="0"/>
            <a:t>Firmware Engineer / MIS</a:t>
          </a:r>
          <a:endParaRPr lang="zh-TW" altLang="en-US" dirty="0"/>
        </a:p>
      </dgm:t>
    </dgm:pt>
    <dgm:pt modelId="{6BA74A93-362E-49FF-BB41-5C0843D0EF9F}" type="parTrans" cxnId="{CE249AB5-49CB-40D0-B4F9-5D475DE88EF8}">
      <dgm:prSet/>
      <dgm:spPr/>
      <dgm:t>
        <a:bodyPr/>
        <a:lstStyle/>
        <a:p>
          <a:endParaRPr lang="zh-TW" altLang="en-US"/>
        </a:p>
      </dgm:t>
    </dgm:pt>
    <dgm:pt modelId="{6A607E3D-71DE-4CD7-8C16-28156AF2F2B8}" type="sibTrans" cxnId="{CE249AB5-49CB-40D0-B4F9-5D475DE88EF8}">
      <dgm:prSet/>
      <dgm:spPr/>
      <dgm:t>
        <a:bodyPr/>
        <a:lstStyle/>
        <a:p>
          <a:endParaRPr lang="zh-TW" altLang="en-US"/>
        </a:p>
      </dgm:t>
    </dgm:pt>
    <dgm:pt modelId="{23E272C0-D34C-48F0-9718-FBC3F368D3FE}" type="pres">
      <dgm:prSet presAssocID="{1A3BBFE2-502C-44F3-AE60-318080A5E8A4}" presName="diagram" presStyleCnt="0">
        <dgm:presLayoutVars>
          <dgm:dir/>
          <dgm:animLvl val="lvl"/>
          <dgm:resizeHandles val="exact"/>
        </dgm:presLayoutVars>
      </dgm:prSet>
      <dgm:spPr/>
    </dgm:pt>
    <dgm:pt modelId="{77E5C885-897D-41FC-ACDA-DD58730D4DCF}" type="pres">
      <dgm:prSet presAssocID="{DBA946C4-1B0C-4C48-B375-E57359DB3894}" presName="compNode" presStyleCnt="0"/>
      <dgm:spPr/>
    </dgm:pt>
    <dgm:pt modelId="{CC20B0C1-47AA-4EFF-BE4D-3D5F4C9AB00B}" type="pres">
      <dgm:prSet presAssocID="{DBA946C4-1B0C-4C48-B375-E57359DB3894}" presName="childRect" presStyleLbl="bgAcc1" presStyleIdx="0" presStyleCnt="3" custLinFactNeighborX="-48161">
        <dgm:presLayoutVars>
          <dgm:bulletEnabled val="1"/>
        </dgm:presLayoutVars>
      </dgm:prSet>
      <dgm:spPr>
        <a:noFill/>
      </dgm:spPr>
    </dgm:pt>
    <dgm:pt modelId="{D2157C6C-2589-4E1C-AD92-9C1EB2A99C8E}" type="pres">
      <dgm:prSet presAssocID="{DBA946C4-1B0C-4C48-B375-E57359DB3894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15D4C75-7DEB-4348-860F-C84E114FB3CB}" type="pres">
      <dgm:prSet presAssocID="{DBA946C4-1B0C-4C48-B375-E57359DB3894}" presName="parentRect" presStyleLbl="alignNode1" presStyleIdx="0" presStyleCnt="3" custLinFactNeighborX="-48161"/>
      <dgm:spPr/>
      <dgm:t>
        <a:bodyPr/>
        <a:lstStyle/>
        <a:p>
          <a:endParaRPr lang="zh-TW" altLang="en-US"/>
        </a:p>
      </dgm:t>
    </dgm:pt>
    <dgm:pt modelId="{EA7BF858-845C-43D2-BB1E-1DC3CF8FE171}" type="pres">
      <dgm:prSet presAssocID="{DBA946C4-1B0C-4C48-B375-E57359DB3894}" presName="adorn" presStyleLbl="fgAccFollowNode1" presStyleIdx="0" presStyleCnt="3" custLinFactX="-37602" custLinFactNeighborX="-100000"/>
      <dgm:spPr/>
    </dgm:pt>
    <dgm:pt modelId="{8A087C66-BEDB-479D-9F83-77FEFC2024F9}" type="pres">
      <dgm:prSet presAssocID="{08ADB343-73A9-4926-8187-544CF3CFD16C}" presName="sibTrans" presStyleLbl="sibTrans2D1" presStyleIdx="0" presStyleCnt="0"/>
      <dgm:spPr/>
      <dgm:t>
        <a:bodyPr/>
        <a:lstStyle/>
        <a:p>
          <a:endParaRPr lang="zh-TW" altLang="en-US"/>
        </a:p>
      </dgm:t>
    </dgm:pt>
    <dgm:pt modelId="{18DD6D6A-37DC-489E-A045-08F8680EFAE6}" type="pres">
      <dgm:prSet presAssocID="{1B2F5D2E-7BD2-47CB-A1FE-2BA6289A07F6}" presName="compNode" presStyleCnt="0"/>
      <dgm:spPr/>
    </dgm:pt>
    <dgm:pt modelId="{897DD246-3446-49CB-AB72-98B83EDAFE13}" type="pres">
      <dgm:prSet presAssocID="{1B2F5D2E-7BD2-47CB-A1FE-2BA6289A07F6}" presName="childRect" presStyleLbl="bgAcc1" presStyleIdx="1" presStyleCnt="3" custLinFactNeighborX="38476">
        <dgm:presLayoutVars>
          <dgm:bulletEnabled val="1"/>
        </dgm:presLayoutVars>
      </dgm:prSet>
      <dgm:spPr/>
    </dgm:pt>
    <dgm:pt modelId="{601C05A7-521B-450B-A1D3-0116EB944776}" type="pres">
      <dgm:prSet presAssocID="{1B2F5D2E-7BD2-47CB-A1FE-2BA6289A07F6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366E719-AD2F-49AA-8E25-ED624A7CBC8C}" type="pres">
      <dgm:prSet presAssocID="{1B2F5D2E-7BD2-47CB-A1FE-2BA6289A07F6}" presName="parentRect" presStyleLbl="alignNode1" presStyleIdx="1" presStyleCnt="3" custLinFactNeighborX="38476"/>
      <dgm:spPr/>
      <dgm:t>
        <a:bodyPr/>
        <a:lstStyle/>
        <a:p>
          <a:endParaRPr lang="zh-TW" altLang="en-US"/>
        </a:p>
      </dgm:t>
    </dgm:pt>
    <dgm:pt modelId="{2D9C52AC-91C2-44A2-B63F-99E5231C0CCA}" type="pres">
      <dgm:prSet presAssocID="{1B2F5D2E-7BD2-47CB-A1FE-2BA6289A07F6}" presName="adorn" presStyleLbl="fgAccFollowNode1" presStyleIdx="1" presStyleCnt="3" custLinFactX="9929" custLinFactNeighborX="100000"/>
      <dgm:spPr/>
    </dgm:pt>
    <dgm:pt modelId="{EEA7ED98-EA06-4D79-A00A-5DDD79B573D9}" type="pres">
      <dgm:prSet presAssocID="{F0F32FC9-3BAD-46A0-8012-EFC654EFE029}" presName="sibTrans" presStyleLbl="sibTrans2D1" presStyleIdx="0" presStyleCnt="0"/>
      <dgm:spPr/>
      <dgm:t>
        <a:bodyPr/>
        <a:lstStyle/>
        <a:p>
          <a:endParaRPr lang="zh-TW" altLang="en-US"/>
        </a:p>
      </dgm:t>
    </dgm:pt>
    <dgm:pt modelId="{FEC5A64B-A7B6-4237-8261-8735420436B2}" type="pres">
      <dgm:prSet presAssocID="{2FF18004-EE61-4A13-9254-824E220D572B}" presName="compNode" presStyleCnt="0"/>
      <dgm:spPr/>
    </dgm:pt>
    <dgm:pt modelId="{73FD6BAB-5463-4DDC-93B3-53F5903D2CCD}" type="pres">
      <dgm:prSet presAssocID="{2FF18004-EE61-4A13-9254-824E220D572B}" presName="childRect" presStyleLbl="bgAcc1" presStyleIdx="2" presStyleCnt="3">
        <dgm:presLayoutVars>
          <dgm:bulletEnabled val="1"/>
        </dgm:presLayoutVars>
      </dgm:prSet>
      <dgm:spPr/>
    </dgm:pt>
    <dgm:pt modelId="{00A9ACCF-673F-4E1F-99E5-414014942EB4}" type="pres">
      <dgm:prSet presAssocID="{2FF18004-EE61-4A13-9254-824E220D572B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4B10737-BE36-467A-9D0C-3DB4B81BAD13}" type="pres">
      <dgm:prSet presAssocID="{2FF18004-EE61-4A13-9254-824E220D572B}" presName="parentRect" presStyleLbl="alignNode1" presStyleIdx="2" presStyleCnt="3"/>
      <dgm:spPr/>
      <dgm:t>
        <a:bodyPr/>
        <a:lstStyle/>
        <a:p>
          <a:endParaRPr lang="zh-TW" altLang="en-US"/>
        </a:p>
      </dgm:t>
    </dgm:pt>
    <dgm:pt modelId="{721C9188-CB2F-40EA-8AEE-7B004FE82979}" type="pres">
      <dgm:prSet presAssocID="{2FF18004-EE61-4A13-9254-824E220D572B}" presName="adorn" presStyleLbl="fgAccFollowNode1" presStyleIdx="2" presStyleCnt="3"/>
      <dgm:spPr/>
    </dgm:pt>
  </dgm:ptLst>
  <dgm:cxnLst>
    <dgm:cxn modelId="{B427B5BF-CB41-48F2-8292-D50F7B8ECCE0}" type="presOf" srcId="{DBA946C4-1B0C-4C48-B375-E57359DB3894}" destId="{E15D4C75-7DEB-4348-860F-C84E114FB3CB}" srcOrd="1" destOrd="0" presId="urn:microsoft.com/office/officeart/2005/8/layout/bList2#1"/>
    <dgm:cxn modelId="{CE249AB5-49CB-40D0-B4F9-5D475DE88EF8}" srcId="{1A3BBFE2-502C-44F3-AE60-318080A5E8A4}" destId="{2FF18004-EE61-4A13-9254-824E220D572B}" srcOrd="2" destOrd="0" parTransId="{6BA74A93-362E-49FF-BB41-5C0843D0EF9F}" sibTransId="{6A607E3D-71DE-4CD7-8C16-28156AF2F2B8}"/>
    <dgm:cxn modelId="{04C03095-6D21-4FFF-A40F-C53F72A3F5BA}" type="presOf" srcId="{1A3BBFE2-502C-44F3-AE60-318080A5E8A4}" destId="{23E272C0-D34C-48F0-9718-FBC3F368D3FE}" srcOrd="0" destOrd="0" presId="urn:microsoft.com/office/officeart/2005/8/layout/bList2#1"/>
    <dgm:cxn modelId="{4196B030-04AF-43F0-8B59-F5FFE274D2A0}" type="presOf" srcId="{DBA946C4-1B0C-4C48-B375-E57359DB3894}" destId="{D2157C6C-2589-4E1C-AD92-9C1EB2A99C8E}" srcOrd="0" destOrd="0" presId="urn:microsoft.com/office/officeart/2005/8/layout/bList2#1"/>
    <dgm:cxn modelId="{88F419A7-2297-4236-8138-B10EBFE48FDE}" srcId="{1A3BBFE2-502C-44F3-AE60-318080A5E8A4}" destId="{DBA946C4-1B0C-4C48-B375-E57359DB3894}" srcOrd="0" destOrd="0" parTransId="{99DED0BE-29D8-4F1A-97DE-24CB65270C1F}" sibTransId="{08ADB343-73A9-4926-8187-544CF3CFD16C}"/>
    <dgm:cxn modelId="{FCC6CF42-845B-478E-B35E-3B8907DEEE6D}" type="presOf" srcId="{1B2F5D2E-7BD2-47CB-A1FE-2BA6289A07F6}" destId="{601C05A7-521B-450B-A1D3-0116EB944776}" srcOrd="0" destOrd="0" presId="urn:microsoft.com/office/officeart/2005/8/layout/bList2#1"/>
    <dgm:cxn modelId="{8197D855-F680-4DF5-A624-8C750A4544B5}" type="presOf" srcId="{08ADB343-73A9-4926-8187-544CF3CFD16C}" destId="{8A087C66-BEDB-479D-9F83-77FEFC2024F9}" srcOrd="0" destOrd="0" presId="urn:microsoft.com/office/officeart/2005/8/layout/bList2#1"/>
    <dgm:cxn modelId="{3A9773E9-3CD0-4990-9015-2067E4A2CA10}" type="presOf" srcId="{2FF18004-EE61-4A13-9254-824E220D572B}" destId="{00A9ACCF-673F-4E1F-99E5-414014942EB4}" srcOrd="0" destOrd="0" presId="urn:microsoft.com/office/officeart/2005/8/layout/bList2#1"/>
    <dgm:cxn modelId="{1894678C-51E7-4AB2-8486-A74864B4795B}" type="presOf" srcId="{1B2F5D2E-7BD2-47CB-A1FE-2BA6289A07F6}" destId="{B366E719-AD2F-49AA-8E25-ED624A7CBC8C}" srcOrd="1" destOrd="0" presId="urn:microsoft.com/office/officeart/2005/8/layout/bList2#1"/>
    <dgm:cxn modelId="{D59B9AFC-824E-4BB7-89DF-9920712762C7}" type="presOf" srcId="{F0F32FC9-3BAD-46A0-8012-EFC654EFE029}" destId="{EEA7ED98-EA06-4D79-A00A-5DDD79B573D9}" srcOrd="0" destOrd="0" presId="urn:microsoft.com/office/officeart/2005/8/layout/bList2#1"/>
    <dgm:cxn modelId="{79CA4E02-1D57-4118-8644-633D1C8C0A8B}" type="presOf" srcId="{2FF18004-EE61-4A13-9254-824E220D572B}" destId="{44B10737-BE36-467A-9D0C-3DB4B81BAD13}" srcOrd="1" destOrd="0" presId="urn:microsoft.com/office/officeart/2005/8/layout/bList2#1"/>
    <dgm:cxn modelId="{FED9B683-B545-40B7-963B-D4AA9F18C0D3}" srcId="{1A3BBFE2-502C-44F3-AE60-318080A5E8A4}" destId="{1B2F5D2E-7BD2-47CB-A1FE-2BA6289A07F6}" srcOrd="1" destOrd="0" parTransId="{717BC8B1-9BA1-46F0-8A9A-BE719A1F2B3C}" sibTransId="{F0F32FC9-3BAD-46A0-8012-EFC654EFE029}"/>
    <dgm:cxn modelId="{4350E815-B97B-4295-A27C-2519DFAD1E16}" type="presParOf" srcId="{23E272C0-D34C-48F0-9718-FBC3F368D3FE}" destId="{77E5C885-897D-41FC-ACDA-DD58730D4DCF}" srcOrd="0" destOrd="0" presId="urn:microsoft.com/office/officeart/2005/8/layout/bList2#1"/>
    <dgm:cxn modelId="{BDCE403F-9BF1-4A28-87F6-A8828F40A656}" type="presParOf" srcId="{77E5C885-897D-41FC-ACDA-DD58730D4DCF}" destId="{CC20B0C1-47AA-4EFF-BE4D-3D5F4C9AB00B}" srcOrd="0" destOrd="0" presId="urn:microsoft.com/office/officeart/2005/8/layout/bList2#1"/>
    <dgm:cxn modelId="{FDE68278-1DD4-4B4D-BFA9-C42D61F70424}" type="presParOf" srcId="{77E5C885-897D-41FC-ACDA-DD58730D4DCF}" destId="{D2157C6C-2589-4E1C-AD92-9C1EB2A99C8E}" srcOrd="1" destOrd="0" presId="urn:microsoft.com/office/officeart/2005/8/layout/bList2#1"/>
    <dgm:cxn modelId="{EBC32E19-A872-4E9E-9FB2-0CD58110404B}" type="presParOf" srcId="{77E5C885-897D-41FC-ACDA-DD58730D4DCF}" destId="{E15D4C75-7DEB-4348-860F-C84E114FB3CB}" srcOrd="2" destOrd="0" presId="urn:microsoft.com/office/officeart/2005/8/layout/bList2#1"/>
    <dgm:cxn modelId="{34E3639A-0DD6-4E32-9960-709AC648114F}" type="presParOf" srcId="{77E5C885-897D-41FC-ACDA-DD58730D4DCF}" destId="{EA7BF858-845C-43D2-BB1E-1DC3CF8FE171}" srcOrd="3" destOrd="0" presId="urn:microsoft.com/office/officeart/2005/8/layout/bList2#1"/>
    <dgm:cxn modelId="{88388C7B-CEF5-4B89-B2D1-C037D80BDD90}" type="presParOf" srcId="{23E272C0-D34C-48F0-9718-FBC3F368D3FE}" destId="{8A087C66-BEDB-479D-9F83-77FEFC2024F9}" srcOrd="1" destOrd="0" presId="urn:microsoft.com/office/officeart/2005/8/layout/bList2#1"/>
    <dgm:cxn modelId="{D78E695A-AF50-4319-86B9-422AE2C635C2}" type="presParOf" srcId="{23E272C0-D34C-48F0-9718-FBC3F368D3FE}" destId="{18DD6D6A-37DC-489E-A045-08F8680EFAE6}" srcOrd="2" destOrd="0" presId="urn:microsoft.com/office/officeart/2005/8/layout/bList2#1"/>
    <dgm:cxn modelId="{9E2CCD5D-EFDF-4026-976D-E3B033567DE0}" type="presParOf" srcId="{18DD6D6A-37DC-489E-A045-08F8680EFAE6}" destId="{897DD246-3446-49CB-AB72-98B83EDAFE13}" srcOrd="0" destOrd="0" presId="urn:microsoft.com/office/officeart/2005/8/layout/bList2#1"/>
    <dgm:cxn modelId="{B3F5C832-F063-4C31-9795-AEC57FB0A324}" type="presParOf" srcId="{18DD6D6A-37DC-489E-A045-08F8680EFAE6}" destId="{601C05A7-521B-450B-A1D3-0116EB944776}" srcOrd="1" destOrd="0" presId="urn:microsoft.com/office/officeart/2005/8/layout/bList2#1"/>
    <dgm:cxn modelId="{B2718DCF-11EE-4991-99E6-B9FC30496DE5}" type="presParOf" srcId="{18DD6D6A-37DC-489E-A045-08F8680EFAE6}" destId="{B366E719-AD2F-49AA-8E25-ED624A7CBC8C}" srcOrd="2" destOrd="0" presId="urn:microsoft.com/office/officeart/2005/8/layout/bList2#1"/>
    <dgm:cxn modelId="{21045F1C-9C79-495B-89C4-955B1F91B249}" type="presParOf" srcId="{18DD6D6A-37DC-489E-A045-08F8680EFAE6}" destId="{2D9C52AC-91C2-44A2-B63F-99E5231C0CCA}" srcOrd="3" destOrd="0" presId="urn:microsoft.com/office/officeart/2005/8/layout/bList2#1"/>
    <dgm:cxn modelId="{C33079E3-1884-4D27-A218-CEC9777B81C7}" type="presParOf" srcId="{23E272C0-D34C-48F0-9718-FBC3F368D3FE}" destId="{EEA7ED98-EA06-4D79-A00A-5DDD79B573D9}" srcOrd="3" destOrd="0" presId="urn:microsoft.com/office/officeart/2005/8/layout/bList2#1"/>
    <dgm:cxn modelId="{B86E98D0-D02B-4BAF-9F4A-024DA9379913}" type="presParOf" srcId="{23E272C0-D34C-48F0-9718-FBC3F368D3FE}" destId="{FEC5A64B-A7B6-4237-8261-8735420436B2}" srcOrd="4" destOrd="0" presId="urn:microsoft.com/office/officeart/2005/8/layout/bList2#1"/>
    <dgm:cxn modelId="{6D09D7B6-1A4F-44B9-9BC0-9992BD692BB3}" type="presParOf" srcId="{FEC5A64B-A7B6-4237-8261-8735420436B2}" destId="{73FD6BAB-5463-4DDC-93B3-53F5903D2CCD}" srcOrd="0" destOrd="0" presId="urn:microsoft.com/office/officeart/2005/8/layout/bList2#1"/>
    <dgm:cxn modelId="{CC0D76F8-6354-462B-A6CE-A353C791B9F2}" type="presParOf" srcId="{FEC5A64B-A7B6-4237-8261-8735420436B2}" destId="{00A9ACCF-673F-4E1F-99E5-414014942EB4}" srcOrd="1" destOrd="0" presId="urn:microsoft.com/office/officeart/2005/8/layout/bList2#1"/>
    <dgm:cxn modelId="{61223CD7-9EFF-43B0-BAFF-A82AC590363F}" type="presParOf" srcId="{FEC5A64B-A7B6-4237-8261-8735420436B2}" destId="{44B10737-BE36-467A-9D0C-3DB4B81BAD13}" srcOrd="2" destOrd="0" presId="urn:microsoft.com/office/officeart/2005/8/layout/bList2#1"/>
    <dgm:cxn modelId="{2C1EADAC-240B-453C-AD3A-A69EFE4EF41F}" type="presParOf" srcId="{FEC5A64B-A7B6-4237-8261-8735420436B2}" destId="{721C9188-CB2F-40EA-8AEE-7B004FE82979}" srcOrd="3" destOrd="0" presId="urn:microsoft.com/office/officeart/2005/8/layout/bList2#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C20B0C1-47AA-4EFF-BE4D-3D5F4C9AB00B}">
      <dsp:nvSpPr>
        <dsp:cNvPr id="0" name=""/>
        <dsp:cNvSpPr/>
      </dsp:nvSpPr>
      <dsp:spPr>
        <a:xfrm>
          <a:off x="167680" y="5107"/>
          <a:ext cx="1986043" cy="1482539"/>
        </a:xfrm>
        <a:prstGeom prst="round2SameRect">
          <a:avLst>
            <a:gd name="adj1" fmla="val 8000"/>
            <a:gd name="adj2" fmla="val 0"/>
          </a:avLst>
        </a:pr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15D4C75-7DEB-4348-860F-C84E114FB3CB}">
      <dsp:nvSpPr>
        <dsp:cNvPr id="0" name=""/>
        <dsp:cNvSpPr/>
      </dsp:nvSpPr>
      <dsp:spPr>
        <a:xfrm>
          <a:off x="167680" y="1487646"/>
          <a:ext cx="1986043" cy="6374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0" rIns="1778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b="1" kern="1200" dirty="0" smtClean="0"/>
            <a:t>Web Developer</a:t>
          </a:r>
          <a:endParaRPr lang="zh-TW" altLang="en-US" sz="1400" b="1" kern="1200" dirty="0"/>
        </a:p>
      </dsp:txBody>
      <dsp:txXfrm>
        <a:off x="167680" y="1487646"/>
        <a:ext cx="1398622" cy="637492"/>
      </dsp:txXfrm>
    </dsp:sp>
    <dsp:sp modelId="{EA7BF858-845C-43D2-BB1E-1DC3CF8FE171}">
      <dsp:nvSpPr>
        <dsp:cNvPr id="0" name=""/>
        <dsp:cNvSpPr/>
      </dsp:nvSpPr>
      <dsp:spPr>
        <a:xfrm>
          <a:off x="1622490" y="1588906"/>
          <a:ext cx="695115" cy="695115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z="5008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97DD246-3446-49CB-AB72-98B83EDAFE13}">
      <dsp:nvSpPr>
        <dsp:cNvPr id="0" name=""/>
        <dsp:cNvSpPr/>
      </dsp:nvSpPr>
      <dsp:spPr>
        <a:xfrm>
          <a:off x="4210459" y="5107"/>
          <a:ext cx="1986043" cy="148253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366E719-AD2F-49AA-8E25-ED624A7CBC8C}">
      <dsp:nvSpPr>
        <dsp:cNvPr id="0" name=""/>
        <dsp:cNvSpPr/>
      </dsp:nvSpPr>
      <dsp:spPr>
        <a:xfrm>
          <a:off x="4210459" y="1487646"/>
          <a:ext cx="1986043" cy="6374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0" tIns="0" rIns="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b="1" kern="1200" dirty="0" smtClean="0"/>
            <a:t>Software Engineer</a:t>
          </a:r>
          <a:endParaRPr lang="zh-TW" altLang="en-US" sz="1400" b="1" kern="1200" dirty="0"/>
        </a:p>
      </dsp:txBody>
      <dsp:txXfrm>
        <a:off x="4210459" y="1487646"/>
        <a:ext cx="1398622" cy="637492"/>
      </dsp:txXfrm>
    </dsp:sp>
    <dsp:sp modelId="{2D9C52AC-91C2-44A2-B63F-99E5231C0CCA}">
      <dsp:nvSpPr>
        <dsp:cNvPr id="0" name=""/>
        <dsp:cNvSpPr/>
      </dsp:nvSpPr>
      <dsp:spPr>
        <a:xfrm>
          <a:off x="5665246" y="1588906"/>
          <a:ext cx="695115" cy="695115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z="5008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3FD6BAB-5463-4DDC-93B3-53F5903D2CCD}">
      <dsp:nvSpPr>
        <dsp:cNvPr id="0" name=""/>
        <dsp:cNvSpPr/>
      </dsp:nvSpPr>
      <dsp:spPr>
        <a:xfrm>
          <a:off x="2285244" y="2628298"/>
          <a:ext cx="1986043" cy="148253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4B10737-BE36-467A-9D0C-3DB4B81BAD13}">
      <dsp:nvSpPr>
        <dsp:cNvPr id="0" name=""/>
        <dsp:cNvSpPr/>
      </dsp:nvSpPr>
      <dsp:spPr>
        <a:xfrm>
          <a:off x="2285244" y="4110837"/>
          <a:ext cx="1986043" cy="6374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0" rIns="1778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Firmware Engineer / MIS</a:t>
          </a:r>
          <a:endParaRPr lang="zh-TW" altLang="en-US" sz="1400" kern="1200" dirty="0"/>
        </a:p>
      </dsp:txBody>
      <dsp:txXfrm>
        <a:off x="2285244" y="4110837"/>
        <a:ext cx="1398622" cy="637492"/>
      </dsp:txXfrm>
    </dsp:sp>
    <dsp:sp modelId="{721C9188-CB2F-40EA-8AEE-7B004FE82979}">
      <dsp:nvSpPr>
        <dsp:cNvPr id="0" name=""/>
        <dsp:cNvSpPr/>
      </dsp:nvSpPr>
      <dsp:spPr>
        <a:xfrm>
          <a:off x="3740048" y="4212097"/>
          <a:ext cx="695115" cy="695115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z="5008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#1">
  <dgm:title val=""/>
  <dgm:desc val=""/>
  <dgm:catLst>
    <dgm:cat type="list" pri="7000"/>
    <dgm:cat type="convert" pri="1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93C1D-340F-49EC-AC3A-D46CBB6F6F92}" type="datetimeFigureOut">
              <a:rPr lang="zh-TW" altLang="en-US" smtClean="0"/>
              <a:pPr/>
              <a:t>2013/12/21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AC5620-C536-4B1C-ADDD-C1EE852067A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839420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grpSp>
        <p:nvGrpSpPr>
          <p:cNvPr id="2" name="群組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A85A883-4F71-44DC-9CFA-197496A95F7C}" type="datetime1">
              <a:rPr lang="zh-TW" altLang="en-US" smtClean="0"/>
              <a:pPr/>
              <a:t>2013/12/21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250ADC7-BA34-453E-B0D7-19095D4E946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092333-3AFD-4679-86C2-166560669DEC}" type="datetime1">
              <a:rPr lang="zh-TW" altLang="en-US" smtClean="0"/>
              <a:pPr/>
              <a:t>2013/12/21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50ADC7-BA34-453E-B0D7-19095D4E946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30B0B3-1160-4DFE-A0EB-79DF05E48D50}" type="datetime1">
              <a:rPr lang="zh-TW" altLang="en-US" smtClean="0"/>
              <a:pPr/>
              <a:t>2013/12/21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50ADC7-BA34-453E-B0D7-19095D4E946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BDE438-7BF3-45D5-BFFE-66E83E6601A9}" type="datetime1">
              <a:rPr lang="zh-TW" altLang="en-US" smtClean="0"/>
              <a:pPr/>
              <a:t>2013/12/21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0" name="拱形 9"/>
          <p:cNvSpPr/>
          <p:nvPr userDrawn="1"/>
        </p:nvSpPr>
        <p:spPr>
          <a:xfrm rot="11016706">
            <a:off x="8065994" y="5794283"/>
            <a:ext cx="942513" cy="918309"/>
          </a:xfrm>
          <a:prstGeom prst="blockArc">
            <a:avLst>
              <a:gd name="adj1" fmla="val 9223740"/>
              <a:gd name="adj2" fmla="val 5952888"/>
              <a:gd name="adj3" fmla="val 2285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拱形 10"/>
          <p:cNvSpPr/>
          <p:nvPr userDrawn="1"/>
        </p:nvSpPr>
        <p:spPr>
          <a:xfrm rot="11016706">
            <a:off x="7912357" y="5762032"/>
            <a:ext cx="942513" cy="918309"/>
          </a:xfrm>
          <a:prstGeom prst="blockArc">
            <a:avLst>
              <a:gd name="adj1" fmla="val 9223740"/>
              <a:gd name="adj2" fmla="val 5952888"/>
              <a:gd name="adj3" fmla="val 22857"/>
            </a:avLst>
          </a:prstGeom>
          <a:ln>
            <a:solidFill>
              <a:schemeClr val="tx2">
                <a:alpha val="3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" name="投影片編號版面配置區 13"/>
          <p:cNvSpPr txBox="1">
            <a:spLocks/>
          </p:cNvSpPr>
          <p:nvPr userDrawn="1"/>
        </p:nvSpPr>
        <p:spPr>
          <a:xfrm>
            <a:off x="8172400" y="6021288"/>
            <a:ext cx="365760" cy="365125"/>
          </a:xfrm>
          <a:prstGeom prst="rect">
            <a:avLst/>
          </a:prstGeom>
        </p:spPr>
        <p:txBody>
          <a:bodyPr vert="horz" wrap="none" lIns="36000" tIns="36000" rIns="36000" bIns="3600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50ADC7-BA34-453E-B0D7-19095D4E946E}" type="slidenum">
              <a:rPr kumimoji="0" lang="zh-TW" altLang="en-US" sz="1200" b="0" i="1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1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圓角矩形 11"/>
          <p:cNvSpPr/>
          <p:nvPr userDrawn="1"/>
        </p:nvSpPr>
        <p:spPr>
          <a:xfrm>
            <a:off x="0" y="980728"/>
            <a:ext cx="9144000" cy="144016"/>
          </a:xfrm>
          <a:prstGeom prst="roundRect">
            <a:avLst/>
          </a:prstGeom>
          <a:solidFill>
            <a:schemeClr val="tx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/>
          <p:cNvCxnSpPr/>
          <p:nvPr userDrawn="1"/>
        </p:nvCxnSpPr>
        <p:spPr>
          <a:xfrm rot="10800000" flipH="1">
            <a:off x="0" y="1124743"/>
            <a:ext cx="9144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4F3D39-6213-4F61-910A-21569D36B1FF}" type="datetime1">
              <a:rPr lang="zh-TW" altLang="en-US" smtClean="0"/>
              <a:pPr/>
              <a:t>2013/12/21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50ADC7-BA34-453E-B0D7-19095D4E946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＞形箭號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＞形箭號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D70187-D797-4340-A3B2-420AED97CBCC}" type="datetime1">
              <a:rPr lang="zh-TW" altLang="en-US" smtClean="0"/>
              <a:pPr/>
              <a:t>2013/12/21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50ADC7-BA34-453E-B0D7-19095D4E946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DA1267-65CB-4802-BA8F-9AC60D655BAD}" type="datetime1">
              <a:rPr lang="zh-TW" altLang="en-US" smtClean="0"/>
              <a:pPr/>
              <a:t>2013/12/21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50ADC7-BA34-453E-B0D7-19095D4E946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EBFF1E-F920-43A7-B284-9169A79F368E}" type="datetime1">
              <a:rPr lang="zh-TW" altLang="en-US" smtClean="0"/>
              <a:pPr/>
              <a:t>2013/12/21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50ADC7-BA34-453E-B0D7-19095D4E946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9E1E4A-DFE0-4895-8ADE-6D11C6DA0405}" type="datetime1">
              <a:rPr lang="zh-TW" altLang="en-US" smtClean="0"/>
              <a:pPr/>
              <a:t>2013/12/21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50ADC7-BA34-453E-B0D7-19095D4E946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B2E3A44-ED0E-489A-9BF6-64D1AEFAFE42}" type="datetime1">
              <a:rPr lang="zh-TW" altLang="en-US" smtClean="0"/>
              <a:pPr/>
              <a:t>2013/12/21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50ADC7-BA34-453E-B0D7-19095D4E946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94F4601-920F-4695-9793-91368A984AEA}" type="datetime1">
              <a:rPr lang="zh-TW" altLang="en-US" smtClean="0"/>
              <a:pPr/>
              <a:t>2013/12/21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250ADC7-BA34-453E-B0D7-19095D4E946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＞形箭號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＞形箭號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手繪多邊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F1F4A95-5578-446D-8EDB-3B430935A6A7}" type="datetime1">
              <a:rPr lang="zh-TW" altLang="en-US" smtClean="0"/>
              <a:pPr/>
              <a:t>2013/12/21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250ADC7-BA34-453E-B0D7-19095D4E946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ntucprogramming@g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ntucprogramming@gmail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0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8.jpe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12.jpeg"/><Relationship Id="rId10" Type="http://schemas.openxmlformats.org/officeDocument/2006/relationships/image" Target="../media/image7.jpeg"/><Relationship Id="rId4" Type="http://schemas.openxmlformats.org/officeDocument/2006/relationships/diagramLayout" Target="../diagrams/layout1.xml"/><Relationship Id="rId9" Type="http://schemas.openxmlformats.org/officeDocument/2006/relationships/image" Target="../media/image6.jpeg"/><Relationship Id="rId1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Calibri" pitchFamily="34" charset="0"/>
              </a:rPr>
              <a:t>台大資訊</a:t>
            </a:r>
            <a:r>
              <a:rPr lang="en-US" altLang="zh-TW" dirty="0" smtClean="0">
                <a:latin typeface="Calibri" pitchFamily="34" charset="0"/>
              </a:rPr>
              <a:t> – C/C++</a:t>
            </a:r>
            <a:r>
              <a:rPr lang="zh-TW" altLang="en-US" dirty="0" smtClean="0">
                <a:latin typeface="Calibri" pitchFamily="34" charset="0"/>
              </a:rPr>
              <a:t>基礎程式設計班第</a:t>
            </a:r>
            <a:r>
              <a:rPr lang="en-US" altLang="zh-TW" dirty="0" smtClean="0">
                <a:latin typeface="Calibri" pitchFamily="34" charset="0"/>
              </a:rPr>
              <a:t>235</a:t>
            </a:r>
            <a:r>
              <a:rPr lang="zh-TW" altLang="en-US" dirty="0" smtClean="0">
                <a:latin typeface="Calibri" pitchFamily="34" charset="0"/>
              </a:rPr>
              <a:t>期   </a:t>
            </a:r>
            <a:r>
              <a:rPr lang="zh-TW" altLang="en-US" dirty="0" smtClean="0">
                <a:latin typeface="Calibri" pitchFamily="34" charset="0"/>
              </a:rPr>
              <a:t>課程資訊</a:t>
            </a:r>
            <a:endParaRPr lang="zh-TW" altLang="en-US" dirty="0">
              <a:solidFill>
                <a:srgbClr val="000066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/>
              <a:t>課程注意事項公佈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TW" altLang="en-US" sz="2800" dirty="0" smtClean="0"/>
              <a:t>確認學員資料</a:t>
            </a:r>
          </a:p>
          <a:p>
            <a:pPr>
              <a:defRPr/>
            </a:pPr>
            <a:r>
              <a:rPr lang="zh-TW" altLang="en-US" sz="2800" dirty="0" smtClean="0"/>
              <a:t>發學員證與筆記本</a:t>
            </a:r>
            <a:endParaRPr lang="en-US" altLang="zh-TW" sz="2800" dirty="0" smtClean="0"/>
          </a:p>
          <a:p>
            <a:pPr>
              <a:defRPr/>
            </a:pPr>
            <a:r>
              <a:rPr lang="zh-TW" altLang="en-US" sz="2800" dirty="0" smtClean="0"/>
              <a:t>資訊系館大門密碼公告</a:t>
            </a:r>
            <a:endParaRPr lang="en-US" altLang="zh-TW" sz="2800" dirty="0" smtClean="0"/>
          </a:p>
        </p:txBody>
      </p:sp>
      <p:pic>
        <p:nvPicPr>
          <p:cNvPr id="6" name="Picture 6" descr="C:\Documents and Settings\LinYJ\桌面\I~00149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357563"/>
            <a:ext cx="2535238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C:\Documents and Settings\LinYJ\桌面\I~00148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5938" y="3357563"/>
            <a:ext cx="2522537" cy="336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/>
              <a:t>課程資訊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zh-TW" altLang="en-US" sz="3100" dirty="0" smtClean="0">
                <a:latin typeface="+mn-ea"/>
              </a:rPr>
              <a:t>上課時間</a:t>
            </a:r>
          </a:p>
          <a:p>
            <a:pPr lvl="1">
              <a:defRPr/>
            </a:pPr>
            <a:r>
              <a:rPr lang="en-US" altLang="zh-TW" dirty="0" smtClean="0">
                <a:latin typeface="+mn-ea"/>
              </a:rPr>
              <a:t>2013.12.21</a:t>
            </a:r>
            <a:r>
              <a:rPr lang="en-US" altLang="zh-TW" smtClean="0">
                <a:latin typeface="+mn-ea"/>
              </a:rPr>
              <a:t>~ 2014.01.19</a:t>
            </a:r>
            <a:endParaRPr lang="en-US" altLang="zh-TW" dirty="0" smtClean="0">
              <a:latin typeface="+mn-ea"/>
            </a:endParaRPr>
          </a:p>
          <a:p>
            <a:pPr lvl="1">
              <a:defRPr/>
            </a:pPr>
            <a:r>
              <a:rPr lang="zh-TW" altLang="en-US" dirty="0" smtClean="0">
                <a:latin typeface="+mn-ea"/>
              </a:rPr>
              <a:t>週六、週日    </a:t>
            </a:r>
            <a:r>
              <a:rPr lang="en-US" altLang="zh-TW" dirty="0" smtClean="0">
                <a:latin typeface="+mn-ea"/>
              </a:rPr>
              <a:t>09:00 ~ 12:00</a:t>
            </a:r>
          </a:p>
          <a:p>
            <a:pPr>
              <a:defRPr/>
            </a:pPr>
            <a:r>
              <a:rPr lang="zh-TW" altLang="en-US" sz="3100" dirty="0" smtClean="0">
                <a:latin typeface="+mn-ea"/>
              </a:rPr>
              <a:t>講師：鄒志鴻</a:t>
            </a:r>
          </a:p>
          <a:p>
            <a:pPr lvl="1">
              <a:defRPr/>
            </a:pPr>
            <a:r>
              <a:rPr lang="en-US" altLang="zh-TW" dirty="0" smtClean="0">
                <a:latin typeface="+mn-ea"/>
              </a:rPr>
              <a:t>Email</a:t>
            </a:r>
            <a:r>
              <a:rPr lang="zh-TW" altLang="en-US" dirty="0" smtClean="0">
                <a:latin typeface="+mn-ea"/>
              </a:rPr>
              <a:t>：</a:t>
            </a:r>
            <a:r>
              <a:rPr lang="en-US" altLang="zh-TW" dirty="0" smtClean="0">
                <a:latin typeface="+mn-ea"/>
                <a:hlinkClick r:id="rId2"/>
              </a:rPr>
              <a:t>ntu</a:t>
            </a:r>
            <a:r>
              <a:rPr lang="en-US" altLang="zh-TW" u="sng" dirty="0" smtClean="0">
                <a:solidFill>
                  <a:srgbClr val="C00000"/>
                </a:solidFill>
                <a:latin typeface="+mn-ea"/>
                <a:hlinkClick r:id="rId2"/>
              </a:rPr>
              <a:t>cprogramming@gmail.com</a:t>
            </a:r>
            <a:endParaRPr lang="en-US" altLang="zh-TW" u="sng" dirty="0" smtClean="0">
              <a:solidFill>
                <a:srgbClr val="C00000"/>
              </a:solidFill>
              <a:latin typeface="+mn-ea"/>
            </a:endParaRPr>
          </a:p>
          <a:p>
            <a:pPr>
              <a:defRPr/>
            </a:pPr>
            <a:r>
              <a:rPr lang="zh-TW" altLang="en-US" sz="3100" dirty="0" smtClean="0">
                <a:latin typeface="+mn-ea"/>
              </a:rPr>
              <a:t>課程網頁</a:t>
            </a:r>
          </a:p>
          <a:p>
            <a:pPr lvl="1">
              <a:defRPr/>
            </a:pPr>
            <a:r>
              <a:rPr lang="en-US" altLang="zh-TW" u="sng" dirty="0" smtClean="0">
                <a:solidFill>
                  <a:srgbClr val="C00000"/>
                </a:solidFill>
                <a:latin typeface="+mn-ea"/>
              </a:rPr>
              <a:t>http://</a:t>
            </a:r>
            <a:r>
              <a:rPr lang="en-US" altLang="zh-TW" u="sng" dirty="0" smtClean="0">
                <a:solidFill>
                  <a:srgbClr val="C00000"/>
                </a:solidFill>
                <a:latin typeface="+mn-ea"/>
              </a:rPr>
              <a:t>u.csie.org/cb235</a:t>
            </a:r>
            <a:endParaRPr lang="en-US" altLang="zh-TW" u="sng" dirty="0" smtClean="0">
              <a:solidFill>
                <a:srgbClr val="C00000"/>
              </a:solidFill>
              <a:latin typeface="+mn-ea"/>
            </a:endParaRPr>
          </a:p>
          <a:p>
            <a:pPr lvl="1">
              <a:defRPr/>
            </a:pPr>
            <a:r>
              <a:rPr lang="zh-TW" altLang="en-US" dirty="0" smtClean="0">
                <a:latin typeface="+mn-ea"/>
              </a:rPr>
              <a:t>可下載所有上課相關教材，作業與成績亦在此公告</a:t>
            </a:r>
            <a:endParaRPr lang="en-US" altLang="zh-TW" dirty="0" smtClean="0">
              <a:latin typeface="+mn-ea"/>
            </a:endParaRPr>
          </a:p>
          <a:p>
            <a:pPr>
              <a:defRPr/>
            </a:pPr>
            <a:r>
              <a:rPr lang="zh-TW" altLang="en-US" sz="3100" dirty="0" smtClean="0">
                <a:latin typeface="+mn-ea"/>
              </a:rPr>
              <a:t>每次三堂課</a:t>
            </a:r>
            <a:endParaRPr lang="en-US" altLang="zh-TW" sz="3100" dirty="0" smtClean="0">
              <a:latin typeface="+mn-ea"/>
            </a:endParaRPr>
          </a:p>
          <a:p>
            <a:pPr lvl="1">
              <a:defRPr/>
            </a:pPr>
            <a:r>
              <a:rPr lang="en-US" altLang="zh-TW" dirty="0" smtClean="0">
                <a:latin typeface="+mn-ea"/>
              </a:rPr>
              <a:t>09:00 ~ 09:50</a:t>
            </a:r>
          </a:p>
          <a:p>
            <a:pPr lvl="1">
              <a:defRPr/>
            </a:pPr>
            <a:r>
              <a:rPr lang="en-US" altLang="zh-TW" dirty="0" smtClean="0">
                <a:latin typeface="+mn-ea"/>
              </a:rPr>
              <a:t>10:05 ~ 10:55</a:t>
            </a:r>
          </a:p>
          <a:p>
            <a:pPr lvl="1">
              <a:defRPr/>
            </a:pPr>
            <a:r>
              <a:rPr lang="en-US" altLang="zh-TW" dirty="0" smtClean="0">
                <a:latin typeface="+mn-ea"/>
              </a:rPr>
              <a:t>11:10 ~ 12:00</a:t>
            </a:r>
            <a:endParaRPr lang="en-US" altLang="zh-TW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/>
              <a:t>課程介紹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TW" altLang="en-US" sz="2800" dirty="0" smtClean="0">
                <a:latin typeface="+mn-ea"/>
              </a:rPr>
              <a:t>課程概要</a:t>
            </a:r>
          </a:p>
          <a:p>
            <a:pPr lvl="1">
              <a:defRPr/>
            </a:pPr>
            <a:r>
              <a:rPr lang="zh-TW" altLang="en-US" sz="2400" dirty="0" smtClean="0"/>
              <a:t>本課程內容將從最基本的編譯工具程式教起，並注重從做中學，將</a:t>
            </a:r>
            <a:r>
              <a:rPr lang="en-US" altLang="zh-TW" sz="2400" dirty="0" smtClean="0"/>
              <a:t>C/C++</a:t>
            </a:r>
            <a:r>
              <a:rPr lang="zh-TW" altLang="en-US" sz="2400" dirty="0" smtClean="0"/>
              <a:t>程式語言重要觀念於程式的寫作過程中展現。</a:t>
            </a:r>
            <a:endParaRPr lang="en-US" altLang="zh-TW" sz="2400" dirty="0" smtClean="0">
              <a:latin typeface="+mn-ea"/>
            </a:endParaRPr>
          </a:p>
          <a:p>
            <a:pPr>
              <a:defRPr/>
            </a:pPr>
            <a:r>
              <a:rPr lang="zh-TW" altLang="en-US" sz="2800" dirty="0" smtClean="0">
                <a:latin typeface="+mn-ea"/>
              </a:rPr>
              <a:t>課程目標</a:t>
            </a:r>
            <a:endParaRPr lang="en-US" altLang="zh-TW" sz="2800" dirty="0" smtClean="0">
              <a:latin typeface="+mn-ea"/>
            </a:endParaRPr>
          </a:p>
          <a:p>
            <a:pPr lvl="1">
              <a:defRPr/>
            </a:pPr>
            <a:r>
              <a:rPr lang="zh-TW" altLang="en-US" sz="2400" dirty="0" smtClean="0">
                <a:latin typeface="+mn-ea"/>
              </a:rPr>
              <a:t>本課程之學習目標可分為如下幾個面向：</a:t>
            </a:r>
            <a:endParaRPr lang="en-US" altLang="zh-TW" sz="2400" dirty="0" smtClean="0">
              <a:latin typeface="+mn-ea"/>
            </a:endParaRPr>
          </a:p>
          <a:p>
            <a:pPr lvl="2">
              <a:defRPr/>
            </a:pPr>
            <a:r>
              <a:rPr lang="en-US" altLang="zh-TW" sz="2400" dirty="0" smtClean="0">
                <a:latin typeface="+mn-ea"/>
              </a:rPr>
              <a:t>(1) </a:t>
            </a:r>
            <a:r>
              <a:rPr lang="zh-TW" altLang="en-US" sz="2400" dirty="0" smtClean="0">
                <a:latin typeface="+mn-ea"/>
              </a:rPr>
              <a:t>基本</a:t>
            </a:r>
            <a:r>
              <a:rPr lang="en-US" altLang="zh-TW" sz="2400" dirty="0" smtClean="0">
                <a:latin typeface="+mn-ea"/>
              </a:rPr>
              <a:t>C/C++</a:t>
            </a:r>
            <a:r>
              <a:rPr lang="zh-TW" altLang="en-US" sz="2400" dirty="0" smtClean="0">
                <a:latin typeface="+mn-ea"/>
              </a:rPr>
              <a:t>程式撰寫技能</a:t>
            </a:r>
            <a:endParaRPr lang="en-US" altLang="zh-TW" sz="2400" dirty="0" smtClean="0">
              <a:latin typeface="+mn-ea"/>
            </a:endParaRPr>
          </a:p>
          <a:p>
            <a:pPr lvl="2">
              <a:defRPr/>
            </a:pPr>
            <a:r>
              <a:rPr lang="en-US" altLang="zh-TW" sz="2400" dirty="0" smtClean="0">
                <a:latin typeface="+mn-ea"/>
              </a:rPr>
              <a:t>(2) </a:t>
            </a:r>
            <a:r>
              <a:rPr lang="zh-TW" altLang="en-US" sz="2400" dirty="0" smtClean="0">
                <a:latin typeface="+mn-ea"/>
              </a:rPr>
              <a:t>程式寫作風格</a:t>
            </a:r>
            <a:r>
              <a:rPr lang="en-US" altLang="zh-TW" sz="2400" dirty="0" smtClean="0">
                <a:latin typeface="+mn-ea"/>
              </a:rPr>
              <a:t>(coding style)</a:t>
            </a:r>
          </a:p>
          <a:p>
            <a:pPr lvl="2">
              <a:defRPr/>
            </a:pPr>
            <a:r>
              <a:rPr lang="en-US" altLang="zh-TW" sz="2400" dirty="0" smtClean="0">
                <a:latin typeface="+mn-ea"/>
              </a:rPr>
              <a:t>(3) </a:t>
            </a:r>
            <a:r>
              <a:rPr lang="zh-TW" altLang="en-US" sz="2400" dirty="0" smtClean="0">
                <a:latin typeface="+mn-ea"/>
              </a:rPr>
              <a:t>程式偵錯與維護</a:t>
            </a:r>
            <a:endParaRPr lang="en-US" altLang="zh-TW" sz="2400" dirty="0" smtClean="0">
              <a:latin typeface="+mn-ea"/>
            </a:endParaRPr>
          </a:p>
          <a:p>
            <a:pPr lvl="2">
              <a:defRPr/>
            </a:pPr>
            <a:r>
              <a:rPr lang="en-US" altLang="zh-TW" sz="2400" dirty="0" smtClean="0">
                <a:latin typeface="+mn-ea"/>
              </a:rPr>
              <a:t>(4) </a:t>
            </a:r>
            <a:r>
              <a:rPr lang="zh-TW" altLang="en-US" sz="2400" dirty="0" smtClean="0">
                <a:latin typeface="+mn-ea"/>
              </a:rPr>
              <a:t>程式效能 </a:t>
            </a:r>
            <a:r>
              <a:rPr lang="en-US" altLang="zh-TW" sz="2400" dirty="0" smtClean="0">
                <a:latin typeface="+mn-ea"/>
              </a:rPr>
              <a:t>- </a:t>
            </a:r>
            <a:r>
              <a:rPr lang="zh-TW" altLang="en-US" sz="2400" dirty="0" smtClean="0">
                <a:latin typeface="+mn-ea"/>
              </a:rPr>
              <a:t>如何撰寫一支好程式</a:t>
            </a:r>
            <a:endParaRPr lang="en-US" altLang="zh-TW" sz="2400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/>
              <a:t>課程規則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zh-TW" altLang="en-US" sz="2800" dirty="0" smtClean="0">
                <a:latin typeface="+mn-ea"/>
              </a:rPr>
              <a:t>成績評定</a:t>
            </a:r>
          </a:p>
          <a:p>
            <a:pPr lvl="1">
              <a:defRPr/>
            </a:pPr>
            <a:r>
              <a:rPr lang="zh-TW" altLang="en-US" sz="2400" dirty="0" smtClean="0">
                <a:latin typeface="+mn-ea"/>
              </a:rPr>
              <a:t>出席率</a:t>
            </a:r>
            <a:endParaRPr lang="en-US" altLang="zh-TW" sz="2400" dirty="0" smtClean="0">
              <a:latin typeface="+mn-ea"/>
            </a:endParaRPr>
          </a:p>
          <a:p>
            <a:pPr lvl="1">
              <a:defRPr/>
            </a:pPr>
            <a:r>
              <a:rPr lang="en-US" altLang="zh-TW" sz="2400" smtClean="0">
                <a:latin typeface="+mn-ea"/>
              </a:rPr>
              <a:t>2</a:t>
            </a:r>
            <a:r>
              <a:rPr lang="zh-TW" altLang="en-US" sz="2400" smtClean="0">
                <a:latin typeface="+mn-ea"/>
              </a:rPr>
              <a:t>次</a:t>
            </a:r>
            <a:r>
              <a:rPr lang="zh-TW" altLang="en-US" sz="2400" dirty="0" smtClean="0">
                <a:latin typeface="+mn-ea"/>
              </a:rPr>
              <a:t>小作業</a:t>
            </a:r>
            <a:endParaRPr lang="en-US" altLang="zh-TW" sz="2400" dirty="0" smtClean="0">
              <a:latin typeface="+mn-ea"/>
            </a:endParaRPr>
          </a:p>
          <a:p>
            <a:pPr lvl="1">
              <a:defRPr/>
            </a:pPr>
            <a:r>
              <a:rPr lang="en-US" altLang="zh-TW" sz="2400" dirty="0" smtClean="0">
                <a:latin typeface="+mn-ea"/>
              </a:rPr>
              <a:t>1</a:t>
            </a:r>
            <a:r>
              <a:rPr lang="zh-TW" altLang="en-US" sz="2400" dirty="0" smtClean="0">
                <a:latin typeface="+mn-ea"/>
              </a:rPr>
              <a:t>次期末考試，可</a:t>
            </a:r>
            <a:r>
              <a:rPr lang="en-US" altLang="zh-TW" sz="2400" dirty="0" smtClean="0">
                <a:latin typeface="+mn-ea"/>
              </a:rPr>
              <a:t>open-book, open-note, internet</a:t>
            </a:r>
            <a:endParaRPr lang="zh-TW" altLang="en-US" sz="2400" dirty="0" smtClean="0">
              <a:latin typeface="+mn-ea"/>
            </a:endParaRPr>
          </a:p>
          <a:p>
            <a:pPr lvl="1">
              <a:defRPr/>
            </a:pPr>
            <a:r>
              <a:rPr lang="zh-TW" altLang="en-US" sz="2400" dirty="0" smtClean="0">
                <a:latin typeface="+mn-ea"/>
              </a:rPr>
              <a:t>學期成績合格者（</a:t>
            </a:r>
            <a:r>
              <a:rPr lang="en-US" altLang="zh-TW" sz="2400" u="sng" dirty="0" smtClean="0">
                <a:latin typeface="+mn-ea"/>
              </a:rPr>
              <a:t>70</a:t>
            </a:r>
            <a:r>
              <a:rPr lang="zh-TW" altLang="en-US" sz="2400" u="sng" dirty="0" smtClean="0">
                <a:latin typeface="+mn-ea"/>
              </a:rPr>
              <a:t>分以上</a:t>
            </a:r>
            <a:r>
              <a:rPr lang="zh-TW" altLang="en-US" sz="2400" dirty="0" smtClean="0">
                <a:latin typeface="+mn-ea"/>
              </a:rPr>
              <a:t>）發予結業證書</a:t>
            </a:r>
            <a:endParaRPr lang="en-US" altLang="zh-TW" sz="2400" dirty="0" smtClean="0">
              <a:latin typeface="+mn-ea"/>
            </a:endParaRPr>
          </a:p>
          <a:p>
            <a:pPr>
              <a:defRPr/>
            </a:pPr>
            <a:r>
              <a:rPr lang="zh-TW" altLang="en-US" sz="2800" u="sng" dirty="0" smtClean="0">
                <a:latin typeface="+mn-ea"/>
              </a:rPr>
              <a:t>作業使用</a:t>
            </a:r>
            <a:r>
              <a:rPr lang="en-US" altLang="zh-TW" sz="2800" u="sng" dirty="0" smtClean="0">
                <a:latin typeface="+mn-ea"/>
              </a:rPr>
              <a:t>Email</a:t>
            </a:r>
            <a:r>
              <a:rPr lang="zh-TW" altLang="en-US" sz="2800" u="sng" dirty="0" smtClean="0">
                <a:latin typeface="+mn-ea"/>
              </a:rPr>
              <a:t>繳交</a:t>
            </a:r>
          </a:p>
          <a:p>
            <a:pPr lvl="1">
              <a:spcBef>
                <a:spcPts val="0"/>
              </a:spcBef>
              <a:defRPr/>
            </a:pPr>
            <a:r>
              <a:rPr lang="zh-TW" altLang="en-US" sz="2400" dirty="0" smtClean="0">
                <a:latin typeface="+mn-ea"/>
              </a:rPr>
              <a:t>檔名請設定為「學號</a:t>
            </a:r>
            <a:r>
              <a:rPr lang="en-US" altLang="zh-TW" sz="2400" dirty="0" smtClean="0">
                <a:latin typeface="+mn-ea"/>
              </a:rPr>
              <a:t>_</a:t>
            </a:r>
            <a:r>
              <a:rPr lang="en-US" altLang="zh-TW" sz="2400" dirty="0" err="1" smtClean="0">
                <a:latin typeface="+mn-ea"/>
              </a:rPr>
              <a:t>hw#.c</a:t>
            </a:r>
            <a:r>
              <a:rPr lang="en-US" altLang="zh-TW" sz="2400" dirty="0" smtClean="0">
                <a:latin typeface="+mn-ea"/>
              </a:rPr>
              <a:t> </a:t>
            </a:r>
            <a:r>
              <a:rPr lang="zh-TW" altLang="en-US" sz="2400" dirty="0" smtClean="0">
                <a:latin typeface="+mn-ea"/>
              </a:rPr>
              <a:t>」</a:t>
            </a:r>
            <a:endParaRPr lang="en-US" altLang="zh-TW" sz="2400" dirty="0" smtClean="0">
              <a:latin typeface="+mn-ea"/>
            </a:endParaRPr>
          </a:p>
          <a:p>
            <a:pPr lvl="1">
              <a:spcBef>
                <a:spcPts val="0"/>
              </a:spcBef>
              <a:defRPr/>
            </a:pPr>
            <a:r>
              <a:rPr lang="en-US" altLang="zh-TW" sz="2400" dirty="0" smtClean="0">
                <a:latin typeface="+mn-ea"/>
                <a:hlinkClick r:id="rId2"/>
              </a:rPr>
              <a:t>ntu</a:t>
            </a:r>
            <a:r>
              <a:rPr lang="en-US" altLang="zh-TW" sz="2400" u="sng" dirty="0" smtClean="0">
                <a:solidFill>
                  <a:srgbClr val="C00000"/>
                </a:solidFill>
                <a:latin typeface="+mn-ea"/>
                <a:hlinkClick r:id="rId2"/>
              </a:rPr>
              <a:t>cprogramming@gmail.com</a:t>
            </a:r>
            <a:endParaRPr lang="en-US" altLang="zh-TW" sz="2400" u="sng" dirty="0" smtClean="0">
              <a:solidFill>
                <a:srgbClr val="C00000"/>
              </a:solidFill>
              <a:latin typeface="+mn-ea"/>
            </a:endParaRPr>
          </a:p>
          <a:p>
            <a:pPr lvl="1">
              <a:spcBef>
                <a:spcPts val="0"/>
              </a:spcBef>
              <a:defRPr/>
            </a:pPr>
            <a:r>
              <a:rPr lang="zh-TW" altLang="en-US" sz="2400" dirty="0" smtClean="0">
                <a:latin typeface="+mn-ea"/>
              </a:rPr>
              <a:t>作業評分結果與說明將直接回覆給同學</a:t>
            </a:r>
            <a:endParaRPr lang="en-US" altLang="zh-TW" sz="2400" dirty="0" smtClean="0">
              <a:latin typeface="+mn-ea"/>
            </a:endParaRPr>
          </a:p>
          <a:p>
            <a:pPr lvl="1">
              <a:spcBef>
                <a:spcPts val="0"/>
              </a:spcBef>
              <a:defRPr/>
            </a:pPr>
            <a:r>
              <a:rPr lang="zh-TW" altLang="en-US" sz="2400" dirty="0" smtClean="0">
                <a:latin typeface="+mn-ea"/>
              </a:rPr>
              <a:t>出席記錄與作業繳交情形將公布於課程網頁</a:t>
            </a:r>
            <a:endParaRPr lang="en-US" altLang="zh-TW" sz="2400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6" name="Picture 6" descr="http://t0.gstatic.com/images?q=tbn:ANd9GcRNZ2QPEw1R1jQ4Q5-dFzIwauMRDmg6GglV3-bho4l0RP36LOXVr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2852936"/>
            <a:ext cx="1275395" cy="792088"/>
          </a:xfrm>
          <a:prstGeom prst="rect">
            <a:avLst/>
          </a:prstGeom>
          <a:noFill/>
        </p:spPr>
      </p:pic>
      <p:graphicFrame>
        <p:nvGraphicFramePr>
          <p:cNvPr id="10" name="資料庫圖表 9"/>
          <p:cNvGraphicFramePr/>
          <p:nvPr/>
        </p:nvGraphicFramePr>
        <p:xfrm>
          <a:off x="1740024" y="2045072"/>
          <a:ext cx="6720408" cy="4912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</a:t>
            </a:r>
            <a:r>
              <a:rPr lang="zh-TW" altLang="en-US" dirty="0" smtClean="0"/>
              <a:t>語言之路</a:t>
            </a:r>
            <a:r>
              <a:rPr lang="en-US" altLang="zh-TW" dirty="0" smtClean="0"/>
              <a:t>…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TW" sz="2400" dirty="0" smtClean="0">
                <a:latin typeface="+mn-ea"/>
              </a:rPr>
              <a:t>C</a:t>
            </a:r>
            <a:r>
              <a:rPr lang="zh-TW" altLang="en-US" sz="2400" dirty="0" smtClean="0">
                <a:latin typeface="+mn-ea"/>
              </a:rPr>
              <a:t>語言堪稱</a:t>
            </a:r>
            <a:r>
              <a:rPr lang="en-US" altLang="zh-TW" sz="2400" dirty="0" smtClean="0">
                <a:latin typeface="+mn-ea"/>
              </a:rPr>
              <a:t>”</a:t>
            </a:r>
            <a:r>
              <a:rPr lang="zh-TW" altLang="en-US" sz="2400" dirty="0" smtClean="0">
                <a:latin typeface="+mn-ea"/>
              </a:rPr>
              <a:t>結構化程式</a:t>
            </a:r>
            <a:r>
              <a:rPr lang="en-US" altLang="zh-TW" sz="2400" dirty="0" smtClean="0">
                <a:latin typeface="+mn-ea"/>
              </a:rPr>
              <a:t>”</a:t>
            </a:r>
            <a:r>
              <a:rPr lang="zh-TW" altLang="en-US" sz="2400" dirty="0" smtClean="0">
                <a:latin typeface="+mn-ea"/>
              </a:rPr>
              <a:t>設計始祖，修完本課程後，學員可依個人興趣，學習更多種程式語言和工具，進而朝幾個可能的方向發展：</a:t>
            </a:r>
            <a:endParaRPr lang="en-US" altLang="zh-TW" sz="2000" dirty="0" smtClean="0">
              <a:latin typeface="+mn-ea"/>
            </a:endParaRPr>
          </a:p>
        </p:txBody>
      </p:sp>
      <p:pic>
        <p:nvPicPr>
          <p:cNvPr id="20482" name="Picture 2" descr="http://t2.gstatic.com/images?q=tbn:ANd9GcSVDGmxd8OvfqteOLvq7cirL0B3wctTyBPBZ-8BSe7wCln6LGer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95536" y="3501008"/>
            <a:ext cx="1348412" cy="1800200"/>
          </a:xfrm>
          <a:prstGeom prst="rect">
            <a:avLst/>
          </a:prstGeom>
          <a:noFill/>
        </p:spPr>
      </p:pic>
      <p:sp>
        <p:nvSpPr>
          <p:cNvPr id="5" name="橢圓 4"/>
          <p:cNvSpPr/>
          <p:nvPr/>
        </p:nvSpPr>
        <p:spPr>
          <a:xfrm>
            <a:off x="467544" y="5157192"/>
            <a:ext cx="1440160" cy="64807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algn="ctr"/>
            <a:r>
              <a:rPr lang="zh-TW" altLang="en-US" sz="1200" b="1" dirty="0" smtClean="0"/>
              <a:t>台大資訊</a:t>
            </a:r>
            <a:r>
              <a:rPr lang="en-US" altLang="zh-TW" sz="1200" b="1" dirty="0" smtClean="0"/>
              <a:t>C/C++</a:t>
            </a:r>
            <a:br>
              <a:rPr lang="en-US" altLang="zh-TW" sz="1200" b="1" dirty="0" smtClean="0"/>
            </a:br>
            <a:r>
              <a:rPr lang="zh-TW" altLang="en-US" sz="1200" b="1" dirty="0" smtClean="0"/>
              <a:t>基礎班證書</a:t>
            </a:r>
            <a:endParaRPr lang="zh-TW" altLang="en-US" sz="1200" b="1" dirty="0"/>
          </a:p>
        </p:txBody>
      </p:sp>
      <p:pic>
        <p:nvPicPr>
          <p:cNvPr id="20484" name="Picture 4" descr="http://t1.gstatic.com/images?q=tbn:ANd9GcSfMDHJ5YDa4H61dDdDSuCBLzWS3Xe8U8YFPuaIIjLQKt_zhqyp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404692" y="2924944"/>
            <a:ext cx="727148" cy="382340"/>
          </a:xfrm>
          <a:prstGeom prst="rect">
            <a:avLst/>
          </a:prstGeom>
          <a:noFill/>
        </p:spPr>
      </p:pic>
      <p:pic>
        <p:nvPicPr>
          <p:cNvPr id="20488" name="Picture 8" descr="http://t0.gstatic.com/images?q=tbn:ANd9GcR2kTnQI_QukEYpQX_NpQZdDhH_iyIMmMVyzgC0HaNQpnDtZsO_XA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139952" y="4976123"/>
            <a:ext cx="576064" cy="685125"/>
          </a:xfrm>
          <a:prstGeom prst="rect">
            <a:avLst/>
          </a:prstGeom>
          <a:noFill/>
        </p:spPr>
      </p:pic>
      <p:pic>
        <p:nvPicPr>
          <p:cNvPr id="20490" name="Picture 10" descr="http://t3.gstatic.com/images?q=tbn:ANd9GcRa9QuUKfHKoPfzMMUbPxfYiwtz6uEGts6O5k4Y-cpZ0P_S_wD9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788024" y="5058809"/>
            <a:ext cx="1080120" cy="458423"/>
          </a:xfrm>
          <a:prstGeom prst="rect">
            <a:avLst/>
          </a:prstGeom>
          <a:noFill/>
        </p:spPr>
      </p:pic>
      <p:pic>
        <p:nvPicPr>
          <p:cNvPr id="20492" name="Picture 12" descr="http://t3.gstatic.com/images?q=tbn:ANd9GcSzjLb5A3icF2t7gRQJvF4XLDHd0xcg5hHy4LCWcJkHkoXclrMNzQ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878431" y="2996952"/>
            <a:ext cx="925817" cy="360040"/>
          </a:xfrm>
          <a:prstGeom prst="rect">
            <a:avLst/>
          </a:prstGeom>
          <a:noFill/>
        </p:spPr>
      </p:pic>
      <p:pic>
        <p:nvPicPr>
          <p:cNvPr id="20494" name="Picture 14" descr="http://t3.gstatic.com/images?q=tbn:ANd9GcTx4HhWuCyJg_RnH5HEXPZSZ-FNvyZJkFh-9edE-CPQc77c3Wpxa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32979" y="3068960"/>
            <a:ext cx="347333" cy="648072"/>
          </a:xfrm>
          <a:prstGeom prst="rect">
            <a:avLst/>
          </a:prstGeom>
          <a:noFill/>
        </p:spPr>
      </p:pic>
      <p:pic>
        <p:nvPicPr>
          <p:cNvPr id="15" name="Picture 14" descr="http://t3.gstatic.com/images?q=tbn:ANd9GcTx4HhWuCyJg_RnH5HEXPZSZ-FNvyZJkFh-9edE-CPQc77c3Wpxa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459528" y="3383119"/>
            <a:ext cx="231555" cy="360040"/>
          </a:xfrm>
          <a:prstGeom prst="rect">
            <a:avLst/>
          </a:prstGeom>
          <a:noFill/>
        </p:spPr>
      </p:pic>
      <p:pic>
        <p:nvPicPr>
          <p:cNvPr id="2050" name="Picture 2" descr="http://t1.gstatic.com/images?q=tbn:ANd9GcTFQaD5vwFVwRSqIjL6Jn0VxCuQBsoXojli9bQS6Hn6QAdf3RdV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771800" y="3347173"/>
            <a:ext cx="364374" cy="414061"/>
          </a:xfrm>
          <a:prstGeom prst="rect">
            <a:avLst/>
          </a:prstGeom>
          <a:noFill/>
        </p:spPr>
      </p:pic>
      <p:sp>
        <p:nvSpPr>
          <p:cNvPr id="18" name="矩形 17"/>
          <p:cNvSpPr/>
          <p:nvPr/>
        </p:nvSpPr>
        <p:spPr>
          <a:xfrm>
            <a:off x="6084179" y="3429000"/>
            <a:ext cx="72006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UML</a:t>
            </a:r>
            <a:endParaRPr lang="zh-TW" altLang="en-US" sz="2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/>
              <a:t>課外參考書目 </a:t>
            </a:r>
            <a:r>
              <a:rPr lang="en-US" altLang="zh-TW" b="1" dirty="0" smtClean="0"/>
              <a:t>– 1/2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TW" altLang="en-US" sz="2400" dirty="0" smtClean="0"/>
              <a:t>明解</a:t>
            </a:r>
            <a:r>
              <a:rPr lang="en-US" altLang="zh-TW" sz="2400" dirty="0" smtClean="0"/>
              <a:t>C++</a:t>
            </a:r>
            <a:r>
              <a:rPr lang="zh-TW" altLang="en-US" sz="2400" dirty="0" smtClean="0"/>
              <a:t>教學手冊 </a:t>
            </a:r>
            <a:r>
              <a:rPr lang="en-US" altLang="zh-TW" sz="2400" dirty="0" smtClean="0"/>
              <a:t>- </a:t>
            </a:r>
            <a:r>
              <a:rPr lang="zh-TW" altLang="en-US" sz="2400" dirty="0" smtClean="0"/>
              <a:t>柴田望洋 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博碩</a:t>
            </a:r>
            <a:r>
              <a:rPr lang="en-US" altLang="zh-TW" sz="2400" dirty="0" smtClean="0"/>
              <a:t>)</a:t>
            </a:r>
          </a:p>
          <a:p>
            <a:pPr>
              <a:defRPr/>
            </a:pPr>
            <a:r>
              <a:rPr lang="zh-TW" altLang="en-US" sz="2400" dirty="0" smtClean="0"/>
              <a:t>掌握</a:t>
            </a:r>
            <a:r>
              <a:rPr lang="en-US" altLang="zh-TW" sz="2400" dirty="0" smtClean="0"/>
              <a:t>C++</a:t>
            </a:r>
            <a:r>
              <a:rPr lang="zh-TW" altLang="en-US" sz="2400" dirty="0" smtClean="0"/>
              <a:t>程式設計 </a:t>
            </a:r>
            <a:r>
              <a:rPr lang="en-US" altLang="zh-TW" sz="2400" dirty="0" smtClean="0"/>
              <a:t>–</a:t>
            </a:r>
            <a:r>
              <a:rPr lang="zh-TW" altLang="en-US" sz="2400" dirty="0" smtClean="0"/>
              <a:t>文淵閣工作室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博碩</a:t>
            </a:r>
            <a:r>
              <a:rPr lang="en-US" altLang="zh-TW" sz="2400" dirty="0" smtClean="0"/>
              <a:t>)</a:t>
            </a:r>
          </a:p>
          <a:p>
            <a:pPr>
              <a:defRPr/>
            </a:pPr>
            <a:r>
              <a:rPr lang="en-US" altLang="zh-TW" sz="2400" dirty="0" smtClean="0"/>
              <a:t>C++ Primer 4/e</a:t>
            </a:r>
            <a:r>
              <a:rPr lang="zh-TW" altLang="en-US" sz="2400" dirty="0" smtClean="0"/>
              <a:t>中文版 </a:t>
            </a:r>
            <a:r>
              <a:rPr lang="en-US" altLang="zh-TW" sz="2400" dirty="0" smtClean="0"/>
              <a:t>- </a:t>
            </a:r>
            <a:r>
              <a:rPr lang="zh-TW" altLang="en-US" sz="2400" dirty="0" smtClean="0"/>
              <a:t>侯捷 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碁峰</a:t>
            </a:r>
            <a:r>
              <a:rPr lang="en-US" altLang="zh-TW" sz="2400" dirty="0" smtClean="0"/>
              <a:t>)</a:t>
            </a:r>
          </a:p>
        </p:txBody>
      </p:sp>
      <p:pic>
        <p:nvPicPr>
          <p:cNvPr id="1030" name="Picture 6" descr="C++ Primer 4/e中文版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37283" y="3429000"/>
            <a:ext cx="1903069" cy="259228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0078" y="3356992"/>
            <a:ext cx="1905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58310" y="3356992"/>
            <a:ext cx="1965818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/>
              <a:t>課外參考書目 </a:t>
            </a:r>
            <a:r>
              <a:rPr lang="en-US" altLang="zh-TW" b="1" dirty="0" smtClean="0"/>
              <a:t>– 2/2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sz="2400" dirty="0" smtClean="0"/>
              <a:t>Linux</a:t>
            </a:r>
            <a:r>
              <a:rPr lang="zh-TW" altLang="en-US" sz="2400" dirty="0" smtClean="0"/>
              <a:t>學習手冊</a:t>
            </a:r>
            <a:r>
              <a:rPr lang="en-US" altLang="zh-TW" sz="2400" dirty="0" smtClean="0"/>
              <a:t>: </a:t>
            </a:r>
            <a:r>
              <a:rPr lang="zh-TW" altLang="en-US" sz="2400" dirty="0" smtClean="0"/>
              <a:t>以</a:t>
            </a:r>
            <a:r>
              <a:rPr lang="en-US" altLang="zh-TW" sz="2400" dirty="0" err="1" smtClean="0"/>
              <a:t>Ubuntu</a:t>
            </a:r>
            <a:r>
              <a:rPr lang="zh-TW" altLang="en-US" sz="2400" dirty="0" smtClean="0"/>
              <a:t>為範例 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佳魁</a:t>
            </a:r>
            <a:r>
              <a:rPr lang="en-US" altLang="zh-TW" sz="2400" dirty="0" smtClean="0"/>
              <a:t>)</a:t>
            </a:r>
          </a:p>
          <a:p>
            <a:pPr>
              <a:defRPr/>
            </a:pPr>
            <a:r>
              <a:rPr lang="en-US" altLang="zh-TW" sz="2400" dirty="0" smtClean="0"/>
              <a:t>GCC</a:t>
            </a:r>
            <a:r>
              <a:rPr lang="zh-TW" altLang="en-US" sz="2400" dirty="0" smtClean="0"/>
              <a:t>完全指南 </a:t>
            </a:r>
            <a:r>
              <a:rPr lang="en-US" altLang="zh-TW" sz="2400" dirty="0" smtClean="0"/>
              <a:t>- </a:t>
            </a:r>
            <a:r>
              <a:rPr lang="zh-TW" altLang="en-US" sz="2400" dirty="0" smtClean="0"/>
              <a:t>譯者：鄧瑋敦 (博碩</a:t>
            </a:r>
            <a:r>
              <a:rPr lang="en-US" altLang="zh-TW" sz="2400" dirty="0" smtClean="0"/>
              <a:t>)</a:t>
            </a:r>
          </a:p>
          <a:p>
            <a:pPr>
              <a:defRPr/>
            </a:pPr>
            <a:r>
              <a:rPr lang="zh-TW" altLang="en-US" sz="2400" dirty="0" smtClean="0"/>
              <a:t>掌握</a:t>
            </a:r>
            <a:r>
              <a:rPr lang="en-US" altLang="zh-TW" sz="2400" dirty="0" smtClean="0"/>
              <a:t>VC++</a:t>
            </a:r>
            <a:r>
              <a:rPr lang="zh-TW" altLang="en-US" sz="2400" smtClean="0"/>
              <a:t>關鍵技術 </a:t>
            </a:r>
            <a:r>
              <a:rPr lang="en-US" altLang="zh-TW" sz="2400" dirty="0" smtClean="0"/>
              <a:t>– </a:t>
            </a:r>
            <a:r>
              <a:rPr lang="zh-TW" altLang="en-US" sz="2400" dirty="0" smtClean="0"/>
              <a:t>白喬</a:t>
            </a:r>
            <a:r>
              <a:rPr lang="en-US" altLang="zh-TW" sz="2400" dirty="0" smtClean="0"/>
              <a:t>, </a:t>
            </a:r>
            <a:r>
              <a:rPr lang="zh-TW" altLang="en-US" sz="2400" dirty="0" smtClean="0"/>
              <a:t>左飛</a:t>
            </a:r>
            <a:endParaRPr lang="en-US" altLang="zh-TW" sz="2400" dirty="0" smtClean="0"/>
          </a:p>
          <a:p>
            <a:pPr>
              <a:defRPr/>
            </a:pPr>
            <a:r>
              <a:rPr lang="en-US" altLang="zh-TW" sz="2400" dirty="0" smtClean="0"/>
              <a:t>Windows</a:t>
            </a:r>
            <a:r>
              <a:rPr lang="zh-TW" altLang="en-US" sz="2400" dirty="0" smtClean="0"/>
              <a:t>系統程式設計  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碁峰</a:t>
            </a:r>
            <a:r>
              <a:rPr lang="en-US" altLang="zh-TW" sz="2400" dirty="0" smtClean="0"/>
              <a:t>)</a:t>
            </a:r>
          </a:p>
          <a:p>
            <a:pPr>
              <a:defRPr/>
            </a:pPr>
            <a:endParaRPr lang="en-US" altLang="zh-TW" sz="24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3665598"/>
            <a:ext cx="1800200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4876" y="3714752"/>
            <a:ext cx="1800200" cy="2571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9812" y="3645024"/>
            <a:ext cx="1867972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Windows系統程式設計(第四版)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43702" y="3643314"/>
            <a:ext cx="1853973" cy="25955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467</TotalTime>
  <Words>391</Words>
  <Application>Microsoft Office PowerPoint</Application>
  <PresentationFormat>如螢幕大小 (4:3)</PresentationFormat>
  <Paragraphs>54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匯合</vt:lpstr>
      <vt:lpstr>台大資訊 – C/C++基礎程式設計班第235期   課程資訊</vt:lpstr>
      <vt:lpstr>課程注意事項公佈</vt:lpstr>
      <vt:lpstr>課程資訊</vt:lpstr>
      <vt:lpstr>課程介紹</vt:lpstr>
      <vt:lpstr>課程規則</vt:lpstr>
      <vt:lpstr>C語言之路…</vt:lpstr>
      <vt:lpstr>課外參考書目 – 1/2</vt:lpstr>
      <vt:lpstr>課外參考書目 – 2/2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變數、I/O控制與數值運算</dc:title>
  <dc:creator>tsou</dc:creator>
  <cp:lastModifiedBy>WayneChou</cp:lastModifiedBy>
  <cp:revision>911</cp:revision>
  <dcterms:created xsi:type="dcterms:W3CDTF">2011-04-02T11:43:33Z</dcterms:created>
  <dcterms:modified xsi:type="dcterms:W3CDTF">2013-12-20T17:08:33Z</dcterms:modified>
</cp:coreProperties>
</file>