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80" r:id="rId2"/>
    <p:sldId id="318" r:id="rId3"/>
    <p:sldId id="320" r:id="rId4"/>
    <p:sldId id="319" r:id="rId5"/>
    <p:sldId id="321" r:id="rId6"/>
    <p:sldId id="322" r:id="rId7"/>
    <p:sldId id="323" r:id="rId8"/>
    <p:sldId id="325" r:id="rId9"/>
    <p:sldId id="326" r:id="rId10"/>
    <p:sldId id="339" r:id="rId11"/>
    <p:sldId id="327" r:id="rId12"/>
    <p:sldId id="338" r:id="rId13"/>
    <p:sldId id="328" r:id="rId14"/>
    <p:sldId id="329" r:id="rId15"/>
    <p:sldId id="330" r:id="rId16"/>
    <p:sldId id="285" r:id="rId17"/>
    <p:sldId id="331" r:id="rId18"/>
    <p:sldId id="288" r:id="rId19"/>
    <p:sldId id="291" r:id="rId20"/>
    <p:sldId id="290" r:id="rId21"/>
    <p:sldId id="332" r:id="rId22"/>
    <p:sldId id="286" r:id="rId23"/>
    <p:sldId id="287" r:id="rId24"/>
    <p:sldId id="335" r:id="rId25"/>
    <p:sldId id="334" r:id="rId26"/>
    <p:sldId id="336" r:id="rId27"/>
    <p:sldId id="337" r:id="rId28"/>
    <p:sldId id="333" r:id="rId29"/>
    <p:sldId id="292" r:id="rId30"/>
    <p:sldId id="294" r:id="rId31"/>
    <p:sldId id="293" r:id="rId32"/>
    <p:sldId id="299" r:id="rId33"/>
    <p:sldId id="300" r:id="rId34"/>
    <p:sldId id="298" r:id="rId35"/>
    <p:sldId id="295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4" r:id="rId49"/>
    <p:sldId id="313" r:id="rId50"/>
    <p:sldId id="316" r:id="rId5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3"/>
  </p:normalViewPr>
  <p:slideViewPr>
    <p:cSldViewPr>
      <p:cViewPr>
        <p:scale>
          <a:sx n="125" d="100"/>
          <a:sy n="125" d="100"/>
        </p:scale>
        <p:origin x="752" y="15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-4002" y="-5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A3CE2-E929-475E-9EBE-C80C4FF77C0D}" type="datetimeFigureOut">
              <a:rPr lang="zh-TW" altLang="en-US" smtClean="0"/>
              <a:pPr/>
              <a:t>2017/3/2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14273-A2FC-465B-AE0C-32F341E6B70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70326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016613-5AB4-445A-A651-C5DE3E8949B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4771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52EF-F3FA-4634-A57E-64ED2D5F7C37}" type="datetime1">
              <a:rPr lang="zh-TW" altLang="en-US" smtClean="0"/>
              <a:pPr/>
              <a:t>2017/3/2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2D28-BAE9-47E5-8501-65A745D85C1B}" type="datetime1">
              <a:rPr lang="zh-TW" altLang="en-US" smtClean="0"/>
              <a:pPr/>
              <a:t>2017/3/2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764B-0E03-4A06-9E5A-E882E2089799}" type="datetime1">
              <a:rPr lang="zh-TW" altLang="en-US" smtClean="0"/>
              <a:pPr/>
              <a:t>2017/3/2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8D8B-523D-4D5C-9B02-67FDF796E6DB}" type="datetime1">
              <a:rPr lang="zh-TW" altLang="en-US" smtClean="0"/>
              <a:pPr/>
              <a:t>2017/3/2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FF3B-3F0B-4FC1-B725-BD158D4AE097}" type="datetime1">
              <a:rPr lang="zh-TW" altLang="en-US" smtClean="0"/>
              <a:pPr/>
              <a:t>2017/3/2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82-FDB3-49E9-ACA7-B8C578F9CF4E}" type="datetime1">
              <a:rPr lang="zh-TW" altLang="en-US" smtClean="0"/>
              <a:pPr/>
              <a:t>2017/3/2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50E3-2373-4F3E-868F-ED0050F4C0F9}" type="datetime1">
              <a:rPr lang="zh-TW" altLang="en-US" smtClean="0"/>
              <a:pPr/>
              <a:t>2017/3/2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0271-EFD2-4A11-BB50-2402B49889C5}" type="datetime1">
              <a:rPr lang="zh-TW" altLang="en-US" smtClean="0"/>
              <a:pPr/>
              <a:t>2017/3/2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F4FA-38DC-458A-AC90-8F082251E197}" type="datetime1">
              <a:rPr lang="zh-TW" altLang="en-US" smtClean="0"/>
              <a:pPr/>
              <a:t>2017/3/2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611F-D23D-4417-BB2C-130DD8A97187}" type="datetime1">
              <a:rPr lang="zh-TW" altLang="en-US" smtClean="0"/>
              <a:pPr/>
              <a:t>2017/3/2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C397-6A4A-4220-A6B0-B38A5CFC83B4}" type="datetime1">
              <a:rPr lang="zh-TW" altLang="en-US" smtClean="0"/>
              <a:pPr/>
              <a:t>2017/3/2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796B4-DA28-4950-A3D7-B238B13EAC85}" type="datetime1">
              <a:rPr lang="zh-TW" altLang="en-US" smtClean="0"/>
              <a:pPr/>
              <a:t>2017/3/2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CSCI4430 Data Communication and Computer Networks</a:t>
            </a:r>
            <a:endParaRPr lang="zh-TW" altLang="en-US" b="1" dirty="0" smtClean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b="1" dirty="0" smtClean="0"/>
              <a:t>Tutorial 5 – Introduction on project </a:t>
            </a:r>
            <a:r>
              <a:rPr lang="en-US" altLang="zh-TW" b="1" dirty="0" err="1" smtClean="0"/>
              <a:t>mTCP</a:t>
            </a:r>
            <a:r>
              <a:rPr lang="en-US" altLang="zh-TW" b="1" dirty="0" smtClean="0"/>
              <a:t> protocol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2B603-67CE-489B-A74E-2F51CEBFD0A6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1520" y="2780928"/>
            <a:ext cx="3672408" cy="2232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Race Condition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7504" y="6453336"/>
            <a:ext cx="3434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TW" sz="1200" dirty="0" smtClean="0"/>
              <a:t>Adapted from Mole Wong’s CSCI3150 Lecture Notes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01091" y="2924944"/>
            <a:ext cx="115929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Register A</a:t>
            </a:r>
          </a:p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Value = 20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1520" y="2411596"/>
            <a:ext cx="108012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altLang="zh-TW" b="1" dirty="0" smtClean="0">
                <a:solidFill>
                  <a:srgbClr val="FF0000"/>
                </a:solidFill>
              </a:rPr>
              <a:t>Thread 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8064" y="2780928"/>
            <a:ext cx="3672408" cy="2232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740352" y="2411596"/>
            <a:ext cx="108012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altLang="zh-TW" b="1" dirty="0" smtClean="0">
                <a:solidFill>
                  <a:schemeClr val="accent1">
                    <a:lumMod val="50000"/>
                  </a:schemeClr>
                </a:solidFill>
              </a:rPr>
              <a:t>Thread 2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588224" y="2924944"/>
            <a:ext cx="112614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Register A</a:t>
            </a:r>
          </a:p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Value = 0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292080" y="2924944"/>
            <a:ext cx="101425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bg1">
                    <a:lumMod val="50000"/>
                  </a:schemeClr>
                </a:solidFill>
              </a:rPr>
              <a:t>State</a:t>
            </a:r>
          </a:p>
          <a:p>
            <a:pPr algn="ctr"/>
            <a:r>
              <a:rPr lang="en-HK" altLang="zh-TW" dirty="0" smtClean="0">
                <a:solidFill>
                  <a:schemeClr val="bg1">
                    <a:lumMod val="50000"/>
                  </a:schemeClr>
                </a:solidFill>
              </a:rPr>
              <a:t>Stand-by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向左箭號 23"/>
          <p:cNvSpPr/>
          <p:nvPr/>
        </p:nvSpPr>
        <p:spPr>
          <a:xfrm>
            <a:off x="3851920" y="4437112"/>
            <a:ext cx="576064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547294" y="2924944"/>
            <a:ext cx="76270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rgbClr val="FF0000"/>
                </a:solidFill>
              </a:rPr>
              <a:t>State</a:t>
            </a:r>
          </a:p>
          <a:p>
            <a:pPr algn="ctr"/>
            <a:r>
              <a:rPr lang="en-HK" altLang="zh-TW" dirty="0" smtClean="0">
                <a:solidFill>
                  <a:srgbClr val="FF0000"/>
                </a:solidFill>
              </a:rPr>
              <a:t>Active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5896" y="1268760"/>
            <a:ext cx="1728192" cy="1296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3925275" y="1844824"/>
            <a:ext cx="117218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b="1" dirty="0" smtClean="0">
                <a:solidFill>
                  <a:schemeClr val="accent6">
                    <a:lumMod val="50000"/>
                  </a:schemeClr>
                </a:solidFill>
              </a:rPr>
              <a:t>Variable X</a:t>
            </a:r>
          </a:p>
          <a:p>
            <a:pPr algn="ctr"/>
            <a:r>
              <a:rPr lang="en-HK" altLang="zh-TW" b="1" dirty="0" smtClean="0">
                <a:solidFill>
                  <a:schemeClr val="accent6">
                    <a:lumMod val="50000"/>
                  </a:schemeClr>
                </a:solidFill>
              </a:rPr>
              <a:t>Value = 20</a:t>
            </a:r>
            <a:endParaRPr lang="zh-TW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005530" y="1331476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6">
                    <a:lumMod val="50000"/>
                  </a:schemeClr>
                </a:solidFill>
              </a:rPr>
              <a:t>Memory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395536" y="3717032"/>
          <a:ext cx="33558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/>
                <a:gridCol w="2947543"/>
              </a:tblGrid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Load variable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X to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Add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10 to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Write register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A to </a:t>
                      </a:r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variable 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5292080" y="3717032"/>
          <a:ext cx="33558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/>
                <a:gridCol w="2947543"/>
              </a:tblGrid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Load variable 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X to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Minus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10 from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Write register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A to </a:t>
                      </a:r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variable 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1023715" y="5229200"/>
            <a:ext cx="20867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rgbClr val="FF0000"/>
                </a:solidFill>
              </a:rPr>
              <a:t>Add 10 to Variable 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688561" y="5229200"/>
            <a:ext cx="25914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Minus 10 from Variable X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1520" y="2780928"/>
            <a:ext cx="3672408" cy="2232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Race Condition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7504" y="6453336"/>
            <a:ext cx="3434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TW" sz="1200" dirty="0" smtClean="0"/>
              <a:t>Adapted from Mole Wong’s CSCI3150 Lecture Notes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01091" y="2924944"/>
            <a:ext cx="115929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Register A</a:t>
            </a:r>
          </a:p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Value = 20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1520" y="2411596"/>
            <a:ext cx="108012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altLang="zh-TW" b="1" dirty="0" smtClean="0">
                <a:solidFill>
                  <a:srgbClr val="FF0000"/>
                </a:solidFill>
              </a:rPr>
              <a:t>Thread 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8064" y="2780928"/>
            <a:ext cx="3672408" cy="2232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740352" y="2411596"/>
            <a:ext cx="108012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altLang="zh-TW" b="1" dirty="0" smtClean="0">
                <a:solidFill>
                  <a:schemeClr val="accent1">
                    <a:lumMod val="50000"/>
                  </a:schemeClr>
                </a:solidFill>
              </a:rPr>
              <a:t>Thread 2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588224" y="2924944"/>
            <a:ext cx="112614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Register A</a:t>
            </a:r>
          </a:p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Value = 0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292080" y="2924944"/>
            <a:ext cx="101425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bg1">
                    <a:lumMod val="50000"/>
                  </a:schemeClr>
                </a:solidFill>
              </a:rPr>
              <a:t>State</a:t>
            </a:r>
          </a:p>
          <a:p>
            <a:pPr algn="ctr"/>
            <a:r>
              <a:rPr lang="en-HK" altLang="zh-TW" dirty="0" smtClean="0">
                <a:solidFill>
                  <a:schemeClr val="bg1">
                    <a:lumMod val="50000"/>
                  </a:schemeClr>
                </a:solidFill>
              </a:rPr>
              <a:t>Stand-by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向左箭號 23"/>
          <p:cNvSpPr/>
          <p:nvPr/>
        </p:nvSpPr>
        <p:spPr>
          <a:xfrm>
            <a:off x="3851920" y="4437112"/>
            <a:ext cx="576064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547294" y="2924944"/>
            <a:ext cx="76270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rgbClr val="FF0000"/>
                </a:solidFill>
              </a:rPr>
              <a:t>State</a:t>
            </a:r>
          </a:p>
          <a:p>
            <a:pPr algn="ctr"/>
            <a:r>
              <a:rPr lang="en-HK" altLang="zh-TW" dirty="0" smtClean="0">
                <a:solidFill>
                  <a:srgbClr val="FF0000"/>
                </a:solidFill>
              </a:rPr>
              <a:t>Active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943708" y="5733256"/>
            <a:ext cx="525658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altLang="zh-TW" sz="2000" dirty="0" smtClean="0">
                <a:solidFill>
                  <a:schemeClr val="accent6">
                    <a:lumMod val="50000"/>
                  </a:schemeClr>
                </a:solidFill>
              </a:rPr>
              <a:t>Clearly, if a variable is shared between more than threads, it should </a:t>
            </a:r>
            <a:r>
              <a:rPr lang="en-HK" altLang="zh-TW" sz="2000" b="1" dirty="0" smtClean="0">
                <a:solidFill>
                  <a:schemeClr val="accent6">
                    <a:lumMod val="50000"/>
                  </a:schemeClr>
                </a:solidFill>
              </a:rPr>
              <a:t>NOT</a:t>
            </a:r>
            <a:r>
              <a:rPr lang="en-HK" altLang="zh-TW" sz="2000" dirty="0" smtClean="0">
                <a:solidFill>
                  <a:schemeClr val="accent6">
                    <a:lumMod val="50000"/>
                  </a:schemeClr>
                </a:solidFill>
              </a:rPr>
              <a:t> be accessed directly</a:t>
            </a:r>
            <a:endParaRPr lang="zh-TW" alt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5896" y="1268760"/>
            <a:ext cx="1728192" cy="1296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3925275" y="1844824"/>
            <a:ext cx="117218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b="1" dirty="0" smtClean="0">
                <a:solidFill>
                  <a:schemeClr val="accent6">
                    <a:lumMod val="50000"/>
                  </a:schemeClr>
                </a:solidFill>
              </a:rPr>
              <a:t>Variable X</a:t>
            </a:r>
          </a:p>
          <a:p>
            <a:pPr algn="ctr"/>
            <a:r>
              <a:rPr lang="en-HK" altLang="zh-TW" b="1" dirty="0" smtClean="0">
                <a:solidFill>
                  <a:schemeClr val="accent6">
                    <a:lumMod val="50000"/>
                  </a:schemeClr>
                </a:solidFill>
              </a:rPr>
              <a:t>Value = 20</a:t>
            </a:r>
            <a:endParaRPr lang="zh-TW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005530" y="1331476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6">
                    <a:lumMod val="50000"/>
                  </a:schemeClr>
                </a:solidFill>
              </a:rPr>
              <a:t>Memory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395536" y="3717032"/>
          <a:ext cx="33558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/>
                <a:gridCol w="2947543"/>
              </a:tblGrid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Load variable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X to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Add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10 to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Write register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A to </a:t>
                      </a:r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variable 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5292080" y="3717032"/>
          <a:ext cx="33558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/>
                <a:gridCol w="2947543"/>
              </a:tblGrid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Load variable 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X to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Minus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10 from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Write register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A to </a:t>
                      </a:r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variable 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1023715" y="5229200"/>
            <a:ext cx="20867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rgbClr val="FF0000"/>
                </a:solidFill>
              </a:rPr>
              <a:t>Add 10 to Variable 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688561" y="5229200"/>
            <a:ext cx="25914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Minus 10 from Variable X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1520" y="2780928"/>
            <a:ext cx="3672408" cy="2232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Race Condition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7504" y="6453336"/>
            <a:ext cx="3434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TW" sz="1200" dirty="0" smtClean="0"/>
              <a:t>Adapted from Mole Wong’s CSCI3150 Lecture Notes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01091" y="2924944"/>
            <a:ext cx="115929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Register A</a:t>
            </a:r>
          </a:p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Value = 20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1520" y="2411596"/>
            <a:ext cx="108012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altLang="zh-TW" b="1" dirty="0" smtClean="0">
                <a:solidFill>
                  <a:srgbClr val="FF0000"/>
                </a:solidFill>
              </a:rPr>
              <a:t>Thread 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8064" y="2780928"/>
            <a:ext cx="3672408" cy="2232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740352" y="2411596"/>
            <a:ext cx="108012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altLang="zh-TW" b="1" dirty="0" smtClean="0">
                <a:solidFill>
                  <a:schemeClr val="accent1">
                    <a:lumMod val="50000"/>
                  </a:schemeClr>
                </a:solidFill>
              </a:rPr>
              <a:t>Thread 2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588224" y="2924944"/>
            <a:ext cx="112614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Register A</a:t>
            </a:r>
          </a:p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Value = 0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292080" y="2924944"/>
            <a:ext cx="101425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bg1">
                    <a:lumMod val="50000"/>
                  </a:schemeClr>
                </a:solidFill>
              </a:rPr>
              <a:t>State</a:t>
            </a:r>
          </a:p>
          <a:p>
            <a:pPr algn="ctr"/>
            <a:r>
              <a:rPr lang="en-HK" altLang="zh-TW" dirty="0" smtClean="0">
                <a:solidFill>
                  <a:schemeClr val="bg1">
                    <a:lumMod val="50000"/>
                  </a:schemeClr>
                </a:solidFill>
              </a:rPr>
              <a:t>Stand-by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向左箭號 23"/>
          <p:cNvSpPr/>
          <p:nvPr/>
        </p:nvSpPr>
        <p:spPr>
          <a:xfrm>
            <a:off x="3851920" y="4437112"/>
            <a:ext cx="576064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547294" y="2924944"/>
            <a:ext cx="76270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rgbClr val="FF0000"/>
                </a:solidFill>
              </a:rPr>
              <a:t>State</a:t>
            </a:r>
          </a:p>
          <a:p>
            <a:pPr algn="ctr"/>
            <a:r>
              <a:rPr lang="en-HK" altLang="zh-TW" dirty="0" smtClean="0">
                <a:solidFill>
                  <a:srgbClr val="FF0000"/>
                </a:solidFill>
              </a:rPr>
              <a:t>Active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32904" y="5877272"/>
            <a:ext cx="767819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sz="2000" dirty="0" smtClean="0">
                <a:solidFill>
                  <a:schemeClr val="accent6">
                    <a:lumMod val="50000"/>
                  </a:schemeClr>
                </a:solidFill>
              </a:rPr>
              <a:t>Use </a:t>
            </a:r>
            <a:r>
              <a:rPr lang="en-HK" altLang="zh-TW" sz="2000" dirty="0" err="1" smtClean="0">
                <a:solidFill>
                  <a:schemeClr val="accent6">
                    <a:lumMod val="50000"/>
                  </a:schemeClr>
                </a:solidFill>
              </a:rPr>
              <a:t>pthread_mutex</a:t>
            </a:r>
            <a:r>
              <a:rPr lang="en-HK" altLang="zh-TW" sz="2000" dirty="0" smtClean="0">
                <a:solidFill>
                  <a:schemeClr val="accent6">
                    <a:lumMod val="50000"/>
                  </a:schemeClr>
                </a:solidFill>
              </a:rPr>
              <a:t> to create </a:t>
            </a:r>
            <a:r>
              <a:rPr lang="en-HK" altLang="zh-TW" sz="2000" b="1" u="sng" dirty="0" smtClean="0">
                <a:solidFill>
                  <a:schemeClr val="accent6">
                    <a:lumMod val="50000"/>
                  </a:schemeClr>
                </a:solidFill>
              </a:rPr>
              <a:t>critical section</a:t>
            </a:r>
            <a:r>
              <a:rPr lang="en-HK" altLang="zh-TW" sz="2000" dirty="0" smtClean="0">
                <a:solidFill>
                  <a:schemeClr val="accent6">
                    <a:lumMod val="50000"/>
                  </a:schemeClr>
                </a:solidFill>
              </a:rPr>
              <a:t> to prevent Race Condition</a:t>
            </a:r>
            <a:endParaRPr lang="zh-TW" alt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5896" y="1268760"/>
            <a:ext cx="1728192" cy="1296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3925275" y="1844824"/>
            <a:ext cx="117218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b="1" dirty="0" smtClean="0">
                <a:solidFill>
                  <a:schemeClr val="accent6">
                    <a:lumMod val="50000"/>
                  </a:schemeClr>
                </a:solidFill>
              </a:rPr>
              <a:t>Variable X</a:t>
            </a:r>
          </a:p>
          <a:p>
            <a:pPr algn="ctr"/>
            <a:r>
              <a:rPr lang="en-HK" altLang="zh-TW" b="1" dirty="0" smtClean="0">
                <a:solidFill>
                  <a:schemeClr val="accent6">
                    <a:lumMod val="50000"/>
                  </a:schemeClr>
                </a:solidFill>
              </a:rPr>
              <a:t>Value = 20</a:t>
            </a:r>
            <a:endParaRPr lang="zh-TW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005530" y="1331476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6">
                    <a:lumMod val="50000"/>
                  </a:schemeClr>
                </a:solidFill>
              </a:rPr>
              <a:t>Memory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395536" y="3717032"/>
          <a:ext cx="33558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/>
                <a:gridCol w="2947543"/>
              </a:tblGrid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Load variable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X to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Add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10 to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Write register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A to </a:t>
                      </a:r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variable 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5292080" y="3717032"/>
          <a:ext cx="33558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/>
                <a:gridCol w="2947543"/>
              </a:tblGrid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Load variable 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X to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Minus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10 from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Write register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A to </a:t>
                      </a:r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variable 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1023715" y="5229200"/>
            <a:ext cx="20867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rgbClr val="FF0000"/>
                </a:solidFill>
              </a:rPr>
              <a:t>Add 10 to Variable 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688561" y="5229200"/>
            <a:ext cx="25914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Minus 10 from Variable X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Critical Session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55576" y="1196752"/>
            <a:ext cx="2088232" cy="51125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63588" y="3356992"/>
            <a:ext cx="1872208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rgbClr val="FF0000"/>
                </a:solidFill>
              </a:rPr>
              <a:t>Critical Section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3588" y="1268760"/>
            <a:ext cx="1872208" cy="15121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Program Code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3588" y="4725144"/>
            <a:ext cx="1872208" cy="15121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Program Code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3588" y="2852936"/>
            <a:ext cx="187220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4">
                    <a:lumMod val="50000"/>
                  </a:schemeClr>
                </a:solidFill>
              </a:rPr>
              <a:t>Section Entry</a:t>
            </a:r>
            <a:endParaRPr lang="zh-TW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63588" y="4221088"/>
            <a:ext cx="1872208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4">
                    <a:lumMod val="50000"/>
                  </a:schemeClr>
                </a:solidFill>
              </a:rPr>
              <a:t>Section Exit</a:t>
            </a:r>
            <a:endParaRPr lang="zh-TW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矩形圖說文字 18"/>
          <p:cNvSpPr/>
          <p:nvPr/>
        </p:nvSpPr>
        <p:spPr>
          <a:xfrm>
            <a:off x="3059832" y="2420888"/>
            <a:ext cx="3384376" cy="720080"/>
          </a:xfrm>
          <a:prstGeom prst="wedgeRectCallout">
            <a:avLst>
              <a:gd name="adj1" fmla="val -57381"/>
              <a:gd name="adj2" fmla="val 3816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4">
                    <a:lumMod val="50000"/>
                  </a:schemeClr>
                </a:solidFill>
              </a:rPr>
              <a:t>Use </a:t>
            </a:r>
            <a:r>
              <a:rPr lang="en-HK" altLang="zh-TW" dirty="0" err="1" smtClean="0">
                <a:solidFill>
                  <a:schemeClr val="accent4">
                    <a:lumMod val="50000"/>
                  </a:schemeClr>
                </a:solidFill>
              </a:rPr>
              <a:t>pthread_mutex_lock</a:t>
            </a:r>
            <a:r>
              <a:rPr lang="en-HK" altLang="zh-TW" dirty="0" smtClean="0">
                <a:solidFill>
                  <a:schemeClr val="accent4">
                    <a:lumMod val="50000"/>
                  </a:schemeClr>
                </a:solidFill>
              </a:rPr>
              <a:t>() to lock a </a:t>
            </a:r>
            <a:r>
              <a:rPr lang="en-HK" altLang="zh-TW" b="1" u="sng" dirty="0" smtClean="0">
                <a:solidFill>
                  <a:schemeClr val="accent4">
                    <a:lumMod val="50000"/>
                  </a:schemeClr>
                </a:solidFill>
              </a:rPr>
              <a:t>COMMON</a:t>
            </a:r>
            <a:r>
              <a:rPr lang="en-HK" altLang="zh-TW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HK" altLang="zh-TW" dirty="0" err="1" smtClean="0">
                <a:solidFill>
                  <a:schemeClr val="accent4">
                    <a:lumMod val="50000"/>
                  </a:schemeClr>
                </a:solidFill>
              </a:rPr>
              <a:t>pthread_mutex</a:t>
            </a:r>
            <a:r>
              <a:rPr lang="en-HK" altLang="zh-TW" dirty="0" smtClean="0">
                <a:solidFill>
                  <a:schemeClr val="accent4">
                    <a:lumMod val="50000"/>
                  </a:schemeClr>
                </a:solidFill>
              </a:rPr>
              <a:t>()</a:t>
            </a:r>
            <a:endParaRPr lang="zh-TW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" name="矩形圖說文字 19"/>
          <p:cNvSpPr/>
          <p:nvPr/>
        </p:nvSpPr>
        <p:spPr>
          <a:xfrm>
            <a:off x="3059832" y="4149080"/>
            <a:ext cx="3600400" cy="720080"/>
          </a:xfrm>
          <a:prstGeom prst="wedgeRectCallout">
            <a:avLst>
              <a:gd name="adj1" fmla="val -60422"/>
              <a:gd name="adj2" fmla="val 800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4">
                    <a:lumMod val="50000"/>
                  </a:schemeClr>
                </a:solidFill>
              </a:rPr>
              <a:t>Use </a:t>
            </a:r>
            <a:r>
              <a:rPr lang="en-HK" altLang="zh-TW" dirty="0" err="1" smtClean="0">
                <a:solidFill>
                  <a:schemeClr val="accent4">
                    <a:lumMod val="50000"/>
                  </a:schemeClr>
                </a:solidFill>
              </a:rPr>
              <a:t>pthread_mutex_unlock</a:t>
            </a:r>
            <a:r>
              <a:rPr lang="en-HK" altLang="zh-TW" dirty="0" smtClean="0">
                <a:solidFill>
                  <a:schemeClr val="accent4">
                    <a:lumMod val="50000"/>
                  </a:schemeClr>
                </a:solidFill>
              </a:rPr>
              <a:t>() to unlock a </a:t>
            </a:r>
            <a:r>
              <a:rPr lang="en-HK" altLang="zh-TW" b="1" u="sng" dirty="0" smtClean="0">
                <a:solidFill>
                  <a:schemeClr val="accent4">
                    <a:lumMod val="50000"/>
                  </a:schemeClr>
                </a:solidFill>
              </a:rPr>
              <a:t>COMMON</a:t>
            </a:r>
            <a:r>
              <a:rPr lang="en-HK" altLang="zh-TW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HK" altLang="zh-TW" dirty="0" err="1" smtClean="0">
                <a:solidFill>
                  <a:schemeClr val="accent4">
                    <a:lumMod val="50000"/>
                  </a:schemeClr>
                </a:solidFill>
              </a:rPr>
              <a:t>pthread_mutex</a:t>
            </a:r>
            <a:r>
              <a:rPr lang="en-HK" altLang="zh-TW" dirty="0" smtClean="0">
                <a:solidFill>
                  <a:schemeClr val="accent4">
                    <a:lumMod val="50000"/>
                  </a:schemeClr>
                </a:solidFill>
              </a:rPr>
              <a:t>()</a:t>
            </a:r>
            <a:endParaRPr lang="zh-TW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7504" y="6453336"/>
            <a:ext cx="3434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TW" sz="1200" dirty="0" smtClean="0"/>
              <a:t>Adapted from Mole Wong’s CSCI3150 Lecture Notes</a:t>
            </a:r>
            <a:endParaRPr lang="zh-TW" altLang="en-US" sz="1200" dirty="0"/>
          </a:p>
        </p:txBody>
      </p:sp>
      <p:sp>
        <p:nvSpPr>
          <p:cNvPr id="22" name="矩形圖說文字 21"/>
          <p:cNvSpPr/>
          <p:nvPr/>
        </p:nvSpPr>
        <p:spPr>
          <a:xfrm>
            <a:off x="3059832" y="3284984"/>
            <a:ext cx="2808312" cy="720080"/>
          </a:xfrm>
          <a:prstGeom prst="wedgeRectCallout">
            <a:avLst>
              <a:gd name="adj1" fmla="val -60540"/>
              <a:gd name="adj2" fmla="val 3392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rgbClr val="FF0000"/>
                </a:solidFill>
              </a:rPr>
              <a:t>Access memory shared by a number of thread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55576" y="827420"/>
            <a:ext cx="86409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altLang="zh-TW" b="1" dirty="0" smtClean="0">
                <a:solidFill>
                  <a:schemeClr val="accent6">
                    <a:lumMod val="50000"/>
                  </a:schemeClr>
                </a:solidFill>
              </a:rPr>
              <a:t>Thread</a:t>
            </a:r>
            <a:endParaRPr lang="zh-TW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>
                <a:solidFill>
                  <a:schemeClr val="accent4">
                    <a:lumMod val="50000"/>
                  </a:schemeClr>
                </a:solidFill>
              </a:rPr>
              <a:t>How does a </a:t>
            </a:r>
            <a:r>
              <a:rPr lang="en-HK" altLang="zh-TW" dirty="0" err="1" smtClean="0">
                <a:solidFill>
                  <a:schemeClr val="accent4">
                    <a:lumMod val="50000"/>
                  </a:schemeClr>
                </a:solidFill>
              </a:rPr>
              <a:t>pthread_mutex</a:t>
            </a:r>
            <a:r>
              <a:rPr lang="en-HK" altLang="zh-TW" dirty="0" smtClean="0">
                <a:solidFill>
                  <a:schemeClr val="accent4">
                    <a:lumMod val="50000"/>
                  </a:schemeClr>
                </a:solidFill>
              </a:rPr>
              <a:t>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altLang="zh-TW" dirty="0" smtClean="0"/>
              <a:t>What would happen when a number of threads try to access the shared memory?</a:t>
            </a:r>
          </a:p>
          <a:p>
            <a:pPr lvl="1"/>
            <a:r>
              <a:rPr lang="en-HK" altLang="zh-TW" dirty="0" smtClean="0"/>
              <a:t>Each of them will call the </a:t>
            </a:r>
            <a:r>
              <a:rPr lang="en-HK" altLang="zh-TW" dirty="0" err="1" smtClean="0"/>
              <a:t>pthread_mutex_lock</a:t>
            </a:r>
            <a:r>
              <a:rPr lang="en-HK" altLang="zh-TW" dirty="0" smtClean="0"/>
              <a:t>() to lock a </a:t>
            </a:r>
            <a:r>
              <a:rPr lang="en-HK" altLang="zh-TW" b="1" u="sng" dirty="0" smtClean="0"/>
              <a:t>COMMON</a:t>
            </a:r>
            <a:r>
              <a:rPr lang="en-HK" altLang="zh-TW" dirty="0" smtClean="0"/>
              <a:t> </a:t>
            </a:r>
            <a:r>
              <a:rPr lang="en-HK" altLang="zh-TW" dirty="0" err="1" smtClean="0"/>
              <a:t>pthread_mutex</a:t>
            </a:r>
            <a:endParaRPr lang="en-HK" altLang="zh-TW" dirty="0" smtClean="0"/>
          </a:p>
          <a:p>
            <a:pPr lvl="1"/>
            <a:r>
              <a:rPr lang="en-HK" altLang="zh-TW" dirty="0" smtClean="0"/>
              <a:t>The first thread calling </a:t>
            </a:r>
            <a:r>
              <a:rPr lang="en-HK" altLang="zh-TW" dirty="0" err="1" smtClean="0"/>
              <a:t>pthread_mutex_lock</a:t>
            </a:r>
            <a:r>
              <a:rPr lang="en-HK" altLang="zh-TW" dirty="0" smtClean="0"/>
              <a:t>() will not be blocked.</a:t>
            </a:r>
          </a:p>
          <a:p>
            <a:pPr lvl="1"/>
            <a:r>
              <a:rPr lang="en-HK" altLang="zh-TW" dirty="0" smtClean="0"/>
              <a:t>Meanwhile, other thread will be blocked.</a:t>
            </a:r>
          </a:p>
          <a:p>
            <a:pPr lvl="1"/>
            <a:r>
              <a:rPr lang="en-HK" altLang="zh-TW" dirty="0" smtClean="0"/>
              <a:t>When the first thread release the </a:t>
            </a:r>
            <a:r>
              <a:rPr lang="en-HK" altLang="zh-TW" dirty="0" err="1" smtClean="0"/>
              <a:t>pthread_mutex</a:t>
            </a:r>
            <a:r>
              <a:rPr lang="en-HK" altLang="zh-TW" dirty="0" smtClean="0"/>
              <a:t>, other threads will “compete” to lock the </a:t>
            </a:r>
            <a:r>
              <a:rPr lang="en-HK" altLang="zh-TW" dirty="0" err="1" smtClean="0"/>
              <a:t>pthread_mutex</a:t>
            </a:r>
            <a:r>
              <a:rPr lang="en-HK" altLang="zh-TW" dirty="0" smtClean="0"/>
              <a:t> again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79612" y="5589240"/>
            <a:ext cx="6984776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sz="2400" dirty="0" smtClean="0">
                <a:solidFill>
                  <a:srgbClr val="FF0000"/>
                </a:solidFill>
              </a:rPr>
              <a:t>Critical section should be short, fast and efficient such that every thread will not be blocked for too long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Project Overview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Project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altLang="zh-TW" dirty="0" smtClean="0"/>
              <a:t>Implement a library such that a client program can send file to a server program through </a:t>
            </a:r>
            <a:r>
              <a:rPr lang="en-HK" altLang="zh-TW" dirty="0" err="1" smtClean="0"/>
              <a:t>mTCP</a:t>
            </a:r>
            <a:r>
              <a:rPr lang="en-HK" altLang="zh-TW" dirty="0" smtClean="0"/>
              <a:t> protocol.</a:t>
            </a:r>
          </a:p>
          <a:p>
            <a:r>
              <a:rPr lang="en-HK" altLang="zh-TW" dirty="0" err="1" smtClean="0"/>
              <a:t>mTCP</a:t>
            </a:r>
            <a:r>
              <a:rPr lang="en-HK" altLang="zh-TW" dirty="0" smtClean="0"/>
              <a:t> protocol is a “reliable” data transfer protocol:</a:t>
            </a:r>
          </a:p>
          <a:p>
            <a:pPr lvl="1"/>
            <a:r>
              <a:rPr lang="en-HK" altLang="zh-TW" dirty="0" smtClean="0"/>
              <a:t>It establishes connection with 3-way handshake</a:t>
            </a:r>
          </a:p>
          <a:p>
            <a:pPr lvl="1"/>
            <a:r>
              <a:rPr lang="en-HK" altLang="zh-TW" dirty="0" smtClean="0"/>
              <a:t>It closes connection with 4-way handshake</a:t>
            </a:r>
          </a:p>
          <a:p>
            <a:pPr lvl="1"/>
            <a:r>
              <a:rPr lang="en-HK" altLang="zh-TW" dirty="0" smtClean="0"/>
              <a:t>When server receive a data packet from client, the client will sent acknowledgement packet back to client</a:t>
            </a:r>
          </a:p>
          <a:p>
            <a:pPr lvl="1"/>
            <a:r>
              <a:rPr lang="en-HK" altLang="zh-TW" dirty="0" smtClean="0"/>
              <a:t>If client doesn’t receive acknowledgement packet within a specific timeout, packet will be assumed to be lost and resent.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Data Flow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Flow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5" name="圖片 4" descr="figure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723" y="1481060"/>
            <a:ext cx="5980554" cy="502113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347864" y="5661248"/>
            <a:ext cx="567732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rgbClr val="FF0000"/>
                </a:solidFill>
              </a:rPr>
              <a:t>The connection between client and server is unidirectional</a:t>
            </a:r>
          </a:p>
          <a:p>
            <a:r>
              <a:rPr lang="en-HK" altLang="zh-TW" dirty="0" smtClean="0">
                <a:solidFill>
                  <a:srgbClr val="FF0000"/>
                </a:solidFill>
              </a:rPr>
              <a:t>Client CAN send data to server.</a:t>
            </a:r>
          </a:p>
          <a:p>
            <a:r>
              <a:rPr lang="en-HK" altLang="zh-TW" dirty="0" smtClean="0">
                <a:solidFill>
                  <a:srgbClr val="FF0000"/>
                </a:solidFill>
              </a:rPr>
              <a:t>Server CANNOT send data to client.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Flow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5" name="圖片 4" descr="figure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484784"/>
            <a:ext cx="5980554" cy="50211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91680" y="1772816"/>
            <a:ext cx="5688632" cy="115212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圖說文字 7"/>
          <p:cNvSpPr/>
          <p:nvPr/>
        </p:nvSpPr>
        <p:spPr>
          <a:xfrm>
            <a:off x="1403648" y="3429000"/>
            <a:ext cx="6768752" cy="360040"/>
          </a:xfrm>
          <a:prstGeom prst="wedgeRectCallout">
            <a:avLst>
              <a:gd name="adj1" fmla="val -22093"/>
              <a:gd name="adj2" fmla="val -1670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The client and server are already implemented in the skeleton code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REVISION On Multi Thread Programming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Flow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5" name="圖片 4" descr="figure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484784"/>
            <a:ext cx="5980554" cy="50211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35696" y="2924944"/>
            <a:ext cx="5472608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圖說文字 7"/>
          <p:cNvSpPr/>
          <p:nvPr/>
        </p:nvSpPr>
        <p:spPr>
          <a:xfrm>
            <a:off x="2123728" y="5373216"/>
            <a:ext cx="6120680" cy="360040"/>
          </a:xfrm>
          <a:prstGeom prst="wedgeRectCallout">
            <a:avLst>
              <a:gd name="adj1" fmla="val -22093"/>
              <a:gd name="adj2" fmla="val -16707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rgbClr val="FF0000"/>
                </a:solidFill>
              </a:rPr>
              <a:t>You are </a:t>
            </a:r>
            <a:r>
              <a:rPr lang="en-HK" altLang="zh-TW" b="1" dirty="0" smtClean="0">
                <a:solidFill>
                  <a:srgbClr val="FF0000"/>
                </a:solidFill>
              </a:rPr>
              <a:t>REQUIRED TO FINISH</a:t>
            </a:r>
            <a:r>
              <a:rPr lang="en-HK" altLang="zh-TW" dirty="0" smtClean="0">
                <a:solidFill>
                  <a:srgbClr val="FF0000"/>
                </a:solidFill>
              </a:rPr>
              <a:t> the implementation of this library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Overview on Skeleton Code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Overview on Skeleton Code (Client)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client.c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code of a complete client program</a:t>
            </a:r>
          </a:p>
          <a:p>
            <a:pPr lvl="1"/>
            <a:r>
              <a:rPr lang="en-US" altLang="zh-TW" dirty="0" smtClean="0"/>
              <a:t>It can only send a file to a server</a:t>
            </a:r>
          </a:p>
          <a:p>
            <a:pPr lvl="1"/>
            <a:r>
              <a:rPr lang="en-US" altLang="zh-TW" dirty="0" smtClean="0"/>
              <a:t>All the network connection is handled by </a:t>
            </a:r>
            <a:r>
              <a:rPr lang="en-US" altLang="zh-TW" dirty="0" err="1" smtClean="0"/>
              <a:t>mTCP</a:t>
            </a:r>
            <a:r>
              <a:rPr lang="en-US" altLang="zh-TW" dirty="0" smtClean="0"/>
              <a:t> library</a:t>
            </a:r>
          </a:p>
          <a:p>
            <a:r>
              <a:rPr lang="en-US" altLang="zh-TW" dirty="0" err="1" smtClean="0"/>
              <a:t>mtcp_client.c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code of </a:t>
            </a:r>
            <a:r>
              <a:rPr lang="en-US" altLang="zh-TW" dirty="0" err="1" smtClean="0"/>
              <a:t>mTCP</a:t>
            </a:r>
            <a:r>
              <a:rPr lang="en-US" altLang="zh-TW" dirty="0" smtClean="0"/>
              <a:t> library for client side.</a:t>
            </a:r>
          </a:p>
          <a:p>
            <a:pPr lvl="1"/>
            <a:r>
              <a:rPr lang="en-US" altLang="zh-TW" dirty="0" smtClean="0"/>
              <a:t>It is only a skeleton code</a:t>
            </a:r>
          </a:p>
          <a:p>
            <a:pPr lvl="1"/>
            <a:r>
              <a:rPr lang="en-US" altLang="zh-TW" dirty="0" smtClean="0"/>
              <a:t>You are free to add global variables and functions</a:t>
            </a:r>
          </a:p>
          <a:p>
            <a:pPr lvl="1"/>
            <a:r>
              <a:rPr lang="en-US" altLang="zh-TW" dirty="0" smtClean="0"/>
              <a:t>You are strongly recommended not to change the name and the arguments of the given function.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Overview on Skeleton Code (Server)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server.c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code of a complete client program</a:t>
            </a:r>
          </a:p>
          <a:p>
            <a:pPr lvl="1"/>
            <a:r>
              <a:rPr lang="en-US" altLang="zh-TW" dirty="0" smtClean="0"/>
              <a:t>It can only send a file to a server</a:t>
            </a:r>
          </a:p>
          <a:p>
            <a:pPr lvl="1"/>
            <a:r>
              <a:rPr lang="en-US" altLang="zh-TW" dirty="0" smtClean="0"/>
              <a:t>All the network connection is handled by </a:t>
            </a:r>
            <a:r>
              <a:rPr lang="en-US" altLang="zh-TW" dirty="0" err="1" smtClean="0"/>
              <a:t>mTCP</a:t>
            </a:r>
            <a:r>
              <a:rPr lang="en-US" altLang="zh-TW" dirty="0" smtClean="0"/>
              <a:t> library</a:t>
            </a:r>
          </a:p>
          <a:p>
            <a:r>
              <a:rPr lang="en-US" altLang="zh-TW" dirty="0" err="1" smtClean="0"/>
              <a:t>mtcp_server.c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code of </a:t>
            </a:r>
            <a:r>
              <a:rPr lang="en-US" altLang="zh-TW" dirty="0" err="1" smtClean="0"/>
              <a:t>mTCP</a:t>
            </a:r>
            <a:r>
              <a:rPr lang="en-US" altLang="zh-TW" dirty="0" smtClean="0"/>
              <a:t> library for client side.</a:t>
            </a:r>
          </a:p>
          <a:p>
            <a:pPr lvl="1"/>
            <a:r>
              <a:rPr lang="en-US" altLang="zh-TW" dirty="0" smtClean="0"/>
              <a:t>It is only a skeleton code</a:t>
            </a:r>
          </a:p>
          <a:p>
            <a:pPr lvl="1"/>
            <a:r>
              <a:rPr lang="en-US" altLang="zh-TW" dirty="0" smtClean="0"/>
              <a:t>You are free to add global variables and functions</a:t>
            </a:r>
          </a:p>
          <a:p>
            <a:pPr lvl="1"/>
            <a:r>
              <a:rPr lang="en-US" altLang="zh-TW" dirty="0" smtClean="0"/>
              <a:t>You are strongly recommended not to change the name and the arguments of the given function.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err="1" smtClean="0"/>
              <a:t>mTCP</a:t>
            </a:r>
            <a:r>
              <a:rPr lang="en-HK" altLang="zh-TW" dirty="0" smtClean="0"/>
              <a:t> Protocol Packet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err="1" smtClean="0"/>
              <a:t>mTCP</a:t>
            </a:r>
            <a:r>
              <a:rPr lang="en-HK" altLang="zh-TW" dirty="0" smtClean="0"/>
              <a:t> Protocol Packet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270" y="1200323"/>
            <a:ext cx="7011461" cy="5613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err="1" smtClean="0"/>
              <a:t>mTCP</a:t>
            </a:r>
            <a:r>
              <a:rPr lang="en-HK" altLang="zh-TW" dirty="0" smtClean="0"/>
              <a:t> Protocol Packet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270" y="1200323"/>
            <a:ext cx="7011461" cy="5613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043608" y="1484784"/>
            <a:ext cx="7056784" cy="288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圖說文字 5"/>
          <p:cNvSpPr/>
          <p:nvPr/>
        </p:nvSpPr>
        <p:spPr>
          <a:xfrm>
            <a:off x="1979712" y="4653136"/>
            <a:ext cx="1656184" cy="432048"/>
          </a:xfrm>
          <a:prstGeom prst="wedgeRectCallout">
            <a:avLst>
              <a:gd name="adj1" fmla="val -20404"/>
              <a:gd name="adj2" fmla="val -10593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A UDP Packet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err="1" smtClean="0"/>
              <a:t>mTCP</a:t>
            </a:r>
            <a:r>
              <a:rPr lang="en-HK" altLang="zh-TW" dirty="0" smtClean="0"/>
              <a:t> Protocol Packet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270" y="1200323"/>
            <a:ext cx="7011461" cy="5613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043608" y="2060848"/>
            <a:ext cx="705678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圖說文字 5"/>
          <p:cNvSpPr/>
          <p:nvPr/>
        </p:nvSpPr>
        <p:spPr>
          <a:xfrm>
            <a:off x="611560" y="1340768"/>
            <a:ext cx="1656184" cy="432048"/>
          </a:xfrm>
          <a:prstGeom prst="wedgeRectCallout">
            <a:avLst>
              <a:gd name="adj1" fmla="val -18794"/>
              <a:gd name="adj2" fmla="val 9512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err="1" smtClean="0">
                <a:solidFill>
                  <a:srgbClr val="FF0000"/>
                </a:solidFill>
              </a:rPr>
              <a:t>mTCP</a:t>
            </a:r>
            <a:r>
              <a:rPr lang="en-HK" altLang="zh-TW" dirty="0" smtClean="0">
                <a:solidFill>
                  <a:srgbClr val="FF0000"/>
                </a:solidFill>
              </a:rPr>
              <a:t> Header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Activity </a:t>
            </a:r>
            <a:r>
              <a:rPr lang="en-HK" altLang="zh-TW" dirty="0" err="1" smtClean="0"/>
              <a:t>OverView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Client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8" name="圖片 7" descr="figure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000" y="1503081"/>
            <a:ext cx="7920000" cy="473423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451580" y="6309320"/>
            <a:ext cx="424084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3-way Handshake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手繪多邊形 14"/>
          <p:cNvSpPr/>
          <p:nvPr/>
        </p:nvSpPr>
        <p:spPr>
          <a:xfrm>
            <a:off x="2339752" y="2204865"/>
            <a:ext cx="1738560" cy="3528392"/>
          </a:xfrm>
          <a:custGeom>
            <a:avLst/>
            <a:gdLst>
              <a:gd name="connsiteX0" fmla="*/ 0 w 1613424"/>
              <a:gd name="connsiteY0" fmla="*/ 15114 h 3502681"/>
              <a:gd name="connsiteX1" fmla="*/ 525213 w 1613424"/>
              <a:gd name="connsiteY1" fmla="*/ 3502681 h 3502681"/>
              <a:gd name="connsiteX2" fmla="*/ 1435834 w 1613424"/>
              <a:gd name="connsiteY2" fmla="*/ 3502681 h 3502681"/>
              <a:gd name="connsiteX3" fmla="*/ 1613424 w 1613424"/>
              <a:gd name="connsiteY3" fmla="*/ 1673881 h 3502681"/>
              <a:gd name="connsiteX4" fmla="*/ 1534076 w 1613424"/>
              <a:gd name="connsiteY4" fmla="*/ 1435834 h 3502681"/>
              <a:gd name="connsiteX5" fmla="*/ 853943 w 1613424"/>
              <a:gd name="connsiteY5" fmla="*/ 1432056 h 3502681"/>
              <a:gd name="connsiteX6" fmla="*/ 419415 w 1613424"/>
              <a:gd name="connsiteY6" fmla="*/ 0 h 3502681"/>
              <a:gd name="connsiteX7" fmla="*/ 0 w 1613424"/>
              <a:gd name="connsiteY7" fmla="*/ 15114 h 3502681"/>
              <a:gd name="connsiteX0" fmla="*/ 0 w 1613424"/>
              <a:gd name="connsiteY0" fmla="*/ 20680 h 3508247"/>
              <a:gd name="connsiteX1" fmla="*/ 525213 w 1613424"/>
              <a:gd name="connsiteY1" fmla="*/ 3508247 h 3508247"/>
              <a:gd name="connsiteX2" fmla="*/ 1435834 w 1613424"/>
              <a:gd name="connsiteY2" fmla="*/ 3508247 h 3508247"/>
              <a:gd name="connsiteX3" fmla="*/ 1613424 w 1613424"/>
              <a:gd name="connsiteY3" fmla="*/ 1679447 h 3508247"/>
              <a:gd name="connsiteX4" fmla="*/ 1534076 w 1613424"/>
              <a:gd name="connsiteY4" fmla="*/ 1441400 h 3508247"/>
              <a:gd name="connsiteX5" fmla="*/ 853943 w 1613424"/>
              <a:gd name="connsiteY5" fmla="*/ 1437622 h 3508247"/>
              <a:gd name="connsiteX6" fmla="*/ 450928 w 1613424"/>
              <a:gd name="connsiteY6" fmla="*/ 0 h 3508247"/>
              <a:gd name="connsiteX7" fmla="*/ 0 w 1613424"/>
              <a:gd name="connsiteY7" fmla="*/ 20680 h 3508247"/>
              <a:gd name="connsiteX0" fmla="*/ 0 w 1594544"/>
              <a:gd name="connsiteY0" fmla="*/ 0 h 3508247"/>
              <a:gd name="connsiteX1" fmla="*/ 506333 w 1594544"/>
              <a:gd name="connsiteY1" fmla="*/ 3508247 h 3508247"/>
              <a:gd name="connsiteX2" fmla="*/ 1416954 w 1594544"/>
              <a:gd name="connsiteY2" fmla="*/ 3508247 h 3508247"/>
              <a:gd name="connsiteX3" fmla="*/ 1594544 w 1594544"/>
              <a:gd name="connsiteY3" fmla="*/ 1679447 h 3508247"/>
              <a:gd name="connsiteX4" fmla="*/ 1515196 w 1594544"/>
              <a:gd name="connsiteY4" fmla="*/ 1441400 h 3508247"/>
              <a:gd name="connsiteX5" fmla="*/ 835063 w 1594544"/>
              <a:gd name="connsiteY5" fmla="*/ 1437622 h 3508247"/>
              <a:gd name="connsiteX6" fmla="*/ 432048 w 1594544"/>
              <a:gd name="connsiteY6" fmla="*/ 0 h 3508247"/>
              <a:gd name="connsiteX7" fmla="*/ 0 w 1594544"/>
              <a:gd name="connsiteY7" fmla="*/ 0 h 3508247"/>
              <a:gd name="connsiteX0" fmla="*/ 72008 w 1666552"/>
              <a:gd name="connsiteY0" fmla="*/ 0 h 3508247"/>
              <a:gd name="connsiteX1" fmla="*/ 0 w 1666552"/>
              <a:gd name="connsiteY1" fmla="*/ 72008 h 3508247"/>
              <a:gd name="connsiteX2" fmla="*/ 578341 w 1666552"/>
              <a:gd name="connsiteY2" fmla="*/ 3508247 h 3508247"/>
              <a:gd name="connsiteX3" fmla="*/ 1488962 w 1666552"/>
              <a:gd name="connsiteY3" fmla="*/ 3508247 h 3508247"/>
              <a:gd name="connsiteX4" fmla="*/ 1666552 w 1666552"/>
              <a:gd name="connsiteY4" fmla="*/ 1679447 h 3508247"/>
              <a:gd name="connsiteX5" fmla="*/ 1587204 w 1666552"/>
              <a:gd name="connsiteY5" fmla="*/ 1441400 h 3508247"/>
              <a:gd name="connsiteX6" fmla="*/ 907071 w 1666552"/>
              <a:gd name="connsiteY6" fmla="*/ 1437622 h 3508247"/>
              <a:gd name="connsiteX7" fmla="*/ 504056 w 1666552"/>
              <a:gd name="connsiteY7" fmla="*/ 0 h 3508247"/>
              <a:gd name="connsiteX8" fmla="*/ 72008 w 1666552"/>
              <a:gd name="connsiteY8" fmla="*/ 0 h 3508247"/>
              <a:gd name="connsiteX0" fmla="*/ 72008 w 1666552"/>
              <a:gd name="connsiteY0" fmla="*/ 0 h 3508247"/>
              <a:gd name="connsiteX1" fmla="*/ 0 w 1666552"/>
              <a:gd name="connsiteY1" fmla="*/ 72008 h 3508247"/>
              <a:gd name="connsiteX2" fmla="*/ 432048 w 1666552"/>
              <a:gd name="connsiteY2" fmla="*/ 3384376 h 3508247"/>
              <a:gd name="connsiteX3" fmla="*/ 578341 w 1666552"/>
              <a:gd name="connsiteY3" fmla="*/ 3508247 h 3508247"/>
              <a:gd name="connsiteX4" fmla="*/ 1488962 w 1666552"/>
              <a:gd name="connsiteY4" fmla="*/ 3508247 h 3508247"/>
              <a:gd name="connsiteX5" fmla="*/ 1666552 w 1666552"/>
              <a:gd name="connsiteY5" fmla="*/ 1679447 h 3508247"/>
              <a:gd name="connsiteX6" fmla="*/ 1587204 w 1666552"/>
              <a:gd name="connsiteY6" fmla="*/ 1441400 h 3508247"/>
              <a:gd name="connsiteX7" fmla="*/ 907071 w 1666552"/>
              <a:gd name="connsiteY7" fmla="*/ 1437622 h 3508247"/>
              <a:gd name="connsiteX8" fmla="*/ 504056 w 1666552"/>
              <a:gd name="connsiteY8" fmla="*/ 0 h 3508247"/>
              <a:gd name="connsiteX9" fmla="*/ 72008 w 1666552"/>
              <a:gd name="connsiteY9" fmla="*/ 0 h 3508247"/>
              <a:gd name="connsiteX0" fmla="*/ 72008 w 1666552"/>
              <a:gd name="connsiteY0" fmla="*/ 0 h 3508247"/>
              <a:gd name="connsiteX1" fmla="*/ 0 w 1666552"/>
              <a:gd name="connsiteY1" fmla="*/ 72008 h 3508247"/>
              <a:gd name="connsiteX2" fmla="*/ 432048 w 1666552"/>
              <a:gd name="connsiteY2" fmla="*/ 3384376 h 3508247"/>
              <a:gd name="connsiteX3" fmla="*/ 578341 w 1666552"/>
              <a:gd name="connsiteY3" fmla="*/ 3508247 h 3508247"/>
              <a:gd name="connsiteX4" fmla="*/ 1488962 w 1666552"/>
              <a:gd name="connsiteY4" fmla="*/ 3508247 h 3508247"/>
              <a:gd name="connsiteX5" fmla="*/ 1666552 w 1666552"/>
              <a:gd name="connsiteY5" fmla="*/ 1679447 h 3508247"/>
              <a:gd name="connsiteX6" fmla="*/ 1587204 w 1666552"/>
              <a:gd name="connsiteY6" fmla="*/ 1441400 h 3508247"/>
              <a:gd name="connsiteX7" fmla="*/ 907071 w 1666552"/>
              <a:gd name="connsiteY7" fmla="*/ 1437622 h 3508247"/>
              <a:gd name="connsiteX8" fmla="*/ 576064 w 1666552"/>
              <a:gd name="connsiteY8" fmla="*/ 72008 h 3508247"/>
              <a:gd name="connsiteX9" fmla="*/ 504056 w 1666552"/>
              <a:gd name="connsiteY9" fmla="*/ 0 h 3508247"/>
              <a:gd name="connsiteX10" fmla="*/ 72008 w 1666552"/>
              <a:gd name="connsiteY10" fmla="*/ 0 h 3508247"/>
              <a:gd name="connsiteX0" fmla="*/ 72008 w 1666552"/>
              <a:gd name="connsiteY0" fmla="*/ 0 h 3508247"/>
              <a:gd name="connsiteX1" fmla="*/ 0 w 1666552"/>
              <a:gd name="connsiteY1" fmla="*/ 72008 h 3508247"/>
              <a:gd name="connsiteX2" fmla="*/ 432048 w 1666552"/>
              <a:gd name="connsiteY2" fmla="*/ 3384376 h 3508247"/>
              <a:gd name="connsiteX3" fmla="*/ 578341 w 1666552"/>
              <a:gd name="connsiteY3" fmla="*/ 3508247 h 3508247"/>
              <a:gd name="connsiteX4" fmla="*/ 1488962 w 1666552"/>
              <a:gd name="connsiteY4" fmla="*/ 3508247 h 3508247"/>
              <a:gd name="connsiteX5" fmla="*/ 1666552 w 1666552"/>
              <a:gd name="connsiteY5" fmla="*/ 1679447 h 3508247"/>
              <a:gd name="connsiteX6" fmla="*/ 1587204 w 1666552"/>
              <a:gd name="connsiteY6" fmla="*/ 1441400 h 3508247"/>
              <a:gd name="connsiteX7" fmla="*/ 907071 w 1666552"/>
              <a:gd name="connsiteY7" fmla="*/ 1437622 h 3508247"/>
              <a:gd name="connsiteX8" fmla="*/ 576064 w 1666552"/>
              <a:gd name="connsiteY8" fmla="*/ 72008 h 3508247"/>
              <a:gd name="connsiteX9" fmla="*/ 432048 w 1666552"/>
              <a:gd name="connsiteY9" fmla="*/ 0 h 3508247"/>
              <a:gd name="connsiteX10" fmla="*/ 72008 w 1666552"/>
              <a:gd name="connsiteY10" fmla="*/ 0 h 3508247"/>
              <a:gd name="connsiteX0" fmla="*/ 72008 w 1666552"/>
              <a:gd name="connsiteY0" fmla="*/ 0 h 3508247"/>
              <a:gd name="connsiteX1" fmla="*/ 0 w 1666552"/>
              <a:gd name="connsiteY1" fmla="*/ 72008 h 3508247"/>
              <a:gd name="connsiteX2" fmla="*/ 432048 w 1666552"/>
              <a:gd name="connsiteY2" fmla="*/ 3384376 h 3508247"/>
              <a:gd name="connsiteX3" fmla="*/ 578341 w 1666552"/>
              <a:gd name="connsiteY3" fmla="*/ 3508247 h 3508247"/>
              <a:gd name="connsiteX4" fmla="*/ 1488962 w 1666552"/>
              <a:gd name="connsiteY4" fmla="*/ 3508247 h 3508247"/>
              <a:gd name="connsiteX5" fmla="*/ 1666552 w 1666552"/>
              <a:gd name="connsiteY5" fmla="*/ 1679447 h 3508247"/>
              <a:gd name="connsiteX6" fmla="*/ 1587204 w 1666552"/>
              <a:gd name="connsiteY6" fmla="*/ 1441400 h 3508247"/>
              <a:gd name="connsiteX7" fmla="*/ 907071 w 1666552"/>
              <a:gd name="connsiteY7" fmla="*/ 1437622 h 3508247"/>
              <a:gd name="connsiteX8" fmla="*/ 504056 w 1666552"/>
              <a:gd name="connsiteY8" fmla="*/ 72008 h 3508247"/>
              <a:gd name="connsiteX9" fmla="*/ 432048 w 1666552"/>
              <a:gd name="connsiteY9" fmla="*/ 0 h 3508247"/>
              <a:gd name="connsiteX10" fmla="*/ 72008 w 1666552"/>
              <a:gd name="connsiteY10" fmla="*/ 0 h 3508247"/>
              <a:gd name="connsiteX0" fmla="*/ 72008 w 1666552"/>
              <a:gd name="connsiteY0" fmla="*/ 0 h 3508247"/>
              <a:gd name="connsiteX1" fmla="*/ 0 w 1666552"/>
              <a:gd name="connsiteY1" fmla="*/ 72008 h 3508247"/>
              <a:gd name="connsiteX2" fmla="*/ 432048 w 1666552"/>
              <a:gd name="connsiteY2" fmla="*/ 3384376 h 3508247"/>
              <a:gd name="connsiteX3" fmla="*/ 578341 w 1666552"/>
              <a:gd name="connsiteY3" fmla="*/ 3508247 h 3508247"/>
              <a:gd name="connsiteX4" fmla="*/ 1488962 w 1666552"/>
              <a:gd name="connsiteY4" fmla="*/ 3508247 h 3508247"/>
              <a:gd name="connsiteX5" fmla="*/ 1666552 w 1666552"/>
              <a:gd name="connsiteY5" fmla="*/ 1679447 h 3508247"/>
              <a:gd name="connsiteX6" fmla="*/ 1587204 w 1666552"/>
              <a:gd name="connsiteY6" fmla="*/ 1441400 h 3508247"/>
              <a:gd name="connsiteX7" fmla="*/ 864096 w 1666552"/>
              <a:gd name="connsiteY7" fmla="*/ 1440160 h 3508247"/>
              <a:gd name="connsiteX8" fmla="*/ 504056 w 1666552"/>
              <a:gd name="connsiteY8" fmla="*/ 72008 h 3508247"/>
              <a:gd name="connsiteX9" fmla="*/ 432048 w 1666552"/>
              <a:gd name="connsiteY9" fmla="*/ 0 h 3508247"/>
              <a:gd name="connsiteX10" fmla="*/ 72008 w 1666552"/>
              <a:gd name="connsiteY10" fmla="*/ 0 h 3508247"/>
              <a:gd name="connsiteX0" fmla="*/ 144016 w 1738560"/>
              <a:gd name="connsiteY0" fmla="*/ 0 h 3508247"/>
              <a:gd name="connsiteX1" fmla="*/ 72008 w 1738560"/>
              <a:gd name="connsiteY1" fmla="*/ 72008 h 3508247"/>
              <a:gd name="connsiteX2" fmla="*/ 0 w 1738560"/>
              <a:gd name="connsiteY2" fmla="*/ 144016 h 3508247"/>
              <a:gd name="connsiteX3" fmla="*/ 504056 w 1738560"/>
              <a:gd name="connsiteY3" fmla="*/ 3384376 h 3508247"/>
              <a:gd name="connsiteX4" fmla="*/ 650349 w 1738560"/>
              <a:gd name="connsiteY4" fmla="*/ 3508247 h 3508247"/>
              <a:gd name="connsiteX5" fmla="*/ 1560970 w 1738560"/>
              <a:gd name="connsiteY5" fmla="*/ 3508247 h 3508247"/>
              <a:gd name="connsiteX6" fmla="*/ 1738560 w 1738560"/>
              <a:gd name="connsiteY6" fmla="*/ 1679447 h 3508247"/>
              <a:gd name="connsiteX7" fmla="*/ 1659212 w 1738560"/>
              <a:gd name="connsiteY7" fmla="*/ 1441400 h 3508247"/>
              <a:gd name="connsiteX8" fmla="*/ 936104 w 1738560"/>
              <a:gd name="connsiteY8" fmla="*/ 1440160 h 3508247"/>
              <a:gd name="connsiteX9" fmla="*/ 576064 w 1738560"/>
              <a:gd name="connsiteY9" fmla="*/ 72008 h 3508247"/>
              <a:gd name="connsiteX10" fmla="*/ 504056 w 1738560"/>
              <a:gd name="connsiteY10" fmla="*/ 0 h 3508247"/>
              <a:gd name="connsiteX11" fmla="*/ 144016 w 1738560"/>
              <a:gd name="connsiteY11" fmla="*/ 0 h 3508247"/>
              <a:gd name="connsiteX0" fmla="*/ 144016 w 1738560"/>
              <a:gd name="connsiteY0" fmla="*/ 0 h 3508247"/>
              <a:gd name="connsiteX1" fmla="*/ 72008 w 1738560"/>
              <a:gd name="connsiteY1" fmla="*/ 72008 h 3508247"/>
              <a:gd name="connsiteX2" fmla="*/ 0 w 1738560"/>
              <a:gd name="connsiteY2" fmla="*/ 144016 h 3508247"/>
              <a:gd name="connsiteX3" fmla="*/ 504056 w 1738560"/>
              <a:gd name="connsiteY3" fmla="*/ 3384376 h 3508247"/>
              <a:gd name="connsiteX4" fmla="*/ 650349 w 1738560"/>
              <a:gd name="connsiteY4" fmla="*/ 3508247 h 3508247"/>
              <a:gd name="connsiteX5" fmla="*/ 1560970 w 1738560"/>
              <a:gd name="connsiteY5" fmla="*/ 3508247 h 3508247"/>
              <a:gd name="connsiteX6" fmla="*/ 1738560 w 1738560"/>
              <a:gd name="connsiteY6" fmla="*/ 1679447 h 3508247"/>
              <a:gd name="connsiteX7" fmla="*/ 1659212 w 1738560"/>
              <a:gd name="connsiteY7" fmla="*/ 1441400 h 3508247"/>
              <a:gd name="connsiteX8" fmla="*/ 936104 w 1738560"/>
              <a:gd name="connsiteY8" fmla="*/ 1440160 h 3508247"/>
              <a:gd name="connsiteX9" fmla="*/ 576064 w 1738560"/>
              <a:gd name="connsiteY9" fmla="*/ 72008 h 3508247"/>
              <a:gd name="connsiteX10" fmla="*/ 360040 w 1738560"/>
              <a:gd name="connsiteY10" fmla="*/ 0 h 3508247"/>
              <a:gd name="connsiteX11" fmla="*/ 144016 w 1738560"/>
              <a:gd name="connsiteY11" fmla="*/ 0 h 3508247"/>
              <a:gd name="connsiteX0" fmla="*/ 144016 w 1738560"/>
              <a:gd name="connsiteY0" fmla="*/ 0 h 3508247"/>
              <a:gd name="connsiteX1" fmla="*/ 72008 w 1738560"/>
              <a:gd name="connsiteY1" fmla="*/ 72008 h 3508247"/>
              <a:gd name="connsiteX2" fmla="*/ 0 w 1738560"/>
              <a:gd name="connsiteY2" fmla="*/ 144016 h 3508247"/>
              <a:gd name="connsiteX3" fmla="*/ 504056 w 1738560"/>
              <a:gd name="connsiteY3" fmla="*/ 3384376 h 3508247"/>
              <a:gd name="connsiteX4" fmla="*/ 650349 w 1738560"/>
              <a:gd name="connsiteY4" fmla="*/ 3508247 h 3508247"/>
              <a:gd name="connsiteX5" fmla="*/ 1560970 w 1738560"/>
              <a:gd name="connsiteY5" fmla="*/ 3508247 h 3508247"/>
              <a:gd name="connsiteX6" fmla="*/ 1738560 w 1738560"/>
              <a:gd name="connsiteY6" fmla="*/ 1679447 h 3508247"/>
              <a:gd name="connsiteX7" fmla="*/ 1659212 w 1738560"/>
              <a:gd name="connsiteY7" fmla="*/ 1441400 h 3508247"/>
              <a:gd name="connsiteX8" fmla="*/ 936104 w 1738560"/>
              <a:gd name="connsiteY8" fmla="*/ 1440160 h 3508247"/>
              <a:gd name="connsiteX9" fmla="*/ 504056 w 1738560"/>
              <a:gd name="connsiteY9" fmla="*/ 72008 h 3508247"/>
              <a:gd name="connsiteX10" fmla="*/ 360040 w 1738560"/>
              <a:gd name="connsiteY10" fmla="*/ 0 h 3508247"/>
              <a:gd name="connsiteX11" fmla="*/ 144016 w 1738560"/>
              <a:gd name="connsiteY11" fmla="*/ 0 h 3508247"/>
              <a:gd name="connsiteX0" fmla="*/ 144016 w 1738560"/>
              <a:gd name="connsiteY0" fmla="*/ 0 h 3508247"/>
              <a:gd name="connsiteX1" fmla="*/ 72008 w 1738560"/>
              <a:gd name="connsiteY1" fmla="*/ 72008 h 3508247"/>
              <a:gd name="connsiteX2" fmla="*/ 0 w 1738560"/>
              <a:gd name="connsiteY2" fmla="*/ 144016 h 3508247"/>
              <a:gd name="connsiteX3" fmla="*/ 504056 w 1738560"/>
              <a:gd name="connsiteY3" fmla="*/ 3384376 h 3508247"/>
              <a:gd name="connsiteX4" fmla="*/ 650349 w 1738560"/>
              <a:gd name="connsiteY4" fmla="*/ 3508247 h 3508247"/>
              <a:gd name="connsiteX5" fmla="*/ 1560970 w 1738560"/>
              <a:gd name="connsiteY5" fmla="*/ 3508247 h 3508247"/>
              <a:gd name="connsiteX6" fmla="*/ 1738560 w 1738560"/>
              <a:gd name="connsiteY6" fmla="*/ 1679447 h 3508247"/>
              <a:gd name="connsiteX7" fmla="*/ 1659212 w 1738560"/>
              <a:gd name="connsiteY7" fmla="*/ 1441400 h 3508247"/>
              <a:gd name="connsiteX8" fmla="*/ 936104 w 1738560"/>
              <a:gd name="connsiteY8" fmla="*/ 1440160 h 3508247"/>
              <a:gd name="connsiteX9" fmla="*/ 432048 w 1738560"/>
              <a:gd name="connsiteY9" fmla="*/ 72008 h 3508247"/>
              <a:gd name="connsiteX10" fmla="*/ 360040 w 1738560"/>
              <a:gd name="connsiteY10" fmla="*/ 0 h 3508247"/>
              <a:gd name="connsiteX11" fmla="*/ 144016 w 1738560"/>
              <a:gd name="connsiteY11" fmla="*/ 0 h 3508247"/>
              <a:gd name="connsiteX0" fmla="*/ 144016 w 1738560"/>
              <a:gd name="connsiteY0" fmla="*/ 0 h 3508247"/>
              <a:gd name="connsiteX1" fmla="*/ 0 w 1738560"/>
              <a:gd name="connsiteY1" fmla="*/ 144016 h 3508247"/>
              <a:gd name="connsiteX2" fmla="*/ 504056 w 1738560"/>
              <a:gd name="connsiteY2" fmla="*/ 3384376 h 3508247"/>
              <a:gd name="connsiteX3" fmla="*/ 650349 w 1738560"/>
              <a:gd name="connsiteY3" fmla="*/ 3508247 h 3508247"/>
              <a:gd name="connsiteX4" fmla="*/ 1560970 w 1738560"/>
              <a:gd name="connsiteY4" fmla="*/ 3508247 h 3508247"/>
              <a:gd name="connsiteX5" fmla="*/ 1738560 w 1738560"/>
              <a:gd name="connsiteY5" fmla="*/ 1679447 h 3508247"/>
              <a:gd name="connsiteX6" fmla="*/ 1659212 w 1738560"/>
              <a:gd name="connsiteY6" fmla="*/ 1441400 h 3508247"/>
              <a:gd name="connsiteX7" fmla="*/ 936104 w 1738560"/>
              <a:gd name="connsiteY7" fmla="*/ 1440160 h 3508247"/>
              <a:gd name="connsiteX8" fmla="*/ 432048 w 1738560"/>
              <a:gd name="connsiteY8" fmla="*/ 72008 h 3508247"/>
              <a:gd name="connsiteX9" fmla="*/ 360040 w 1738560"/>
              <a:gd name="connsiteY9" fmla="*/ 0 h 3508247"/>
              <a:gd name="connsiteX10" fmla="*/ 144016 w 1738560"/>
              <a:gd name="connsiteY10" fmla="*/ 0 h 3508247"/>
              <a:gd name="connsiteX0" fmla="*/ 144016 w 1738560"/>
              <a:gd name="connsiteY0" fmla="*/ 0 h 3528392"/>
              <a:gd name="connsiteX1" fmla="*/ 0 w 1738560"/>
              <a:gd name="connsiteY1" fmla="*/ 144016 h 3528392"/>
              <a:gd name="connsiteX2" fmla="*/ 504056 w 1738560"/>
              <a:gd name="connsiteY2" fmla="*/ 3384376 h 3528392"/>
              <a:gd name="connsiteX3" fmla="*/ 650349 w 1738560"/>
              <a:gd name="connsiteY3" fmla="*/ 3508247 h 3528392"/>
              <a:gd name="connsiteX4" fmla="*/ 1656184 w 1738560"/>
              <a:gd name="connsiteY4" fmla="*/ 3528392 h 3528392"/>
              <a:gd name="connsiteX5" fmla="*/ 1738560 w 1738560"/>
              <a:gd name="connsiteY5" fmla="*/ 1679447 h 3528392"/>
              <a:gd name="connsiteX6" fmla="*/ 1659212 w 1738560"/>
              <a:gd name="connsiteY6" fmla="*/ 1441400 h 3528392"/>
              <a:gd name="connsiteX7" fmla="*/ 936104 w 1738560"/>
              <a:gd name="connsiteY7" fmla="*/ 1440160 h 3528392"/>
              <a:gd name="connsiteX8" fmla="*/ 432048 w 1738560"/>
              <a:gd name="connsiteY8" fmla="*/ 72008 h 3528392"/>
              <a:gd name="connsiteX9" fmla="*/ 360040 w 1738560"/>
              <a:gd name="connsiteY9" fmla="*/ 0 h 3528392"/>
              <a:gd name="connsiteX10" fmla="*/ 144016 w 1738560"/>
              <a:gd name="connsiteY10" fmla="*/ 0 h 3528392"/>
              <a:gd name="connsiteX0" fmla="*/ 144016 w 1738560"/>
              <a:gd name="connsiteY0" fmla="*/ 0 h 3528392"/>
              <a:gd name="connsiteX1" fmla="*/ 0 w 1738560"/>
              <a:gd name="connsiteY1" fmla="*/ 144016 h 3528392"/>
              <a:gd name="connsiteX2" fmla="*/ 504056 w 1738560"/>
              <a:gd name="connsiteY2" fmla="*/ 3384376 h 3528392"/>
              <a:gd name="connsiteX3" fmla="*/ 792088 w 1738560"/>
              <a:gd name="connsiteY3" fmla="*/ 3528391 h 3528392"/>
              <a:gd name="connsiteX4" fmla="*/ 1656184 w 1738560"/>
              <a:gd name="connsiteY4" fmla="*/ 3528392 h 3528392"/>
              <a:gd name="connsiteX5" fmla="*/ 1738560 w 1738560"/>
              <a:gd name="connsiteY5" fmla="*/ 1679447 h 3528392"/>
              <a:gd name="connsiteX6" fmla="*/ 1659212 w 1738560"/>
              <a:gd name="connsiteY6" fmla="*/ 1441400 h 3528392"/>
              <a:gd name="connsiteX7" fmla="*/ 936104 w 1738560"/>
              <a:gd name="connsiteY7" fmla="*/ 1440160 h 3528392"/>
              <a:gd name="connsiteX8" fmla="*/ 432048 w 1738560"/>
              <a:gd name="connsiteY8" fmla="*/ 72008 h 3528392"/>
              <a:gd name="connsiteX9" fmla="*/ 360040 w 1738560"/>
              <a:gd name="connsiteY9" fmla="*/ 0 h 3528392"/>
              <a:gd name="connsiteX10" fmla="*/ 144016 w 1738560"/>
              <a:gd name="connsiteY10" fmla="*/ 0 h 3528392"/>
              <a:gd name="connsiteX0" fmla="*/ 144016 w 1738560"/>
              <a:gd name="connsiteY0" fmla="*/ 0 h 3528392"/>
              <a:gd name="connsiteX1" fmla="*/ 0 w 1738560"/>
              <a:gd name="connsiteY1" fmla="*/ 144016 h 3528392"/>
              <a:gd name="connsiteX2" fmla="*/ 648072 w 1738560"/>
              <a:gd name="connsiteY2" fmla="*/ 3384375 h 3528392"/>
              <a:gd name="connsiteX3" fmla="*/ 792088 w 1738560"/>
              <a:gd name="connsiteY3" fmla="*/ 3528391 h 3528392"/>
              <a:gd name="connsiteX4" fmla="*/ 1656184 w 1738560"/>
              <a:gd name="connsiteY4" fmla="*/ 3528392 h 3528392"/>
              <a:gd name="connsiteX5" fmla="*/ 1738560 w 1738560"/>
              <a:gd name="connsiteY5" fmla="*/ 1679447 h 3528392"/>
              <a:gd name="connsiteX6" fmla="*/ 1659212 w 1738560"/>
              <a:gd name="connsiteY6" fmla="*/ 1441400 h 3528392"/>
              <a:gd name="connsiteX7" fmla="*/ 936104 w 1738560"/>
              <a:gd name="connsiteY7" fmla="*/ 1440160 h 3528392"/>
              <a:gd name="connsiteX8" fmla="*/ 432048 w 1738560"/>
              <a:gd name="connsiteY8" fmla="*/ 72008 h 3528392"/>
              <a:gd name="connsiteX9" fmla="*/ 360040 w 1738560"/>
              <a:gd name="connsiteY9" fmla="*/ 0 h 3528392"/>
              <a:gd name="connsiteX10" fmla="*/ 144016 w 1738560"/>
              <a:gd name="connsiteY10" fmla="*/ 0 h 35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8560" h="3528392">
                <a:moveTo>
                  <a:pt x="144016" y="0"/>
                </a:moveTo>
                <a:lnTo>
                  <a:pt x="0" y="144016"/>
                </a:lnTo>
                <a:lnTo>
                  <a:pt x="648072" y="3384375"/>
                </a:lnTo>
                <a:lnTo>
                  <a:pt x="792088" y="3528391"/>
                </a:lnTo>
                <a:lnTo>
                  <a:pt x="1656184" y="3528392"/>
                </a:lnTo>
                <a:lnTo>
                  <a:pt x="1738560" y="1679447"/>
                </a:lnTo>
                <a:lnTo>
                  <a:pt x="1659212" y="1441400"/>
                </a:lnTo>
                <a:lnTo>
                  <a:pt x="936104" y="1440160"/>
                </a:lnTo>
                <a:lnTo>
                  <a:pt x="432048" y="72008"/>
                </a:lnTo>
                <a:lnTo>
                  <a:pt x="360040" y="0"/>
                </a:lnTo>
                <a:lnTo>
                  <a:pt x="144016" y="0"/>
                </a:lnTo>
                <a:close/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圖說文字 16"/>
          <p:cNvSpPr/>
          <p:nvPr/>
        </p:nvSpPr>
        <p:spPr>
          <a:xfrm>
            <a:off x="3347864" y="2564904"/>
            <a:ext cx="4104456" cy="648072"/>
          </a:xfrm>
          <a:prstGeom prst="wedgeRectCallout">
            <a:avLst>
              <a:gd name="adj1" fmla="val -37347"/>
              <a:gd name="adj2" fmla="val 10799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1.	Create and start sending thread and </a:t>
            </a:r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eceiving </a:t>
            </a:r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Thread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635896" y="1268760"/>
            <a:ext cx="1728192" cy="1296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51520" y="2780928"/>
            <a:ext cx="3672408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Race Condition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7504" y="6453336"/>
            <a:ext cx="3434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TW" sz="1200" dirty="0" smtClean="0"/>
              <a:t>Adapted from Mole Wong’s CSCI3150 Lecture Notes</a:t>
            </a:r>
            <a:endParaRPr lang="zh-TW" altLang="en-US" sz="1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51520" y="2411596"/>
            <a:ext cx="108012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altLang="zh-TW" b="1" dirty="0" smtClean="0">
                <a:solidFill>
                  <a:srgbClr val="FF0000"/>
                </a:solidFill>
              </a:rPr>
              <a:t>Thread 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8064" y="2780928"/>
            <a:ext cx="3672408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740352" y="2411596"/>
            <a:ext cx="108012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altLang="zh-TW" b="1" dirty="0" smtClean="0">
                <a:solidFill>
                  <a:schemeClr val="accent1">
                    <a:lumMod val="50000"/>
                  </a:schemeClr>
                </a:solidFill>
              </a:rPr>
              <a:t>Thread 2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923928" y="1844824"/>
            <a:ext cx="117487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accent6">
                    <a:lumMod val="50000"/>
                  </a:schemeClr>
                </a:solidFill>
              </a:rPr>
              <a:t>Variable X</a:t>
            </a:r>
          </a:p>
          <a:p>
            <a:pPr algn="ctr"/>
            <a:r>
              <a:rPr lang="en-HK" altLang="zh-TW" dirty="0" smtClean="0">
                <a:solidFill>
                  <a:schemeClr val="accent6">
                    <a:lumMod val="50000"/>
                  </a:schemeClr>
                </a:solidFill>
              </a:rPr>
              <a:t>Value = 10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023715" y="2996952"/>
            <a:ext cx="20867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4">
                    <a:lumMod val="50000"/>
                  </a:schemeClr>
                </a:solidFill>
              </a:rPr>
              <a:t>Add 10 to Variable X</a:t>
            </a:r>
            <a:endParaRPr lang="zh-TW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688561" y="2996952"/>
            <a:ext cx="25914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4">
                    <a:lumMod val="50000"/>
                  </a:schemeClr>
                </a:solidFill>
              </a:rPr>
              <a:t>Minus 10 from Variable X</a:t>
            </a:r>
            <a:endParaRPr lang="zh-TW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46324" y="4149080"/>
            <a:ext cx="8451353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sz="2000" dirty="0" smtClean="0">
                <a:solidFill>
                  <a:schemeClr val="accent3">
                    <a:lumMod val="50000"/>
                  </a:schemeClr>
                </a:solidFill>
              </a:rPr>
              <a:t>Is value of X </a:t>
            </a:r>
            <a:r>
              <a:rPr lang="en-HK" altLang="zh-TW" sz="2000" b="1" u="sng" dirty="0" smtClean="0">
                <a:solidFill>
                  <a:schemeClr val="accent3">
                    <a:lumMod val="50000"/>
                  </a:schemeClr>
                </a:solidFill>
              </a:rPr>
              <a:t>ALWAYS</a:t>
            </a:r>
            <a:r>
              <a:rPr lang="en-HK" altLang="zh-TW" sz="2000" dirty="0" smtClean="0">
                <a:solidFill>
                  <a:schemeClr val="accent3">
                    <a:lumMod val="50000"/>
                  </a:schemeClr>
                </a:solidFill>
              </a:rPr>
              <a:t> equals to 10 after both thread 1 and thread 2 is executed?</a:t>
            </a:r>
            <a:endParaRPr lang="zh-TW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213295" y="5148481"/>
            <a:ext cx="271741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sz="3200" dirty="0" smtClean="0">
                <a:solidFill>
                  <a:schemeClr val="accent6">
                    <a:lumMod val="50000"/>
                  </a:schemeClr>
                </a:solidFill>
              </a:rPr>
              <a:t>NO!!!!!!!!!!!!!!!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005530" y="1331476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6">
                    <a:lumMod val="50000"/>
                  </a:schemeClr>
                </a:solidFill>
              </a:rPr>
              <a:t>Memory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Client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8" name="圖片 7" descr="figure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000" y="1503081"/>
            <a:ext cx="7920000" cy="473423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451580" y="6309320"/>
            <a:ext cx="424084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3-way Handshake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手繪多邊形 12"/>
          <p:cNvSpPr/>
          <p:nvPr/>
        </p:nvSpPr>
        <p:spPr>
          <a:xfrm>
            <a:off x="3707904" y="2204864"/>
            <a:ext cx="936104" cy="1872209"/>
          </a:xfrm>
          <a:custGeom>
            <a:avLst/>
            <a:gdLst>
              <a:gd name="connsiteX0" fmla="*/ 0 w 868017"/>
              <a:gd name="connsiteY0" fmla="*/ 43070 h 1885122"/>
              <a:gd name="connsiteX1" fmla="*/ 523461 w 868017"/>
              <a:gd name="connsiteY1" fmla="*/ 1881809 h 1885122"/>
              <a:gd name="connsiteX2" fmla="*/ 868017 w 868017"/>
              <a:gd name="connsiteY2" fmla="*/ 1885122 h 1885122"/>
              <a:gd name="connsiteX3" fmla="*/ 420756 w 868017"/>
              <a:gd name="connsiteY3" fmla="*/ 377687 h 1885122"/>
              <a:gd name="connsiteX4" fmla="*/ 725556 w 868017"/>
              <a:gd name="connsiteY4" fmla="*/ 377687 h 1885122"/>
              <a:gd name="connsiteX5" fmla="*/ 725556 w 868017"/>
              <a:gd name="connsiteY5" fmla="*/ 0 h 1885122"/>
              <a:gd name="connsiteX6" fmla="*/ 0 w 868017"/>
              <a:gd name="connsiteY6" fmla="*/ 43070 h 1885122"/>
              <a:gd name="connsiteX0" fmla="*/ 0 w 868017"/>
              <a:gd name="connsiteY0" fmla="*/ 57945 h 1899997"/>
              <a:gd name="connsiteX1" fmla="*/ 523461 w 868017"/>
              <a:gd name="connsiteY1" fmla="*/ 1896684 h 1899997"/>
              <a:gd name="connsiteX2" fmla="*/ 868017 w 868017"/>
              <a:gd name="connsiteY2" fmla="*/ 1899997 h 1899997"/>
              <a:gd name="connsiteX3" fmla="*/ 420756 w 868017"/>
              <a:gd name="connsiteY3" fmla="*/ 392562 h 1899997"/>
              <a:gd name="connsiteX4" fmla="*/ 725556 w 868017"/>
              <a:gd name="connsiteY4" fmla="*/ 392562 h 1899997"/>
              <a:gd name="connsiteX5" fmla="*/ 725556 w 868017"/>
              <a:gd name="connsiteY5" fmla="*/ 14875 h 1899997"/>
              <a:gd name="connsiteX6" fmla="*/ 141311 w 868017"/>
              <a:gd name="connsiteY6" fmla="*/ 0 h 1899997"/>
              <a:gd name="connsiteX7" fmla="*/ 0 w 868017"/>
              <a:gd name="connsiteY7" fmla="*/ 57945 h 1899997"/>
              <a:gd name="connsiteX0" fmla="*/ 0 w 870722"/>
              <a:gd name="connsiteY0" fmla="*/ 144017 h 1899997"/>
              <a:gd name="connsiteX1" fmla="*/ 526166 w 870722"/>
              <a:gd name="connsiteY1" fmla="*/ 1896684 h 1899997"/>
              <a:gd name="connsiteX2" fmla="*/ 870722 w 870722"/>
              <a:gd name="connsiteY2" fmla="*/ 1899997 h 1899997"/>
              <a:gd name="connsiteX3" fmla="*/ 423461 w 870722"/>
              <a:gd name="connsiteY3" fmla="*/ 392562 h 1899997"/>
              <a:gd name="connsiteX4" fmla="*/ 728261 w 870722"/>
              <a:gd name="connsiteY4" fmla="*/ 392562 h 1899997"/>
              <a:gd name="connsiteX5" fmla="*/ 728261 w 870722"/>
              <a:gd name="connsiteY5" fmla="*/ 14875 h 1899997"/>
              <a:gd name="connsiteX6" fmla="*/ 144016 w 870722"/>
              <a:gd name="connsiteY6" fmla="*/ 0 h 1899997"/>
              <a:gd name="connsiteX7" fmla="*/ 0 w 870722"/>
              <a:gd name="connsiteY7" fmla="*/ 144017 h 1899997"/>
              <a:gd name="connsiteX0" fmla="*/ 0 w 870722"/>
              <a:gd name="connsiteY0" fmla="*/ 144017 h 1899997"/>
              <a:gd name="connsiteX1" fmla="*/ 526166 w 870722"/>
              <a:gd name="connsiteY1" fmla="*/ 1896684 h 1899997"/>
              <a:gd name="connsiteX2" fmla="*/ 870722 w 870722"/>
              <a:gd name="connsiteY2" fmla="*/ 1899997 h 1899997"/>
              <a:gd name="connsiteX3" fmla="*/ 423461 w 870722"/>
              <a:gd name="connsiteY3" fmla="*/ 392562 h 1899997"/>
              <a:gd name="connsiteX4" fmla="*/ 728261 w 870722"/>
              <a:gd name="connsiteY4" fmla="*/ 392562 h 1899997"/>
              <a:gd name="connsiteX5" fmla="*/ 720080 w 870722"/>
              <a:gd name="connsiteY5" fmla="*/ 1 h 1899997"/>
              <a:gd name="connsiteX6" fmla="*/ 144016 w 870722"/>
              <a:gd name="connsiteY6" fmla="*/ 0 h 1899997"/>
              <a:gd name="connsiteX7" fmla="*/ 0 w 870722"/>
              <a:gd name="connsiteY7" fmla="*/ 144017 h 1899997"/>
              <a:gd name="connsiteX0" fmla="*/ 0 w 936104"/>
              <a:gd name="connsiteY0" fmla="*/ 144017 h 1944217"/>
              <a:gd name="connsiteX1" fmla="*/ 526166 w 936104"/>
              <a:gd name="connsiteY1" fmla="*/ 1896684 h 1944217"/>
              <a:gd name="connsiteX2" fmla="*/ 936104 w 936104"/>
              <a:gd name="connsiteY2" fmla="*/ 1944217 h 1944217"/>
              <a:gd name="connsiteX3" fmla="*/ 423461 w 936104"/>
              <a:gd name="connsiteY3" fmla="*/ 392562 h 1944217"/>
              <a:gd name="connsiteX4" fmla="*/ 728261 w 936104"/>
              <a:gd name="connsiteY4" fmla="*/ 392562 h 1944217"/>
              <a:gd name="connsiteX5" fmla="*/ 720080 w 936104"/>
              <a:gd name="connsiteY5" fmla="*/ 1 h 1944217"/>
              <a:gd name="connsiteX6" fmla="*/ 144016 w 936104"/>
              <a:gd name="connsiteY6" fmla="*/ 0 h 1944217"/>
              <a:gd name="connsiteX7" fmla="*/ 0 w 936104"/>
              <a:gd name="connsiteY7" fmla="*/ 144017 h 1944217"/>
              <a:gd name="connsiteX0" fmla="*/ 0 w 936104"/>
              <a:gd name="connsiteY0" fmla="*/ 144017 h 1944217"/>
              <a:gd name="connsiteX1" fmla="*/ 526166 w 936104"/>
              <a:gd name="connsiteY1" fmla="*/ 1896684 h 1944217"/>
              <a:gd name="connsiteX2" fmla="*/ 936104 w 936104"/>
              <a:gd name="connsiteY2" fmla="*/ 1944217 h 1944217"/>
              <a:gd name="connsiteX3" fmla="*/ 936104 w 936104"/>
              <a:gd name="connsiteY3" fmla="*/ 1800201 h 1944217"/>
              <a:gd name="connsiteX4" fmla="*/ 423461 w 936104"/>
              <a:gd name="connsiteY4" fmla="*/ 392562 h 1944217"/>
              <a:gd name="connsiteX5" fmla="*/ 728261 w 936104"/>
              <a:gd name="connsiteY5" fmla="*/ 392562 h 1944217"/>
              <a:gd name="connsiteX6" fmla="*/ 720080 w 936104"/>
              <a:gd name="connsiteY6" fmla="*/ 1 h 1944217"/>
              <a:gd name="connsiteX7" fmla="*/ 144016 w 936104"/>
              <a:gd name="connsiteY7" fmla="*/ 0 h 1944217"/>
              <a:gd name="connsiteX8" fmla="*/ 0 w 936104"/>
              <a:gd name="connsiteY8" fmla="*/ 144017 h 1944217"/>
              <a:gd name="connsiteX0" fmla="*/ 0 w 936104"/>
              <a:gd name="connsiteY0" fmla="*/ 144017 h 1944217"/>
              <a:gd name="connsiteX1" fmla="*/ 526166 w 936104"/>
              <a:gd name="connsiteY1" fmla="*/ 1896684 h 1944217"/>
              <a:gd name="connsiteX2" fmla="*/ 864096 w 936104"/>
              <a:gd name="connsiteY2" fmla="*/ 1944217 h 1944217"/>
              <a:gd name="connsiteX3" fmla="*/ 936104 w 936104"/>
              <a:gd name="connsiteY3" fmla="*/ 1800201 h 1944217"/>
              <a:gd name="connsiteX4" fmla="*/ 423461 w 936104"/>
              <a:gd name="connsiteY4" fmla="*/ 392562 h 1944217"/>
              <a:gd name="connsiteX5" fmla="*/ 728261 w 936104"/>
              <a:gd name="connsiteY5" fmla="*/ 392562 h 1944217"/>
              <a:gd name="connsiteX6" fmla="*/ 720080 w 936104"/>
              <a:gd name="connsiteY6" fmla="*/ 1 h 1944217"/>
              <a:gd name="connsiteX7" fmla="*/ 144016 w 936104"/>
              <a:gd name="connsiteY7" fmla="*/ 0 h 1944217"/>
              <a:gd name="connsiteX8" fmla="*/ 0 w 936104"/>
              <a:gd name="connsiteY8" fmla="*/ 144017 h 1944217"/>
              <a:gd name="connsiteX0" fmla="*/ 0 w 936104"/>
              <a:gd name="connsiteY0" fmla="*/ 144017 h 1944217"/>
              <a:gd name="connsiteX1" fmla="*/ 526166 w 936104"/>
              <a:gd name="connsiteY1" fmla="*/ 1896684 h 1944217"/>
              <a:gd name="connsiteX2" fmla="*/ 864096 w 936104"/>
              <a:gd name="connsiteY2" fmla="*/ 1944217 h 1944217"/>
              <a:gd name="connsiteX3" fmla="*/ 936104 w 936104"/>
              <a:gd name="connsiteY3" fmla="*/ 1800201 h 1944217"/>
              <a:gd name="connsiteX4" fmla="*/ 423461 w 936104"/>
              <a:gd name="connsiteY4" fmla="*/ 392562 h 1944217"/>
              <a:gd name="connsiteX5" fmla="*/ 728261 w 936104"/>
              <a:gd name="connsiteY5" fmla="*/ 392562 h 1944217"/>
              <a:gd name="connsiteX6" fmla="*/ 720080 w 936104"/>
              <a:gd name="connsiteY6" fmla="*/ 1 h 1944217"/>
              <a:gd name="connsiteX7" fmla="*/ 144016 w 936104"/>
              <a:gd name="connsiteY7" fmla="*/ 0 h 1944217"/>
              <a:gd name="connsiteX8" fmla="*/ 0 w 936104"/>
              <a:gd name="connsiteY8" fmla="*/ 144017 h 1944217"/>
              <a:gd name="connsiteX0" fmla="*/ 0 w 936104"/>
              <a:gd name="connsiteY0" fmla="*/ 144017 h 1896684"/>
              <a:gd name="connsiteX1" fmla="*/ 526166 w 936104"/>
              <a:gd name="connsiteY1" fmla="*/ 1896684 h 1896684"/>
              <a:gd name="connsiteX2" fmla="*/ 864096 w 936104"/>
              <a:gd name="connsiteY2" fmla="*/ 1872209 h 1896684"/>
              <a:gd name="connsiteX3" fmla="*/ 936104 w 936104"/>
              <a:gd name="connsiteY3" fmla="*/ 1800201 h 1896684"/>
              <a:gd name="connsiteX4" fmla="*/ 423461 w 936104"/>
              <a:gd name="connsiteY4" fmla="*/ 392562 h 1896684"/>
              <a:gd name="connsiteX5" fmla="*/ 728261 w 936104"/>
              <a:gd name="connsiteY5" fmla="*/ 392562 h 1896684"/>
              <a:gd name="connsiteX6" fmla="*/ 720080 w 936104"/>
              <a:gd name="connsiteY6" fmla="*/ 1 h 1896684"/>
              <a:gd name="connsiteX7" fmla="*/ 144016 w 936104"/>
              <a:gd name="connsiteY7" fmla="*/ 0 h 1896684"/>
              <a:gd name="connsiteX8" fmla="*/ 0 w 936104"/>
              <a:gd name="connsiteY8" fmla="*/ 144017 h 1896684"/>
              <a:gd name="connsiteX0" fmla="*/ 0 w 936104"/>
              <a:gd name="connsiteY0" fmla="*/ 144017 h 1872209"/>
              <a:gd name="connsiteX1" fmla="*/ 504056 w 936104"/>
              <a:gd name="connsiteY1" fmla="*/ 1872209 h 1872209"/>
              <a:gd name="connsiteX2" fmla="*/ 864096 w 936104"/>
              <a:gd name="connsiteY2" fmla="*/ 1872209 h 1872209"/>
              <a:gd name="connsiteX3" fmla="*/ 936104 w 936104"/>
              <a:gd name="connsiteY3" fmla="*/ 1800201 h 1872209"/>
              <a:gd name="connsiteX4" fmla="*/ 423461 w 936104"/>
              <a:gd name="connsiteY4" fmla="*/ 392562 h 1872209"/>
              <a:gd name="connsiteX5" fmla="*/ 728261 w 936104"/>
              <a:gd name="connsiteY5" fmla="*/ 392562 h 1872209"/>
              <a:gd name="connsiteX6" fmla="*/ 720080 w 936104"/>
              <a:gd name="connsiteY6" fmla="*/ 1 h 1872209"/>
              <a:gd name="connsiteX7" fmla="*/ 144016 w 936104"/>
              <a:gd name="connsiteY7" fmla="*/ 0 h 1872209"/>
              <a:gd name="connsiteX8" fmla="*/ 0 w 936104"/>
              <a:gd name="connsiteY8" fmla="*/ 144017 h 1872209"/>
              <a:gd name="connsiteX0" fmla="*/ 0 w 936104"/>
              <a:gd name="connsiteY0" fmla="*/ 144017 h 1872209"/>
              <a:gd name="connsiteX1" fmla="*/ 432048 w 936104"/>
              <a:gd name="connsiteY1" fmla="*/ 1800202 h 1872209"/>
              <a:gd name="connsiteX2" fmla="*/ 504056 w 936104"/>
              <a:gd name="connsiteY2" fmla="*/ 1872209 h 1872209"/>
              <a:gd name="connsiteX3" fmla="*/ 864096 w 936104"/>
              <a:gd name="connsiteY3" fmla="*/ 1872209 h 1872209"/>
              <a:gd name="connsiteX4" fmla="*/ 936104 w 936104"/>
              <a:gd name="connsiteY4" fmla="*/ 1800201 h 1872209"/>
              <a:gd name="connsiteX5" fmla="*/ 423461 w 936104"/>
              <a:gd name="connsiteY5" fmla="*/ 392562 h 1872209"/>
              <a:gd name="connsiteX6" fmla="*/ 728261 w 936104"/>
              <a:gd name="connsiteY6" fmla="*/ 392562 h 1872209"/>
              <a:gd name="connsiteX7" fmla="*/ 720080 w 936104"/>
              <a:gd name="connsiteY7" fmla="*/ 1 h 1872209"/>
              <a:gd name="connsiteX8" fmla="*/ 144016 w 936104"/>
              <a:gd name="connsiteY8" fmla="*/ 0 h 1872209"/>
              <a:gd name="connsiteX9" fmla="*/ 0 w 936104"/>
              <a:gd name="connsiteY9" fmla="*/ 144017 h 1872209"/>
              <a:gd name="connsiteX0" fmla="*/ 0 w 936104"/>
              <a:gd name="connsiteY0" fmla="*/ 144017 h 1872210"/>
              <a:gd name="connsiteX1" fmla="*/ 432048 w 936104"/>
              <a:gd name="connsiteY1" fmla="*/ 1800202 h 1872210"/>
              <a:gd name="connsiteX2" fmla="*/ 576064 w 936104"/>
              <a:gd name="connsiteY2" fmla="*/ 1872210 h 1872210"/>
              <a:gd name="connsiteX3" fmla="*/ 864096 w 936104"/>
              <a:gd name="connsiteY3" fmla="*/ 1872209 h 1872210"/>
              <a:gd name="connsiteX4" fmla="*/ 936104 w 936104"/>
              <a:gd name="connsiteY4" fmla="*/ 1800201 h 1872210"/>
              <a:gd name="connsiteX5" fmla="*/ 423461 w 936104"/>
              <a:gd name="connsiteY5" fmla="*/ 392562 h 1872210"/>
              <a:gd name="connsiteX6" fmla="*/ 728261 w 936104"/>
              <a:gd name="connsiteY6" fmla="*/ 392562 h 1872210"/>
              <a:gd name="connsiteX7" fmla="*/ 720080 w 936104"/>
              <a:gd name="connsiteY7" fmla="*/ 1 h 1872210"/>
              <a:gd name="connsiteX8" fmla="*/ 144016 w 936104"/>
              <a:gd name="connsiteY8" fmla="*/ 0 h 1872210"/>
              <a:gd name="connsiteX9" fmla="*/ 0 w 936104"/>
              <a:gd name="connsiteY9" fmla="*/ 144017 h 1872210"/>
              <a:gd name="connsiteX0" fmla="*/ 0 w 936104"/>
              <a:gd name="connsiteY0" fmla="*/ 144017 h 1872210"/>
              <a:gd name="connsiteX1" fmla="*/ 504056 w 936104"/>
              <a:gd name="connsiteY1" fmla="*/ 1800201 h 1872210"/>
              <a:gd name="connsiteX2" fmla="*/ 576064 w 936104"/>
              <a:gd name="connsiteY2" fmla="*/ 1872210 h 1872210"/>
              <a:gd name="connsiteX3" fmla="*/ 864096 w 936104"/>
              <a:gd name="connsiteY3" fmla="*/ 1872209 h 1872210"/>
              <a:gd name="connsiteX4" fmla="*/ 936104 w 936104"/>
              <a:gd name="connsiteY4" fmla="*/ 1800201 h 1872210"/>
              <a:gd name="connsiteX5" fmla="*/ 423461 w 936104"/>
              <a:gd name="connsiteY5" fmla="*/ 392562 h 1872210"/>
              <a:gd name="connsiteX6" fmla="*/ 728261 w 936104"/>
              <a:gd name="connsiteY6" fmla="*/ 392562 h 1872210"/>
              <a:gd name="connsiteX7" fmla="*/ 720080 w 936104"/>
              <a:gd name="connsiteY7" fmla="*/ 1 h 1872210"/>
              <a:gd name="connsiteX8" fmla="*/ 144016 w 936104"/>
              <a:gd name="connsiteY8" fmla="*/ 0 h 1872210"/>
              <a:gd name="connsiteX9" fmla="*/ 0 w 936104"/>
              <a:gd name="connsiteY9" fmla="*/ 144017 h 1872210"/>
              <a:gd name="connsiteX0" fmla="*/ 0 w 936104"/>
              <a:gd name="connsiteY0" fmla="*/ 144017 h 1872210"/>
              <a:gd name="connsiteX1" fmla="*/ 432048 w 936104"/>
              <a:gd name="connsiteY1" fmla="*/ 1800201 h 1872210"/>
              <a:gd name="connsiteX2" fmla="*/ 576064 w 936104"/>
              <a:gd name="connsiteY2" fmla="*/ 1872210 h 1872210"/>
              <a:gd name="connsiteX3" fmla="*/ 864096 w 936104"/>
              <a:gd name="connsiteY3" fmla="*/ 1872209 h 1872210"/>
              <a:gd name="connsiteX4" fmla="*/ 936104 w 936104"/>
              <a:gd name="connsiteY4" fmla="*/ 1800201 h 1872210"/>
              <a:gd name="connsiteX5" fmla="*/ 423461 w 936104"/>
              <a:gd name="connsiteY5" fmla="*/ 392562 h 1872210"/>
              <a:gd name="connsiteX6" fmla="*/ 728261 w 936104"/>
              <a:gd name="connsiteY6" fmla="*/ 392562 h 1872210"/>
              <a:gd name="connsiteX7" fmla="*/ 720080 w 936104"/>
              <a:gd name="connsiteY7" fmla="*/ 1 h 1872210"/>
              <a:gd name="connsiteX8" fmla="*/ 144016 w 936104"/>
              <a:gd name="connsiteY8" fmla="*/ 0 h 1872210"/>
              <a:gd name="connsiteX9" fmla="*/ 0 w 936104"/>
              <a:gd name="connsiteY9" fmla="*/ 144017 h 1872210"/>
              <a:gd name="connsiteX0" fmla="*/ 0 w 936104"/>
              <a:gd name="connsiteY0" fmla="*/ 144017 h 1872209"/>
              <a:gd name="connsiteX1" fmla="*/ 432048 w 936104"/>
              <a:gd name="connsiteY1" fmla="*/ 1800201 h 1872209"/>
              <a:gd name="connsiteX2" fmla="*/ 504056 w 936104"/>
              <a:gd name="connsiteY2" fmla="*/ 1872209 h 1872209"/>
              <a:gd name="connsiteX3" fmla="*/ 864096 w 936104"/>
              <a:gd name="connsiteY3" fmla="*/ 1872209 h 1872209"/>
              <a:gd name="connsiteX4" fmla="*/ 936104 w 936104"/>
              <a:gd name="connsiteY4" fmla="*/ 1800201 h 1872209"/>
              <a:gd name="connsiteX5" fmla="*/ 423461 w 936104"/>
              <a:gd name="connsiteY5" fmla="*/ 392562 h 1872209"/>
              <a:gd name="connsiteX6" fmla="*/ 728261 w 936104"/>
              <a:gd name="connsiteY6" fmla="*/ 392562 h 1872209"/>
              <a:gd name="connsiteX7" fmla="*/ 720080 w 936104"/>
              <a:gd name="connsiteY7" fmla="*/ 1 h 1872209"/>
              <a:gd name="connsiteX8" fmla="*/ 144016 w 936104"/>
              <a:gd name="connsiteY8" fmla="*/ 0 h 1872209"/>
              <a:gd name="connsiteX9" fmla="*/ 0 w 936104"/>
              <a:gd name="connsiteY9" fmla="*/ 144017 h 1872209"/>
              <a:gd name="connsiteX0" fmla="*/ 0 w 936104"/>
              <a:gd name="connsiteY0" fmla="*/ 288034 h 1872209"/>
              <a:gd name="connsiteX1" fmla="*/ 432048 w 936104"/>
              <a:gd name="connsiteY1" fmla="*/ 1800201 h 1872209"/>
              <a:gd name="connsiteX2" fmla="*/ 504056 w 936104"/>
              <a:gd name="connsiteY2" fmla="*/ 1872209 h 1872209"/>
              <a:gd name="connsiteX3" fmla="*/ 864096 w 936104"/>
              <a:gd name="connsiteY3" fmla="*/ 1872209 h 1872209"/>
              <a:gd name="connsiteX4" fmla="*/ 936104 w 936104"/>
              <a:gd name="connsiteY4" fmla="*/ 1800201 h 1872209"/>
              <a:gd name="connsiteX5" fmla="*/ 423461 w 936104"/>
              <a:gd name="connsiteY5" fmla="*/ 392562 h 1872209"/>
              <a:gd name="connsiteX6" fmla="*/ 728261 w 936104"/>
              <a:gd name="connsiteY6" fmla="*/ 392562 h 1872209"/>
              <a:gd name="connsiteX7" fmla="*/ 720080 w 936104"/>
              <a:gd name="connsiteY7" fmla="*/ 1 h 1872209"/>
              <a:gd name="connsiteX8" fmla="*/ 144016 w 936104"/>
              <a:gd name="connsiteY8" fmla="*/ 0 h 1872209"/>
              <a:gd name="connsiteX9" fmla="*/ 0 w 936104"/>
              <a:gd name="connsiteY9" fmla="*/ 288034 h 1872209"/>
              <a:gd name="connsiteX0" fmla="*/ 0 w 936104"/>
              <a:gd name="connsiteY0" fmla="*/ 360040 h 1944215"/>
              <a:gd name="connsiteX1" fmla="*/ 432048 w 936104"/>
              <a:gd name="connsiteY1" fmla="*/ 1872207 h 1944215"/>
              <a:gd name="connsiteX2" fmla="*/ 504056 w 936104"/>
              <a:gd name="connsiteY2" fmla="*/ 1944215 h 1944215"/>
              <a:gd name="connsiteX3" fmla="*/ 864096 w 936104"/>
              <a:gd name="connsiteY3" fmla="*/ 1944215 h 1944215"/>
              <a:gd name="connsiteX4" fmla="*/ 936104 w 936104"/>
              <a:gd name="connsiteY4" fmla="*/ 1872207 h 1944215"/>
              <a:gd name="connsiteX5" fmla="*/ 423461 w 936104"/>
              <a:gd name="connsiteY5" fmla="*/ 464568 h 1944215"/>
              <a:gd name="connsiteX6" fmla="*/ 728261 w 936104"/>
              <a:gd name="connsiteY6" fmla="*/ 464568 h 1944215"/>
              <a:gd name="connsiteX7" fmla="*/ 720080 w 936104"/>
              <a:gd name="connsiteY7" fmla="*/ 72007 h 1944215"/>
              <a:gd name="connsiteX8" fmla="*/ 648072 w 936104"/>
              <a:gd name="connsiteY8" fmla="*/ 0 h 1944215"/>
              <a:gd name="connsiteX9" fmla="*/ 144016 w 936104"/>
              <a:gd name="connsiteY9" fmla="*/ 72006 h 1944215"/>
              <a:gd name="connsiteX10" fmla="*/ 0 w 936104"/>
              <a:gd name="connsiteY10" fmla="*/ 360040 h 1944215"/>
              <a:gd name="connsiteX0" fmla="*/ 0 w 936104"/>
              <a:gd name="connsiteY0" fmla="*/ 360040 h 1944215"/>
              <a:gd name="connsiteX1" fmla="*/ 432048 w 936104"/>
              <a:gd name="connsiteY1" fmla="*/ 1872207 h 1944215"/>
              <a:gd name="connsiteX2" fmla="*/ 504056 w 936104"/>
              <a:gd name="connsiteY2" fmla="*/ 1944215 h 1944215"/>
              <a:gd name="connsiteX3" fmla="*/ 864096 w 936104"/>
              <a:gd name="connsiteY3" fmla="*/ 1944215 h 1944215"/>
              <a:gd name="connsiteX4" fmla="*/ 936104 w 936104"/>
              <a:gd name="connsiteY4" fmla="*/ 1872207 h 1944215"/>
              <a:gd name="connsiteX5" fmla="*/ 423461 w 936104"/>
              <a:gd name="connsiteY5" fmla="*/ 464568 h 1944215"/>
              <a:gd name="connsiteX6" fmla="*/ 728261 w 936104"/>
              <a:gd name="connsiteY6" fmla="*/ 464568 h 1944215"/>
              <a:gd name="connsiteX7" fmla="*/ 720080 w 936104"/>
              <a:gd name="connsiteY7" fmla="*/ 144016 h 1944215"/>
              <a:gd name="connsiteX8" fmla="*/ 648072 w 936104"/>
              <a:gd name="connsiteY8" fmla="*/ 0 h 1944215"/>
              <a:gd name="connsiteX9" fmla="*/ 144016 w 936104"/>
              <a:gd name="connsiteY9" fmla="*/ 72006 h 1944215"/>
              <a:gd name="connsiteX10" fmla="*/ 0 w 936104"/>
              <a:gd name="connsiteY10" fmla="*/ 360040 h 1944215"/>
              <a:gd name="connsiteX0" fmla="*/ 0 w 936104"/>
              <a:gd name="connsiteY0" fmla="*/ 288034 h 1872209"/>
              <a:gd name="connsiteX1" fmla="*/ 432048 w 936104"/>
              <a:gd name="connsiteY1" fmla="*/ 1800201 h 1872209"/>
              <a:gd name="connsiteX2" fmla="*/ 504056 w 936104"/>
              <a:gd name="connsiteY2" fmla="*/ 1872209 h 1872209"/>
              <a:gd name="connsiteX3" fmla="*/ 864096 w 936104"/>
              <a:gd name="connsiteY3" fmla="*/ 1872209 h 1872209"/>
              <a:gd name="connsiteX4" fmla="*/ 936104 w 936104"/>
              <a:gd name="connsiteY4" fmla="*/ 1800201 h 1872209"/>
              <a:gd name="connsiteX5" fmla="*/ 423461 w 936104"/>
              <a:gd name="connsiteY5" fmla="*/ 392562 h 1872209"/>
              <a:gd name="connsiteX6" fmla="*/ 728261 w 936104"/>
              <a:gd name="connsiteY6" fmla="*/ 392562 h 1872209"/>
              <a:gd name="connsiteX7" fmla="*/ 720080 w 936104"/>
              <a:gd name="connsiteY7" fmla="*/ 72010 h 1872209"/>
              <a:gd name="connsiteX8" fmla="*/ 648072 w 936104"/>
              <a:gd name="connsiteY8" fmla="*/ 2 h 1872209"/>
              <a:gd name="connsiteX9" fmla="*/ 144016 w 936104"/>
              <a:gd name="connsiteY9" fmla="*/ 0 h 1872209"/>
              <a:gd name="connsiteX10" fmla="*/ 0 w 936104"/>
              <a:gd name="connsiteY10" fmla="*/ 288034 h 1872209"/>
              <a:gd name="connsiteX0" fmla="*/ 0 w 936104"/>
              <a:gd name="connsiteY0" fmla="*/ 288034 h 1872209"/>
              <a:gd name="connsiteX1" fmla="*/ 432048 w 936104"/>
              <a:gd name="connsiteY1" fmla="*/ 1800201 h 1872209"/>
              <a:gd name="connsiteX2" fmla="*/ 504056 w 936104"/>
              <a:gd name="connsiteY2" fmla="*/ 1872209 h 1872209"/>
              <a:gd name="connsiteX3" fmla="*/ 864096 w 936104"/>
              <a:gd name="connsiteY3" fmla="*/ 1872209 h 1872209"/>
              <a:gd name="connsiteX4" fmla="*/ 936104 w 936104"/>
              <a:gd name="connsiteY4" fmla="*/ 1800201 h 1872209"/>
              <a:gd name="connsiteX5" fmla="*/ 423461 w 936104"/>
              <a:gd name="connsiteY5" fmla="*/ 392562 h 1872209"/>
              <a:gd name="connsiteX6" fmla="*/ 728261 w 936104"/>
              <a:gd name="connsiteY6" fmla="*/ 392562 h 1872209"/>
              <a:gd name="connsiteX7" fmla="*/ 792088 w 936104"/>
              <a:gd name="connsiteY7" fmla="*/ 288034 h 1872209"/>
              <a:gd name="connsiteX8" fmla="*/ 720080 w 936104"/>
              <a:gd name="connsiteY8" fmla="*/ 72010 h 1872209"/>
              <a:gd name="connsiteX9" fmla="*/ 648072 w 936104"/>
              <a:gd name="connsiteY9" fmla="*/ 2 h 1872209"/>
              <a:gd name="connsiteX10" fmla="*/ 144016 w 936104"/>
              <a:gd name="connsiteY10" fmla="*/ 0 h 1872209"/>
              <a:gd name="connsiteX11" fmla="*/ 0 w 936104"/>
              <a:gd name="connsiteY11" fmla="*/ 288034 h 1872209"/>
              <a:gd name="connsiteX0" fmla="*/ 0 w 936104"/>
              <a:gd name="connsiteY0" fmla="*/ 288034 h 1872209"/>
              <a:gd name="connsiteX1" fmla="*/ 432048 w 936104"/>
              <a:gd name="connsiteY1" fmla="*/ 1800201 h 1872209"/>
              <a:gd name="connsiteX2" fmla="*/ 504056 w 936104"/>
              <a:gd name="connsiteY2" fmla="*/ 1872209 h 1872209"/>
              <a:gd name="connsiteX3" fmla="*/ 864096 w 936104"/>
              <a:gd name="connsiteY3" fmla="*/ 1872209 h 1872209"/>
              <a:gd name="connsiteX4" fmla="*/ 936104 w 936104"/>
              <a:gd name="connsiteY4" fmla="*/ 1800201 h 1872209"/>
              <a:gd name="connsiteX5" fmla="*/ 423461 w 936104"/>
              <a:gd name="connsiteY5" fmla="*/ 392562 h 1872209"/>
              <a:gd name="connsiteX6" fmla="*/ 648072 w 936104"/>
              <a:gd name="connsiteY6" fmla="*/ 432050 h 1872209"/>
              <a:gd name="connsiteX7" fmla="*/ 792088 w 936104"/>
              <a:gd name="connsiteY7" fmla="*/ 288034 h 1872209"/>
              <a:gd name="connsiteX8" fmla="*/ 720080 w 936104"/>
              <a:gd name="connsiteY8" fmla="*/ 72010 h 1872209"/>
              <a:gd name="connsiteX9" fmla="*/ 648072 w 936104"/>
              <a:gd name="connsiteY9" fmla="*/ 2 h 1872209"/>
              <a:gd name="connsiteX10" fmla="*/ 144016 w 936104"/>
              <a:gd name="connsiteY10" fmla="*/ 0 h 1872209"/>
              <a:gd name="connsiteX11" fmla="*/ 0 w 936104"/>
              <a:gd name="connsiteY11" fmla="*/ 288034 h 1872209"/>
              <a:gd name="connsiteX0" fmla="*/ 0 w 936104"/>
              <a:gd name="connsiteY0" fmla="*/ 288034 h 1872209"/>
              <a:gd name="connsiteX1" fmla="*/ 432048 w 936104"/>
              <a:gd name="connsiteY1" fmla="*/ 1800201 h 1872209"/>
              <a:gd name="connsiteX2" fmla="*/ 504056 w 936104"/>
              <a:gd name="connsiteY2" fmla="*/ 1872209 h 1872209"/>
              <a:gd name="connsiteX3" fmla="*/ 864096 w 936104"/>
              <a:gd name="connsiteY3" fmla="*/ 1872209 h 1872209"/>
              <a:gd name="connsiteX4" fmla="*/ 936104 w 936104"/>
              <a:gd name="connsiteY4" fmla="*/ 1800201 h 1872209"/>
              <a:gd name="connsiteX5" fmla="*/ 423461 w 936104"/>
              <a:gd name="connsiteY5" fmla="*/ 392562 h 1872209"/>
              <a:gd name="connsiteX6" fmla="*/ 648072 w 936104"/>
              <a:gd name="connsiteY6" fmla="*/ 432050 h 1872209"/>
              <a:gd name="connsiteX7" fmla="*/ 720080 w 936104"/>
              <a:gd name="connsiteY7" fmla="*/ 360042 h 1872209"/>
              <a:gd name="connsiteX8" fmla="*/ 720080 w 936104"/>
              <a:gd name="connsiteY8" fmla="*/ 72010 h 1872209"/>
              <a:gd name="connsiteX9" fmla="*/ 648072 w 936104"/>
              <a:gd name="connsiteY9" fmla="*/ 2 h 1872209"/>
              <a:gd name="connsiteX10" fmla="*/ 144016 w 936104"/>
              <a:gd name="connsiteY10" fmla="*/ 0 h 1872209"/>
              <a:gd name="connsiteX11" fmla="*/ 0 w 936104"/>
              <a:gd name="connsiteY11" fmla="*/ 288034 h 1872209"/>
              <a:gd name="connsiteX0" fmla="*/ 0 w 936104"/>
              <a:gd name="connsiteY0" fmla="*/ 288034 h 1872209"/>
              <a:gd name="connsiteX1" fmla="*/ 432048 w 936104"/>
              <a:gd name="connsiteY1" fmla="*/ 1800201 h 1872209"/>
              <a:gd name="connsiteX2" fmla="*/ 504056 w 936104"/>
              <a:gd name="connsiteY2" fmla="*/ 1872209 h 1872209"/>
              <a:gd name="connsiteX3" fmla="*/ 864096 w 936104"/>
              <a:gd name="connsiteY3" fmla="*/ 1872209 h 1872209"/>
              <a:gd name="connsiteX4" fmla="*/ 936104 w 936104"/>
              <a:gd name="connsiteY4" fmla="*/ 1800201 h 1872209"/>
              <a:gd name="connsiteX5" fmla="*/ 432048 w 936104"/>
              <a:gd name="connsiteY5" fmla="*/ 504058 h 1872209"/>
              <a:gd name="connsiteX6" fmla="*/ 648072 w 936104"/>
              <a:gd name="connsiteY6" fmla="*/ 432050 h 1872209"/>
              <a:gd name="connsiteX7" fmla="*/ 720080 w 936104"/>
              <a:gd name="connsiteY7" fmla="*/ 360042 h 1872209"/>
              <a:gd name="connsiteX8" fmla="*/ 720080 w 936104"/>
              <a:gd name="connsiteY8" fmla="*/ 72010 h 1872209"/>
              <a:gd name="connsiteX9" fmla="*/ 648072 w 936104"/>
              <a:gd name="connsiteY9" fmla="*/ 2 h 1872209"/>
              <a:gd name="connsiteX10" fmla="*/ 144016 w 936104"/>
              <a:gd name="connsiteY10" fmla="*/ 0 h 1872209"/>
              <a:gd name="connsiteX11" fmla="*/ 0 w 936104"/>
              <a:gd name="connsiteY11" fmla="*/ 288034 h 1872209"/>
              <a:gd name="connsiteX0" fmla="*/ 0 w 936104"/>
              <a:gd name="connsiteY0" fmla="*/ 288034 h 1872209"/>
              <a:gd name="connsiteX1" fmla="*/ 432048 w 936104"/>
              <a:gd name="connsiteY1" fmla="*/ 1800201 h 1872209"/>
              <a:gd name="connsiteX2" fmla="*/ 504056 w 936104"/>
              <a:gd name="connsiteY2" fmla="*/ 1872209 h 1872209"/>
              <a:gd name="connsiteX3" fmla="*/ 864096 w 936104"/>
              <a:gd name="connsiteY3" fmla="*/ 1872209 h 1872209"/>
              <a:gd name="connsiteX4" fmla="*/ 936104 w 936104"/>
              <a:gd name="connsiteY4" fmla="*/ 1800201 h 1872209"/>
              <a:gd name="connsiteX5" fmla="*/ 432048 w 936104"/>
              <a:gd name="connsiteY5" fmla="*/ 432050 h 1872209"/>
              <a:gd name="connsiteX6" fmla="*/ 648072 w 936104"/>
              <a:gd name="connsiteY6" fmla="*/ 432050 h 1872209"/>
              <a:gd name="connsiteX7" fmla="*/ 720080 w 936104"/>
              <a:gd name="connsiteY7" fmla="*/ 360042 h 1872209"/>
              <a:gd name="connsiteX8" fmla="*/ 720080 w 936104"/>
              <a:gd name="connsiteY8" fmla="*/ 72010 h 1872209"/>
              <a:gd name="connsiteX9" fmla="*/ 648072 w 936104"/>
              <a:gd name="connsiteY9" fmla="*/ 2 h 1872209"/>
              <a:gd name="connsiteX10" fmla="*/ 144016 w 936104"/>
              <a:gd name="connsiteY10" fmla="*/ 0 h 1872209"/>
              <a:gd name="connsiteX11" fmla="*/ 0 w 936104"/>
              <a:gd name="connsiteY11" fmla="*/ 288034 h 1872209"/>
              <a:gd name="connsiteX0" fmla="*/ 0 w 936104"/>
              <a:gd name="connsiteY0" fmla="*/ 288034 h 1872209"/>
              <a:gd name="connsiteX1" fmla="*/ 432048 w 936104"/>
              <a:gd name="connsiteY1" fmla="*/ 1800201 h 1872209"/>
              <a:gd name="connsiteX2" fmla="*/ 504056 w 936104"/>
              <a:gd name="connsiteY2" fmla="*/ 1872209 h 1872209"/>
              <a:gd name="connsiteX3" fmla="*/ 864096 w 936104"/>
              <a:gd name="connsiteY3" fmla="*/ 1872209 h 1872209"/>
              <a:gd name="connsiteX4" fmla="*/ 936104 w 936104"/>
              <a:gd name="connsiteY4" fmla="*/ 1800201 h 1872209"/>
              <a:gd name="connsiteX5" fmla="*/ 432048 w 936104"/>
              <a:gd name="connsiteY5" fmla="*/ 432050 h 1872209"/>
              <a:gd name="connsiteX6" fmla="*/ 648072 w 936104"/>
              <a:gd name="connsiteY6" fmla="*/ 432050 h 1872209"/>
              <a:gd name="connsiteX7" fmla="*/ 720080 w 936104"/>
              <a:gd name="connsiteY7" fmla="*/ 288034 h 1872209"/>
              <a:gd name="connsiteX8" fmla="*/ 720080 w 936104"/>
              <a:gd name="connsiteY8" fmla="*/ 72010 h 1872209"/>
              <a:gd name="connsiteX9" fmla="*/ 648072 w 936104"/>
              <a:gd name="connsiteY9" fmla="*/ 2 h 1872209"/>
              <a:gd name="connsiteX10" fmla="*/ 144016 w 936104"/>
              <a:gd name="connsiteY10" fmla="*/ 0 h 1872209"/>
              <a:gd name="connsiteX11" fmla="*/ 0 w 936104"/>
              <a:gd name="connsiteY11" fmla="*/ 288034 h 1872209"/>
              <a:gd name="connsiteX0" fmla="*/ 0 w 936104"/>
              <a:gd name="connsiteY0" fmla="*/ 288034 h 1872209"/>
              <a:gd name="connsiteX1" fmla="*/ 432048 w 936104"/>
              <a:gd name="connsiteY1" fmla="*/ 1800201 h 1872209"/>
              <a:gd name="connsiteX2" fmla="*/ 504056 w 936104"/>
              <a:gd name="connsiteY2" fmla="*/ 1872209 h 1872209"/>
              <a:gd name="connsiteX3" fmla="*/ 864096 w 936104"/>
              <a:gd name="connsiteY3" fmla="*/ 1872209 h 1872209"/>
              <a:gd name="connsiteX4" fmla="*/ 936104 w 936104"/>
              <a:gd name="connsiteY4" fmla="*/ 1800201 h 1872209"/>
              <a:gd name="connsiteX5" fmla="*/ 432048 w 936104"/>
              <a:gd name="connsiteY5" fmla="*/ 432050 h 1872209"/>
              <a:gd name="connsiteX6" fmla="*/ 648072 w 936104"/>
              <a:gd name="connsiteY6" fmla="*/ 360042 h 1872209"/>
              <a:gd name="connsiteX7" fmla="*/ 720080 w 936104"/>
              <a:gd name="connsiteY7" fmla="*/ 288034 h 1872209"/>
              <a:gd name="connsiteX8" fmla="*/ 720080 w 936104"/>
              <a:gd name="connsiteY8" fmla="*/ 72010 h 1872209"/>
              <a:gd name="connsiteX9" fmla="*/ 648072 w 936104"/>
              <a:gd name="connsiteY9" fmla="*/ 2 h 1872209"/>
              <a:gd name="connsiteX10" fmla="*/ 144016 w 936104"/>
              <a:gd name="connsiteY10" fmla="*/ 0 h 1872209"/>
              <a:gd name="connsiteX11" fmla="*/ 0 w 936104"/>
              <a:gd name="connsiteY11" fmla="*/ 288034 h 1872209"/>
              <a:gd name="connsiteX0" fmla="*/ 0 w 936104"/>
              <a:gd name="connsiteY0" fmla="*/ 288034 h 1872209"/>
              <a:gd name="connsiteX1" fmla="*/ 432048 w 936104"/>
              <a:gd name="connsiteY1" fmla="*/ 1800201 h 1872209"/>
              <a:gd name="connsiteX2" fmla="*/ 504056 w 936104"/>
              <a:gd name="connsiteY2" fmla="*/ 1872209 h 1872209"/>
              <a:gd name="connsiteX3" fmla="*/ 864096 w 936104"/>
              <a:gd name="connsiteY3" fmla="*/ 1872209 h 1872209"/>
              <a:gd name="connsiteX4" fmla="*/ 936104 w 936104"/>
              <a:gd name="connsiteY4" fmla="*/ 1800201 h 1872209"/>
              <a:gd name="connsiteX5" fmla="*/ 432048 w 936104"/>
              <a:gd name="connsiteY5" fmla="*/ 360042 h 1872209"/>
              <a:gd name="connsiteX6" fmla="*/ 648072 w 936104"/>
              <a:gd name="connsiteY6" fmla="*/ 360042 h 1872209"/>
              <a:gd name="connsiteX7" fmla="*/ 720080 w 936104"/>
              <a:gd name="connsiteY7" fmla="*/ 288034 h 1872209"/>
              <a:gd name="connsiteX8" fmla="*/ 720080 w 936104"/>
              <a:gd name="connsiteY8" fmla="*/ 72010 h 1872209"/>
              <a:gd name="connsiteX9" fmla="*/ 648072 w 936104"/>
              <a:gd name="connsiteY9" fmla="*/ 2 h 1872209"/>
              <a:gd name="connsiteX10" fmla="*/ 144016 w 936104"/>
              <a:gd name="connsiteY10" fmla="*/ 0 h 1872209"/>
              <a:gd name="connsiteX11" fmla="*/ 0 w 936104"/>
              <a:gd name="connsiteY11" fmla="*/ 288034 h 1872209"/>
              <a:gd name="connsiteX0" fmla="*/ 0 w 936104"/>
              <a:gd name="connsiteY0" fmla="*/ 288034 h 1872209"/>
              <a:gd name="connsiteX1" fmla="*/ 432048 w 936104"/>
              <a:gd name="connsiteY1" fmla="*/ 1800201 h 1872209"/>
              <a:gd name="connsiteX2" fmla="*/ 504056 w 936104"/>
              <a:gd name="connsiteY2" fmla="*/ 1872209 h 1872209"/>
              <a:gd name="connsiteX3" fmla="*/ 864096 w 936104"/>
              <a:gd name="connsiteY3" fmla="*/ 1872209 h 1872209"/>
              <a:gd name="connsiteX4" fmla="*/ 936104 w 936104"/>
              <a:gd name="connsiteY4" fmla="*/ 1800201 h 1872209"/>
              <a:gd name="connsiteX5" fmla="*/ 432048 w 936104"/>
              <a:gd name="connsiteY5" fmla="*/ 360042 h 1872209"/>
              <a:gd name="connsiteX6" fmla="*/ 720080 w 936104"/>
              <a:gd name="connsiteY6" fmla="*/ 360042 h 1872209"/>
              <a:gd name="connsiteX7" fmla="*/ 720080 w 936104"/>
              <a:gd name="connsiteY7" fmla="*/ 288034 h 1872209"/>
              <a:gd name="connsiteX8" fmla="*/ 720080 w 936104"/>
              <a:gd name="connsiteY8" fmla="*/ 72010 h 1872209"/>
              <a:gd name="connsiteX9" fmla="*/ 648072 w 936104"/>
              <a:gd name="connsiteY9" fmla="*/ 2 h 1872209"/>
              <a:gd name="connsiteX10" fmla="*/ 144016 w 936104"/>
              <a:gd name="connsiteY10" fmla="*/ 0 h 1872209"/>
              <a:gd name="connsiteX11" fmla="*/ 0 w 936104"/>
              <a:gd name="connsiteY11" fmla="*/ 288034 h 1872209"/>
              <a:gd name="connsiteX0" fmla="*/ 0 w 936104"/>
              <a:gd name="connsiteY0" fmla="*/ 288034 h 1872209"/>
              <a:gd name="connsiteX1" fmla="*/ 432048 w 936104"/>
              <a:gd name="connsiteY1" fmla="*/ 1800201 h 1872209"/>
              <a:gd name="connsiteX2" fmla="*/ 504056 w 936104"/>
              <a:gd name="connsiteY2" fmla="*/ 1872209 h 1872209"/>
              <a:gd name="connsiteX3" fmla="*/ 864096 w 936104"/>
              <a:gd name="connsiteY3" fmla="*/ 1872209 h 1872209"/>
              <a:gd name="connsiteX4" fmla="*/ 936104 w 936104"/>
              <a:gd name="connsiteY4" fmla="*/ 1800201 h 1872209"/>
              <a:gd name="connsiteX5" fmla="*/ 432048 w 936104"/>
              <a:gd name="connsiteY5" fmla="*/ 360042 h 1872209"/>
              <a:gd name="connsiteX6" fmla="*/ 648072 w 936104"/>
              <a:gd name="connsiteY6" fmla="*/ 360042 h 1872209"/>
              <a:gd name="connsiteX7" fmla="*/ 720080 w 936104"/>
              <a:gd name="connsiteY7" fmla="*/ 288034 h 1872209"/>
              <a:gd name="connsiteX8" fmla="*/ 720080 w 936104"/>
              <a:gd name="connsiteY8" fmla="*/ 72010 h 1872209"/>
              <a:gd name="connsiteX9" fmla="*/ 648072 w 936104"/>
              <a:gd name="connsiteY9" fmla="*/ 2 h 1872209"/>
              <a:gd name="connsiteX10" fmla="*/ 144016 w 936104"/>
              <a:gd name="connsiteY10" fmla="*/ 0 h 1872209"/>
              <a:gd name="connsiteX11" fmla="*/ 0 w 936104"/>
              <a:gd name="connsiteY11" fmla="*/ 288034 h 1872209"/>
              <a:gd name="connsiteX0" fmla="*/ 0 w 936104"/>
              <a:gd name="connsiteY0" fmla="*/ 288034 h 1872209"/>
              <a:gd name="connsiteX1" fmla="*/ 432048 w 936104"/>
              <a:gd name="connsiteY1" fmla="*/ 1800201 h 1872209"/>
              <a:gd name="connsiteX2" fmla="*/ 504056 w 936104"/>
              <a:gd name="connsiteY2" fmla="*/ 1872209 h 1872209"/>
              <a:gd name="connsiteX3" fmla="*/ 864096 w 936104"/>
              <a:gd name="connsiteY3" fmla="*/ 1872209 h 1872209"/>
              <a:gd name="connsiteX4" fmla="*/ 936104 w 936104"/>
              <a:gd name="connsiteY4" fmla="*/ 1800201 h 1872209"/>
              <a:gd name="connsiteX5" fmla="*/ 432048 w 936104"/>
              <a:gd name="connsiteY5" fmla="*/ 360042 h 1872209"/>
              <a:gd name="connsiteX6" fmla="*/ 648072 w 936104"/>
              <a:gd name="connsiteY6" fmla="*/ 432050 h 1872209"/>
              <a:gd name="connsiteX7" fmla="*/ 720080 w 936104"/>
              <a:gd name="connsiteY7" fmla="*/ 288034 h 1872209"/>
              <a:gd name="connsiteX8" fmla="*/ 720080 w 936104"/>
              <a:gd name="connsiteY8" fmla="*/ 72010 h 1872209"/>
              <a:gd name="connsiteX9" fmla="*/ 648072 w 936104"/>
              <a:gd name="connsiteY9" fmla="*/ 2 h 1872209"/>
              <a:gd name="connsiteX10" fmla="*/ 144016 w 936104"/>
              <a:gd name="connsiteY10" fmla="*/ 0 h 1872209"/>
              <a:gd name="connsiteX11" fmla="*/ 0 w 936104"/>
              <a:gd name="connsiteY11" fmla="*/ 288034 h 1872209"/>
              <a:gd name="connsiteX0" fmla="*/ 0 w 936104"/>
              <a:gd name="connsiteY0" fmla="*/ 288034 h 1872209"/>
              <a:gd name="connsiteX1" fmla="*/ 432048 w 936104"/>
              <a:gd name="connsiteY1" fmla="*/ 1800201 h 1872209"/>
              <a:gd name="connsiteX2" fmla="*/ 504056 w 936104"/>
              <a:gd name="connsiteY2" fmla="*/ 1872209 h 1872209"/>
              <a:gd name="connsiteX3" fmla="*/ 864096 w 936104"/>
              <a:gd name="connsiteY3" fmla="*/ 1872209 h 1872209"/>
              <a:gd name="connsiteX4" fmla="*/ 936104 w 936104"/>
              <a:gd name="connsiteY4" fmla="*/ 1800201 h 1872209"/>
              <a:gd name="connsiteX5" fmla="*/ 432048 w 936104"/>
              <a:gd name="connsiteY5" fmla="*/ 432050 h 1872209"/>
              <a:gd name="connsiteX6" fmla="*/ 648072 w 936104"/>
              <a:gd name="connsiteY6" fmla="*/ 432050 h 1872209"/>
              <a:gd name="connsiteX7" fmla="*/ 720080 w 936104"/>
              <a:gd name="connsiteY7" fmla="*/ 288034 h 1872209"/>
              <a:gd name="connsiteX8" fmla="*/ 720080 w 936104"/>
              <a:gd name="connsiteY8" fmla="*/ 72010 h 1872209"/>
              <a:gd name="connsiteX9" fmla="*/ 648072 w 936104"/>
              <a:gd name="connsiteY9" fmla="*/ 2 h 1872209"/>
              <a:gd name="connsiteX10" fmla="*/ 144016 w 936104"/>
              <a:gd name="connsiteY10" fmla="*/ 0 h 1872209"/>
              <a:gd name="connsiteX11" fmla="*/ 0 w 936104"/>
              <a:gd name="connsiteY11" fmla="*/ 288034 h 1872209"/>
              <a:gd name="connsiteX0" fmla="*/ 0 w 936104"/>
              <a:gd name="connsiteY0" fmla="*/ 288034 h 1872209"/>
              <a:gd name="connsiteX1" fmla="*/ 432048 w 936104"/>
              <a:gd name="connsiteY1" fmla="*/ 1800201 h 1872209"/>
              <a:gd name="connsiteX2" fmla="*/ 504056 w 936104"/>
              <a:gd name="connsiteY2" fmla="*/ 1872209 h 1872209"/>
              <a:gd name="connsiteX3" fmla="*/ 864096 w 936104"/>
              <a:gd name="connsiteY3" fmla="*/ 1872209 h 1872209"/>
              <a:gd name="connsiteX4" fmla="*/ 936104 w 936104"/>
              <a:gd name="connsiteY4" fmla="*/ 1800201 h 1872209"/>
              <a:gd name="connsiteX5" fmla="*/ 432048 w 936104"/>
              <a:gd name="connsiteY5" fmla="*/ 432050 h 1872209"/>
              <a:gd name="connsiteX6" fmla="*/ 648072 w 936104"/>
              <a:gd name="connsiteY6" fmla="*/ 432050 h 1872209"/>
              <a:gd name="connsiteX7" fmla="*/ 720080 w 936104"/>
              <a:gd name="connsiteY7" fmla="*/ 360040 h 1872209"/>
              <a:gd name="connsiteX8" fmla="*/ 720080 w 936104"/>
              <a:gd name="connsiteY8" fmla="*/ 72010 h 1872209"/>
              <a:gd name="connsiteX9" fmla="*/ 648072 w 936104"/>
              <a:gd name="connsiteY9" fmla="*/ 2 h 1872209"/>
              <a:gd name="connsiteX10" fmla="*/ 144016 w 936104"/>
              <a:gd name="connsiteY10" fmla="*/ 0 h 1872209"/>
              <a:gd name="connsiteX11" fmla="*/ 0 w 936104"/>
              <a:gd name="connsiteY11" fmla="*/ 288034 h 1872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6104" h="1872209">
                <a:moveTo>
                  <a:pt x="0" y="288034"/>
                </a:moveTo>
                <a:lnTo>
                  <a:pt x="432048" y="1800201"/>
                </a:lnTo>
                <a:lnTo>
                  <a:pt x="504056" y="1872209"/>
                </a:lnTo>
                <a:lnTo>
                  <a:pt x="864096" y="1872209"/>
                </a:lnTo>
                <a:lnTo>
                  <a:pt x="936104" y="1800201"/>
                </a:lnTo>
                <a:lnTo>
                  <a:pt x="432048" y="432050"/>
                </a:lnTo>
                <a:lnTo>
                  <a:pt x="648072" y="432050"/>
                </a:lnTo>
                <a:lnTo>
                  <a:pt x="720080" y="360040"/>
                </a:lnTo>
                <a:lnTo>
                  <a:pt x="720080" y="72010"/>
                </a:lnTo>
                <a:lnTo>
                  <a:pt x="648072" y="2"/>
                </a:lnTo>
                <a:lnTo>
                  <a:pt x="144016" y="0"/>
                </a:lnTo>
                <a:lnTo>
                  <a:pt x="0" y="288034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圖說文字 13"/>
          <p:cNvSpPr/>
          <p:nvPr/>
        </p:nvSpPr>
        <p:spPr>
          <a:xfrm>
            <a:off x="4427984" y="2780928"/>
            <a:ext cx="2808312" cy="360040"/>
          </a:xfrm>
          <a:prstGeom prst="wedgeRectCallout">
            <a:avLst>
              <a:gd name="adj1" fmla="val -44208"/>
              <a:gd name="adj2" fmla="val 21300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2.	Wake up sending thread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Client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8" name="圖片 7" descr="figure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000" y="1503081"/>
            <a:ext cx="7920000" cy="473423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139952" y="3645024"/>
            <a:ext cx="122413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451580" y="6309320"/>
            <a:ext cx="424084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3-way Handshake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3923928" y="2564904"/>
            <a:ext cx="3960440" cy="648072"/>
          </a:xfrm>
          <a:prstGeom prst="wedgeRectCallout">
            <a:avLst>
              <a:gd name="adj1" fmla="val -37347"/>
              <a:gd name="adj2" fmla="val 10799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/>
            <a:r>
              <a:rPr lang="en-HK" altLang="zh-TW" dirty="0" smtClean="0">
                <a:solidFill>
                  <a:srgbClr val="FF0000"/>
                </a:solidFill>
              </a:rPr>
              <a:t>3.	After woken up by application thread, send a SYN packet to server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Client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8" name="圖片 7" descr="figure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000" y="1503081"/>
            <a:ext cx="7920000" cy="473423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451580" y="6309320"/>
            <a:ext cx="424084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3-way Handshake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64088" y="5301208"/>
            <a:ext cx="936104" cy="792088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圖說文字 13"/>
          <p:cNvSpPr/>
          <p:nvPr/>
        </p:nvSpPr>
        <p:spPr>
          <a:xfrm>
            <a:off x="2339752" y="4221088"/>
            <a:ext cx="3960440" cy="648072"/>
          </a:xfrm>
          <a:prstGeom prst="wedgeRectCallout">
            <a:avLst>
              <a:gd name="adj1" fmla="val 33591"/>
              <a:gd name="adj2" fmla="val 11042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/>
            <a:r>
              <a:rPr lang="en-HK" altLang="zh-TW" dirty="0" smtClean="0">
                <a:solidFill>
                  <a:schemeClr val="accent4">
                    <a:lumMod val="50000"/>
                  </a:schemeClr>
                </a:solidFill>
              </a:rPr>
              <a:t>4.	After receiving the SYN-ACK packet, it will wake up the sending thread</a:t>
            </a:r>
            <a:endParaRPr lang="zh-TW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Client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8" name="圖片 7" descr="figure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000" y="1503081"/>
            <a:ext cx="7920000" cy="473423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451580" y="6309320"/>
            <a:ext cx="424084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3-way Handshake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8184" y="3645024"/>
            <a:ext cx="122413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圖說文字 13"/>
          <p:cNvSpPr/>
          <p:nvPr/>
        </p:nvSpPr>
        <p:spPr>
          <a:xfrm>
            <a:off x="2627784" y="2636912"/>
            <a:ext cx="3960440" cy="864096"/>
          </a:xfrm>
          <a:prstGeom prst="wedgeRectCallout">
            <a:avLst>
              <a:gd name="adj1" fmla="val 39865"/>
              <a:gd name="adj2" fmla="val 9253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/>
            <a:r>
              <a:rPr lang="en-HK" altLang="zh-TW" dirty="0" smtClean="0">
                <a:solidFill>
                  <a:srgbClr val="FF0000"/>
                </a:solidFill>
              </a:rPr>
              <a:t>5.	After woken up by the receiving thread, the sending thread will send a ACK packet to the server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Client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8" name="圖片 7" descr="figure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000" y="1503081"/>
            <a:ext cx="7920000" cy="473423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451580" y="6309320"/>
            <a:ext cx="424084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3-way Handshake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手繪多邊形 12"/>
          <p:cNvSpPr/>
          <p:nvPr/>
        </p:nvSpPr>
        <p:spPr>
          <a:xfrm>
            <a:off x="7020272" y="2204864"/>
            <a:ext cx="720080" cy="1872208"/>
          </a:xfrm>
          <a:custGeom>
            <a:avLst/>
            <a:gdLst>
              <a:gd name="connsiteX0" fmla="*/ 344557 w 718931"/>
              <a:gd name="connsiteY0" fmla="*/ 9939 h 1901687"/>
              <a:gd name="connsiteX1" fmla="*/ 0 w 718931"/>
              <a:gd name="connsiteY1" fmla="*/ 1901687 h 1901687"/>
              <a:gd name="connsiteX2" fmla="*/ 384313 w 718931"/>
              <a:gd name="connsiteY2" fmla="*/ 1891748 h 1901687"/>
              <a:gd name="connsiteX3" fmla="*/ 718931 w 718931"/>
              <a:gd name="connsiteY3" fmla="*/ 0 h 1901687"/>
              <a:gd name="connsiteX4" fmla="*/ 344557 w 718931"/>
              <a:gd name="connsiteY4" fmla="*/ 9939 h 1901687"/>
              <a:gd name="connsiteX0" fmla="*/ 344557 w 718931"/>
              <a:gd name="connsiteY0" fmla="*/ 9939 h 1901687"/>
              <a:gd name="connsiteX1" fmla="*/ 281339 w 718931"/>
              <a:gd name="connsiteY1" fmla="*/ 60446 h 1901687"/>
              <a:gd name="connsiteX2" fmla="*/ 0 w 718931"/>
              <a:gd name="connsiteY2" fmla="*/ 1901687 h 1901687"/>
              <a:gd name="connsiteX3" fmla="*/ 384313 w 718931"/>
              <a:gd name="connsiteY3" fmla="*/ 1891748 h 1901687"/>
              <a:gd name="connsiteX4" fmla="*/ 718931 w 718931"/>
              <a:gd name="connsiteY4" fmla="*/ 0 h 1901687"/>
              <a:gd name="connsiteX5" fmla="*/ 344557 w 718931"/>
              <a:gd name="connsiteY5" fmla="*/ 9939 h 1901687"/>
              <a:gd name="connsiteX0" fmla="*/ 425355 w 718931"/>
              <a:gd name="connsiteY0" fmla="*/ 0 h 1913249"/>
              <a:gd name="connsiteX1" fmla="*/ 281339 w 718931"/>
              <a:gd name="connsiteY1" fmla="*/ 72008 h 1913249"/>
              <a:gd name="connsiteX2" fmla="*/ 0 w 718931"/>
              <a:gd name="connsiteY2" fmla="*/ 1913249 h 1913249"/>
              <a:gd name="connsiteX3" fmla="*/ 384313 w 718931"/>
              <a:gd name="connsiteY3" fmla="*/ 1903310 h 1913249"/>
              <a:gd name="connsiteX4" fmla="*/ 718931 w 718931"/>
              <a:gd name="connsiteY4" fmla="*/ 11562 h 1913249"/>
              <a:gd name="connsiteX5" fmla="*/ 425355 w 718931"/>
              <a:gd name="connsiteY5" fmla="*/ 0 h 1913249"/>
              <a:gd name="connsiteX0" fmla="*/ 425355 w 718931"/>
              <a:gd name="connsiteY0" fmla="*/ 0 h 1913249"/>
              <a:gd name="connsiteX1" fmla="*/ 353347 w 718931"/>
              <a:gd name="connsiteY1" fmla="*/ 72008 h 1913249"/>
              <a:gd name="connsiteX2" fmla="*/ 0 w 718931"/>
              <a:gd name="connsiteY2" fmla="*/ 1913249 h 1913249"/>
              <a:gd name="connsiteX3" fmla="*/ 384313 w 718931"/>
              <a:gd name="connsiteY3" fmla="*/ 1903310 h 1913249"/>
              <a:gd name="connsiteX4" fmla="*/ 718931 w 718931"/>
              <a:gd name="connsiteY4" fmla="*/ 11562 h 1913249"/>
              <a:gd name="connsiteX5" fmla="*/ 425355 w 718931"/>
              <a:gd name="connsiteY5" fmla="*/ 0 h 1913249"/>
              <a:gd name="connsiteX0" fmla="*/ 425355 w 718931"/>
              <a:gd name="connsiteY0" fmla="*/ 0 h 1913249"/>
              <a:gd name="connsiteX1" fmla="*/ 353347 w 718931"/>
              <a:gd name="connsiteY1" fmla="*/ 72008 h 1913249"/>
              <a:gd name="connsiteX2" fmla="*/ 0 w 718931"/>
              <a:gd name="connsiteY2" fmla="*/ 1913249 h 1913249"/>
              <a:gd name="connsiteX3" fmla="*/ 384313 w 718931"/>
              <a:gd name="connsiteY3" fmla="*/ 1903310 h 1913249"/>
              <a:gd name="connsiteX4" fmla="*/ 713387 w 718931"/>
              <a:gd name="connsiteY4" fmla="*/ 144016 h 1913249"/>
              <a:gd name="connsiteX5" fmla="*/ 718931 w 718931"/>
              <a:gd name="connsiteY5" fmla="*/ 11562 h 1913249"/>
              <a:gd name="connsiteX6" fmla="*/ 425355 w 718931"/>
              <a:gd name="connsiteY6" fmla="*/ 0 h 1913249"/>
              <a:gd name="connsiteX0" fmla="*/ 425355 w 713387"/>
              <a:gd name="connsiteY0" fmla="*/ 0 h 1913249"/>
              <a:gd name="connsiteX1" fmla="*/ 353347 w 713387"/>
              <a:gd name="connsiteY1" fmla="*/ 72008 h 1913249"/>
              <a:gd name="connsiteX2" fmla="*/ 0 w 713387"/>
              <a:gd name="connsiteY2" fmla="*/ 1913249 h 1913249"/>
              <a:gd name="connsiteX3" fmla="*/ 384313 w 713387"/>
              <a:gd name="connsiteY3" fmla="*/ 1903310 h 1913249"/>
              <a:gd name="connsiteX4" fmla="*/ 713387 w 713387"/>
              <a:gd name="connsiteY4" fmla="*/ 144016 h 1913249"/>
              <a:gd name="connsiteX5" fmla="*/ 641379 w 713387"/>
              <a:gd name="connsiteY5" fmla="*/ 0 h 1913249"/>
              <a:gd name="connsiteX6" fmla="*/ 425355 w 713387"/>
              <a:gd name="connsiteY6" fmla="*/ 0 h 1913249"/>
              <a:gd name="connsiteX0" fmla="*/ 425355 w 713387"/>
              <a:gd name="connsiteY0" fmla="*/ 0 h 1913249"/>
              <a:gd name="connsiteX1" fmla="*/ 353347 w 713387"/>
              <a:gd name="connsiteY1" fmla="*/ 72008 h 1913249"/>
              <a:gd name="connsiteX2" fmla="*/ 0 w 713387"/>
              <a:gd name="connsiteY2" fmla="*/ 1913249 h 1913249"/>
              <a:gd name="connsiteX3" fmla="*/ 384313 w 713387"/>
              <a:gd name="connsiteY3" fmla="*/ 1903310 h 1913249"/>
              <a:gd name="connsiteX4" fmla="*/ 713387 w 713387"/>
              <a:gd name="connsiteY4" fmla="*/ 144016 h 1913249"/>
              <a:gd name="connsiteX5" fmla="*/ 641379 w 713387"/>
              <a:gd name="connsiteY5" fmla="*/ 0 h 1913249"/>
              <a:gd name="connsiteX6" fmla="*/ 425355 w 713387"/>
              <a:gd name="connsiteY6" fmla="*/ 0 h 1913249"/>
              <a:gd name="connsiteX0" fmla="*/ 425355 w 713387"/>
              <a:gd name="connsiteY0" fmla="*/ 0 h 2016224"/>
              <a:gd name="connsiteX1" fmla="*/ 353347 w 713387"/>
              <a:gd name="connsiteY1" fmla="*/ 72008 h 2016224"/>
              <a:gd name="connsiteX2" fmla="*/ 0 w 713387"/>
              <a:gd name="connsiteY2" fmla="*/ 1913249 h 2016224"/>
              <a:gd name="connsiteX3" fmla="*/ 281339 w 713387"/>
              <a:gd name="connsiteY3" fmla="*/ 2016224 h 2016224"/>
              <a:gd name="connsiteX4" fmla="*/ 384313 w 713387"/>
              <a:gd name="connsiteY4" fmla="*/ 1903310 h 2016224"/>
              <a:gd name="connsiteX5" fmla="*/ 713387 w 713387"/>
              <a:gd name="connsiteY5" fmla="*/ 144016 h 2016224"/>
              <a:gd name="connsiteX6" fmla="*/ 641379 w 713387"/>
              <a:gd name="connsiteY6" fmla="*/ 0 h 2016224"/>
              <a:gd name="connsiteX7" fmla="*/ 425355 w 713387"/>
              <a:gd name="connsiteY7" fmla="*/ 0 h 2016224"/>
              <a:gd name="connsiteX0" fmla="*/ 425355 w 713387"/>
              <a:gd name="connsiteY0" fmla="*/ 0 h 2016224"/>
              <a:gd name="connsiteX1" fmla="*/ 353347 w 713387"/>
              <a:gd name="connsiteY1" fmla="*/ 72008 h 2016224"/>
              <a:gd name="connsiteX2" fmla="*/ 0 w 713387"/>
              <a:gd name="connsiteY2" fmla="*/ 1913249 h 2016224"/>
              <a:gd name="connsiteX3" fmla="*/ 281339 w 713387"/>
              <a:gd name="connsiteY3" fmla="*/ 2016224 h 2016224"/>
              <a:gd name="connsiteX4" fmla="*/ 425355 w 713387"/>
              <a:gd name="connsiteY4" fmla="*/ 1728191 h 2016224"/>
              <a:gd name="connsiteX5" fmla="*/ 713387 w 713387"/>
              <a:gd name="connsiteY5" fmla="*/ 144016 h 2016224"/>
              <a:gd name="connsiteX6" fmla="*/ 641379 w 713387"/>
              <a:gd name="connsiteY6" fmla="*/ 0 h 2016224"/>
              <a:gd name="connsiteX7" fmla="*/ 425355 w 713387"/>
              <a:gd name="connsiteY7" fmla="*/ 0 h 2016224"/>
              <a:gd name="connsiteX0" fmla="*/ 425355 w 713387"/>
              <a:gd name="connsiteY0" fmla="*/ 0 h 1944215"/>
              <a:gd name="connsiteX1" fmla="*/ 353347 w 713387"/>
              <a:gd name="connsiteY1" fmla="*/ 72008 h 1944215"/>
              <a:gd name="connsiteX2" fmla="*/ 0 w 713387"/>
              <a:gd name="connsiteY2" fmla="*/ 1913249 h 1944215"/>
              <a:gd name="connsiteX3" fmla="*/ 353347 w 713387"/>
              <a:gd name="connsiteY3" fmla="*/ 1944215 h 1944215"/>
              <a:gd name="connsiteX4" fmla="*/ 425355 w 713387"/>
              <a:gd name="connsiteY4" fmla="*/ 1728191 h 1944215"/>
              <a:gd name="connsiteX5" fmla="*/ 713387 w 713387"/>
              <a:gd name="connsiteY5" fmla="*/ 144016 h 1944215"/>
              <a:gd name="connsiteX6" fmla="*/ 641379 w 713387"/>
              <a:gd name="connsiteY6" fmla="*/ 0 h 1944215"/>
              <a:gd name="connsiteX7" fmla="*/ 425355 w 713387"/>
              <a:gd name="connsiteY7" fmla="*/ 0 h 1944215"/>
              <a:gd name="connsiteX0" fmla="*/ 425355 w 713387"/>
              <a:gd name="connsiteY0" fmla="*/ 0 h 1913249"/>
              <a:gd name="connsiteX1" fmla="*/ 353347 w 713387"/>
              <a:gd name="connsiteY1" fmla="*/ 72008 h 1913249"/>
              <a:gd name="connsiteX2" fmla="*/ 0 w 713387"/>
              <a:gd name="connsiteY2" fmla="*/ 1913249 h 1913249"/>
              <a:gd name="connsiteX3" fmla="*/ 353347 w 713387"/>
              <a:gd name="connsiteY3" fmla="*/ 1872208 h 1913249"/>
              <a:gd name="connsiteX4" fmla="*/ 425355 w 713387"/>
              <a:gd name="connsiteY4" fmla="*/ 1728191 h 1913249"/>
              <a:gd name="connsiteX5" fmla="*/ 713387 w 713387"/>
              <a:gd name="connsiteY5" fmla="*/ 144016 h 1913249"/>
              <a:gd name="connsiteX6" fmla="*/ 641379 w 713387"/>
              <a:gd name="connsiteY6" fmla="*/ 0 h 1913249"/>
              <a:gd name="connsiteX7" fmla="*/ 425355 w 713387"/>
              <a:gd name="connsiteY7" fmla="*/ 0 h 1913249"/>
              <a:gd name="connsiteX0" fmla="*/ 432048 w 720080"/>
              <a:gd name="connsiteY0" fmla="*/ 0 h 1872208"/>
              <a:gd name="connsiteX1" fmla="*/ 360040 w 720080"/>
              <a:gd name="connsiteY1" fmla="*/ 72008 h 1872208"/>
              <a:gd name="connsiteX2" fmla="*/ 0 w 720080"/>
              <a:gd name="connsiteY2" fmla="*/ 1872208 h 1872208"/>
              <a:gd name="connsiteX3" fmla="*/ 360040 w 720080"/>
              <a:gd name="connsiteY3" fmla="*/ 1872208 h 1872208"/>
              <a:gd name="connsiteX4" fmla="*/ 432048 w 720080"/>
              <a:gd name="connsiteY4" fmla="*/ 1728191 h 1872208"/>
              <a:gd name="connsiteX5" fmla="*/ 720080 w 720080"/>
              <a:gd name="connsiteY5" fmla="*/ 144016 h 1872208"/>
              <a:gd name="connsiteX6" fmla="*/ 648072 w 720080"/>
              <a:gd name="connsiteY6" fmla="*/ 0 h 1872208"/>
              <a:gd name="connsiteX7" fmla="*/ 432048 w 720080"/>
              <a:gd name="connsiteY7" fmla="*/ 0 h 1872208"/>
              <a:gd name="connsiteX0" fmla="*/ 432048 w 720080"/>
              <a:gd name="connsiteY0" fmla="*/ 0 h 1872208"/>
              <a:gd name="connsiteX1" fmla="*/ 360040 w 720080"/>
              <a:gd name="connsiteY1" fmla="*/ 72008 h 1872208"/>
              <a:gd name="connsiteX2" fmla="*/ 0 w 720080"/>
              <a:gd name="connsiteY2" fmla="*/ 1728192 h 1872208"/>
              <a:gd name="connsiteX3" fmla="*/ 0 w 720080"/>
              <a:gd name="connsiteY3" fmla="*/ 1872208 h 1872208"/>
              <a:gd name="connsiteX4" fmla="*/ 360040 w 720080"/>
              <a:gd name="connsiteY4" fmla="*/ 1872208 h 1872208"/>
              <a:gd name="connsiteX5" fmla="*/ 432048 w 720080"/>
              <a:gd name="connsiteY5" fmla="*/ 1728191 h 1872208"/>
              <a:gd name="connsiteX6" fmla="*/ 720080 w 720080"/>
              <a:gd name="connsiteY6" fmla="*/ 144016 h 1872208"/>
              <a:gd name="connsiteX7" fmla="*/ 648072 w 720080"/>
              <a:gd name="connsiteY7" fmla="*/ 0 h 1872208"/>
              <a:gd name="connsiteX8" fmla="*/ 432048 w 720080"/>
              <a:gd name="connsiteY8" fmla="*/ 0 h 1872208"/>
              <a:gd name="connsiteX0" fmla="*/ 432048 w 720080"/>
              <a:gd name="connsiteY0" fmla="*/ 0 h 1872208"/>
              <a:gd name="connsiteX1" fmla="*/ 360040 w 720080"/>
              <a:gd name="connsiteY1" fmla="*/ 72008 h 1872208"/>
              <a:gd name="connsiteX2" fmla="*/ 0 w 720080"/>
              <a:gd name="connsiteY2" fmla="*/ 1728192 h 1872208"/>
              <a:gd name="connsiteX3" fmla="*/ 72008 w 720080"/>
              <a:gd name="connsiteY3" fmla="*/ 1872208 h 1872208"/>
              <a:gd name="connsiteX4" fmla="*/ 360040 w 720080"/>
              <a:gd name="connsiteY4" fmla="*/ 1872208 h 1872208"/>
              <a:gd name="connsiteX5" fmla="*/ 432048 w 720080"/>
              <a:gd name="connsiteY5" fmla="*/ 1728191 h 1872208"/>
              <a:gd name="connsiteX6" fmla="*/ 720080 w 720080"/>
              <a:gd name="connsiteY6" fmla="*/ 144016 h 1872208"/>
              <a:gd name="connsiteX7" fmla="*/ 648072 w 720080"/>
              <a:gd name="connsiteY7" fmla="*/ 0 h 1872208"/>
              <a:gd name="connsiteX8" fmla="*/ 432048 w 720080"/>
              <a:gd name="connsiteY8" fmla="*/ 0 h 1872208"/>
              <a:gd name="connsiteX0" fmla="*/ 432048 w 720080"/>
              <a:gd name="connsiteY0" fmla="*/ 0 h 1872208"/>
              <a:gd name="connsiteX1" fmla="*/ 360040 w 720080"/>
              <a:gd name="connsiteY1" fmla="*/ 72008 h 1872208"/>
              <a:gd name="connsiteX2" fmla="*/ 0 w 720080"/>
              <a:gd name="connsiteY2" fmla="*/ 1728192 h 1872208"/>
              <a:gd name="connsiteX3" fmla="*/ 72008 w 720080"/>
              <a:gd name="connsiteY3" fmla="*/ 1872208 h 1872208"/>
              <a:gd name="connsiteX4" fmla="*/ 360040 w 720080"/>
              <a:gd name="connsiteY4" fmla="*/ 1872208 h 1872208"/>
              <a:gd name="connsiteX5" fmla="*/ 432048 w 720080"/>
              <a:gd name="connsiteY5" fmla="*/ 1728191 h 1872208"/>
              <a:gd name="connsiteX6" fmla="*/ 720080 w 720080"/>
              <a:gd name="connsiteY6" fmla="*/ 144016 h 1872208"/>
              <a:gd name="connsiteX7" fmla="*/ 648072 w 720080"/>
              <a:gd name="connsiteY7" fmla="*/ 0 h 1872208"/>
              <a:gd name="connsiteX8" fmla="*/ 432048 w 720080"/>
              <a:gd name="connsiteY8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0080" h="1872208">
                <a:moveTo>
                  <a:pt x="432048" y="0"/>
                </a:moveTo>
                <a:lnTo>
                  <a:pt x="360040" y="72008"/>
                </a:lnTo>
                <a:lnTo>
                  <a:pt x="0" y="1728192"/>
                </a:lnTo>
                <a:lnTo>
                  <a:pt x="72008" y="1872208"/>
                </a:lnTo>
                <a:lnTo>
                  <a:pt x="360040" y="1872208"/>
                </a:lnTo>
                <a:lnTo>
                  <a:pt x="432048" y="1728191"/>
                </a:lnTo>
                <a:lnTo>
                  <a:pt x="720080" y="144016"/>
                </a:lnTo>
                <a:lnTo>
                  <a:pt x="648072" y="0"/>
                </a:lnTo>
                <a:lnTo>
                  <a:pt x="432048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圖說文字 14"/>
          <p:cNvSpPr/>
          <p:nvPr/>
        </p:nvSpPr>
        <p:spPr>
          <a:xfrm>
            <a:off x="3275856" y="1772816"/>
            <a:ext cx="3816424" cy="1152128"/>
          </a:xfrm>
          <a:prstGeom prst="wedgeRectCallout">
            <a:avLst>
              <a:gd name="adj1" fmla="val 48314"/>
              <a:gd name="adj2" fmla="val 1117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6.	After woken up by the sending  thread, the </a:t>
            </a:r>
            <a:r>
              <a:rPr lang="en-HK" altLang="zh-TW" dirty="0" err="1" smtClean="0">
                <a:solidFill>
                  <a:schemeClr val="accent1">
                    <a:lumMod val="50000"/>
                  </a:schemeClr>
                </a:solidFill>
              </a:rPr>
              <a:t>mtcp_connect</a:t>
            </a:r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() running on the application thread will be returned.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Client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8" name="圖片 7" descr="figure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6880" y="1503081"/>
            <a:ext cx="7530241" cy="473423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451580" y="6309320"/>
            <a:ext cx="426142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data transmission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67744" y="2060848"/>
            <a:ext cx="129614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圖說文字 14"/>
          <p:cNvSpPr/>
          <p:nvPr/>
        </p:nvSpPr>
        <p:spPr>
          <a:xfrm>
            <a:off x="2915816" y="2996952"/>
            <a:ext cx="4032448" cy="1512168"/>
          </a:xfrm>
          <a:prstGeom prst="wedgeRectCallout">
            <a:avLst>
              <a:gd name="adj1" fmla="val -38859"/>
              <a:gd name="adj2" fmla="val -7769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Application thread write data to </a:t>
            </a:r>
            <a:r>
              <a:rPr lang="en-HK" altLang="zh-TW" dirty="0" err="1" smtClean="0">
                <a:solidFill>
                  <a:schemeClr val="accent1">
                    <a:lumMod val="50000"/>
                  </a:schemeClr>
                </a:solidFill>
              </a:rPr>
              <a:t>mTCP</a:t>
            </a:r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 internal buffer. If sending thread is sleeping, send a signal to wake it up</a:t>
            </a:r>
          </a:p>
          <a:p>
            <a:pPr marL="342900" indent="-342900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(Note: This function return automatically) 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Client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8" name="圖片 7" descr="figure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6880" y="1503081"/>
            <a:ext cx="7530241" cy="473423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451580" y="6309320"/>
            <a:ext cx="426142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data transmission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43808" y="3645024"/>
            <a:ext cx="1368152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圖說文字 14"/>
          <p:cNvSpPr/>
          <p:nvPr/>
        </p:nvSpPr>
        <p:spPr>
          <a:xfrm>
            <a:off x="2843808" y="2564904"/>
            <a:ext cx="2808312" cy="432048"/>
          </a:xfrm>
          <a:prstGeom prst="wedgeRectCallout">
            <a:avLst>
              <a:gd name="adj1" fmla="val -31924"/>
              <a:gd name="adj2" fmla="val 18544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/>
            <a:r>
              <a:rPr lang="en-HK" altLang="zh-TW" dirty="0" smtClean="0">
                <a:solidFill>
                  <a:srgbClr val="FF0000"/>
                </a:solidFill>
              </a:rPr>
              <a:t>2.	Sending data packet out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Client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8" name="圖片 7" descr="figure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6880" y="1503081"/>
            <a:ext cx="7530241" cy="473423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451580" y="6309320"/>
            <a:ext cx="426142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data transmission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手繪多邊形 16"/>
          <p:cNvSpPr/>
          <p:nvPr/>
        </p:nvSpPr>
        <p:spPr>
          <a:xfrm>
            <a:off x="3488635" y="3645024"/>
            <a:ext cx="1443405" cy="2376264"/>
          </a:xfrm>
          <a:custGeom>
            <a:avLst/>
            <a:gdLst>
              <a:gd name="connsiteX0" fmla="*/ 19878 w 1437861"/>
              <a:gd name="connsiteY0" fmla="*/ 1530626 h 2329070"/>
              <a:gd name="connsiteX1" fmla="*/ 0 w 1437861"/>
              <a:gd name="connsiteY1" fmla="*/ 2329070 h 2329070"/>
              <a:gd name="connsiteX2" fmla="*/ 1126435 w 1437861"/>
              <a:gd name="connsiteY2" fmla="*/ 2329070 h 2329070"/>
              <a:gd name="connsiteX3" fmla="*/ 1126435 w 1437861"/>
              <a:gd name="connsiteY3" fmla="*/ 1527313 h 2329070"/>
              <a:gd name="connsiteX4" fmla="*/ 1437861 w 1437861"/>
              <a:gd name="connsiteY4" fmla="*/ 0 h 2329070"/>
              <a:gd name="connsiteX5" fmla="*/ 1080052 w 1437861"/>
              <a:gd name="connsiteY5" fmla="*/ 0 h 2329070"/>
              <a:gd name="connsiteX6" fmla="*/ 755374 w 1437861"/>
              <a:gd name="connsiteY6" fmla="*/ 1487557 h 2329070"/>
              <a:gd name="connsiteX7" fmla="*/ 19878 w 1437861"/>
              <a:gd name="connsiteY7" fmla="*/ 1530626 h 2329070"/>
              <a:gd name="connsiteX0" fmla="*/ 19878 w 1437861"/>
              <a:gd name="connsiteY0" fmla="*/ 1530626 h 2329070"/>
              <a:gd name="connsiteX1" fmla="*/ 0 w 1437861"/>
              <a:gd name="connsiteY1" fmla="*/ 2329070 h 2329070"/>
              <a:gd name="connsiteX2" fmla="*/ 1126435 w 1437861"/>
              <a:gd name="connsiteY2" fmla="*/ 2329070 h 2329070"/>
              <a:gd name="connsiteX3" fmla="*/ 1126435 w 1437861"/>
              <a:gd name="connsiteY3" fmla="*/ 1527313 h 2329070"/>
              <a:gd name="connsiteX4" fmla="*/ 1437861 w 1437861"/>
              <a:gd name="connsiteY4" fmla="*/ 0 h 2329070"/>
              <a:gd name="connsiteX5" fmla="*/ 1080052 w 1437861"/>
              <a:gd name="connsiteY5" fmla="*/ 0 h 2329070"/>
              <a:gd name="connsiteX6" fmla="*/ 723325 w 1437861"/>
              <a:gd name="connsiteY6" fmla="*/ 1643608 h 2329070"/>
              <a:gd name="connsiteX7" fmla="*/ 19878 w 1437861"/>
              <a:gd name="connsiteY7" fmla="*/ 1530626 h 2329070"/>
              <a:gd name="connsiteX0" fmla="*/ 3245 w 1437861"/>
              <a:gd name="connsiteY0" fmla="*/ 1643608 h 2329070"/>
              <a:gd name="connsiteX1" fmla="*/ 0 w 1437861"/>
              <a:gd name="connsiteY1" fmla="*/ 2329070 h 2329070"/>
              <a:gd name="connsiteX2" fmla="*/ 1126435 w 1437861"/>
              <a:gd name="connsiteY2" fmla="*/ 2329070 h 2329070"/>
              <a:gd name="connsiteX3" fmla="*/ 1126435 w 1437861"/>
              <a:gd name="connsiteY3" fmla="*/ 1527313 h 2329070"/>
              <a:gd name="connsiteX4" fmla="*/ 1437861 w 1437861"/>
              <a:gd name="connsiteY4" fmla="*/ 0 h 2329070"/>
              <a:gd name="connsiteX5" fmla="*/ 1080052 w 1437861"/>
              <a:gd name="connsiteY5" fmla="*/ 0 h 2329070"/>
              <a:gd name="connsiteX6" fmla="*/ 723325 w 1437861"/>
              <a:gd name="connsiteY6" fmla="*/ 1643608 h 2329070"/>
              <a:gd name="connsiteX7" fmla="*/ 3245 w 1437861"/>
              <a:gd name="connsiteY7" fmla="*/ 1643608 h 2329070"/>
              <a:gd name="connsiteX0" fmla="*/ 3245 w 1443405"/>
              <a:gd name="connsiteY0" fmla="*/ 1690802 h 2376264"/>
              <a:gd name="connsiteX1" fmla="*/ 0 w 1443405"/>
              <a:gd name="connsiteY1" fmla="*/ 2376264 h 2376264"/>
              <a:gd name="connsiteX2" fmla="*/ 1126435 w 1443405"/>
              <a:gd name="connsiteY2" fmla="*/ 2376264 h 2376264"/>
              <a:gd name="connsiteX3" fmla="*/ 1126435 w 1443405"/>
              <a:gd name="connsiteY3" fmla="*/ 1574507 h 2376264"/>
              <a:gd name="connsiteX4" fmla="*/ 1443405 w 1443405"/>
              <a:gd name="connsiteY4" fmla="*/ 0 h 2376264"/>
              <a:gd name="connsiteX5" fmla="*/ 1080052 w 1443405"/>
              <a:gd name="connsiteY5" fmla="*/ 47194 h 2376264"/>
              <a:gd name="connsiteX6" fmla="*/ 723325 w 1443405"/>
              <a:gd name="connsiteY6" fmla="*/ 1690802 h 2376264"/>
              <a:gd name="connsiteX7" fmla="*/ 3245 w 1443405"/>
              <a:gd name="connsiteY7" fmla="*/ 1690802 h 2376264"/>
              <a:gd name="connsiteX0" fmla="*/ 3245 w 1443405"/>
              <a:gd name="connsiteY0" fmla="*/ 1690802 h 2376264"/>
              <a:gd name="connsiteX1" fmla="*/ 0 w 1443405"/>
              <a:gd name="connsiteY1" fmla="*/ 2376264 h 2376264"/>
              <a:gd name="connsiteX2" fmla="*/ 1126435 w 1443405"/>
              <a:gd name="connsiteY2" fmla="*/ 2376264 h 2376264"/>
              <a:gd name="connsiteX3" fmla="*/ 1126435 w 1443405"/>
              <a:gd name="connsiteY3" fmla="*/ 1574507 h 2376264"/>
              <a:gd name="connsiteX4" fmla="*/ 1443405 w 1443405"/>
              <a:gd name="connsiteY4" fmla="*/ 0 h 2376264"/>
              <a:gd name="connsiteX5" fmla="*/ 1083365 w 1443405"/>
              <a:gd name="connsiteY5" fmla="*/ 0 h 2376264"/>
              <a:gd name="connsiteX6" fmla="*/ 723325 w 1443405"/>
              <a:gd name="connsiteY6" fmla="*/ 1690802 h 2376264"/>
              <a:gd name="connsiteX7" fmla="*/ 3245 w 1443405"/>
              <a:gd name="connsiteY7" fmla="*/ 1690802 h 237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3405" h="2376264">
                <a:moveTo>
                  <a:pt x="3245" y="1690802"/>
                </a:moveTo>
                <a:cubicBezTo>
                  <a:pt x="2163" y="1919289"/>
                  <a:pt x="1082" y="2147777"/>
                  <a:pt x="0" y="2376264"/>
                </a:cubicBezTo>
                <a:lnTo>
                  <a:pt x="1126435" y="2376264"/>
                </a:lnTo>
                <a:lnTo>
                  <a:pt x="1126435" y="1574507"/>
                </a:lnTo>
                <a:lnTo>
                  <a:pt x="1443405" y="0"/>
                </a:lnTo>
                <a:lnTo>
                  <a:pt x="1083365" y="0"/>
                </a:lnTo>
                <a:lnTo>
                  <a:pt x="723325" y="1690802"/>
                </a:lnTo>
                <a:lnTo>
                  <a:pt x="3245" y="1690802"/>
                </a:lnTo>
                <a:close/>
              </a:path>
            </a:pathLst>
          </a:cu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圖說文字 17"/>
          <p:cNvSpPr/>
          <p:nvPr/>
        </p:nvSpPr>
        <p:spPr>
          <a:xfrm>
            <a:off x="2267744" y="2636912"/>
            <a:ext cx="3744416" cy="576064"/>
          </a:xfrm>
          <a:prstGeom prst="wedgeRectCallout">
            <a:avLst>
              <a:gd name="adj1" fmla="val 14539"/>
              <a:gd name="adj2" fmla="val 11244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/>
            <a:r>
              <a:rPr lang="en-HK" altLang="zh-TW" dirty="0" smtClean="0">
                <a:solidFill>
                  <a:schemeClr val="accent4">
                    <a:lumMod val="50000"/>
                  </a:schemeClr>
                </a:solidFill>
              </a:rPr>
              <a:t>3.	Receive acknowledgement packet and wake up sending thread</a:t>
            </a:r>
            <a:endParaRPr lang="zh-TW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Client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8" name="圖片 7" descr="figure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6880" y="1503081"/>
            <a:ext cx="7530241" cy="473423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451580" y="6309320"/>
            <a:ext cx="426142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data transmission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矩形圖說文字 10"/>
          <p:cNvSpPr/>
          <p:nvPr/>
        </p:nvSpPr>
        <p:spPr>
          <a:xfrm>
            <a:off x="4139952" y="2492896"/>
            <a:ext cx="4032448" cy="648072"/>
          </a:xfrm>
          <a:prstGeom prst="wedgeRectCallout">
            <a:avLst>
              <a:gd name="adj1" fmla="val -33157"/>
              <a:gd name="adj2" fmla="val 11617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4.	The sending thread send the remaining 900 byte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矩形 8"/>
          <p:cNvSpPr/>
          <p:nvPr/>
        </p:nvSpPr>
        <p:spPr>
          <a:xfrm>
            <a:off x="4499992" y="3645024"/>
            <a:ext cx="1368152" cy="100811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Client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8" name="圖片 7" descr="figure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6880" y="1503081"/>
            <a:ext cx="7530241" cy="473423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451580" y="6309320"/>
            <a:ext cx="426142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data transmission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矩形圖說文字 14"/>
          <p:cNvSpPr/>
          <p:nvPr/>
        </p:nvSpPr>
        <p:spPr>
          <a:xfrm>
            <a:off x="4283968" y="2636912"/>
            <a:ext cx="3744416" cy="576064"/>
          </a:xfrm>
          <a:prstGeom prst="wedgeRectCallout">
            <a:avLst>
              <a:gd name="adj1" fmla="val 14539"/>
              <a:gd name="adj2" fmla="val 11244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/>
            <a:r>
              <a:rPr lang="en-HK" altLang="zh-TW" dirty="0" smtClean="0">
                <a:solidFill>
                  <a:schemeClr val="accent4">
                    <a:lumMod val="50000"/>
                  </a:schemeClr>
                </a:solidFill>
              </a:rPr>
              <a:t>5.	Receive acknowledgement packet and wake up sending thread</a:t>
            </a:r>
            <a:endParaRPr lang="zh-TW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手繪多邊形 16"/>
          <p:cNvSpPr/>
          <p:nvPr/>
        </p:nvSpPr>
        <p:spPr>
          <a:xfrm>
            <a:off x="5290998" y="3645024"/>
            <a:ext cx="1588503" cy="2376264"/>
          </a:xfrm>
          <a:custGeom>
            <a:avLst/>
            <a:gdLst>
              <a:gd name="connsiteX0" fmla="*/ 19878 w 1437861"/>
              <a:gd name="connsiteY0" fmla="*/ 1530626 h 2329070"/>
              <a:gd name="connsiteX1" fmla="*/ 0 w 1437861"/>
              <a:gd name="connsiteY1" fmla="*/ 2329070 h 2329070"/>
              <a:gd name="connsiteX2" fmla="*/ 1126435 w 1437861"/>
              <a:gd name="connsiteY2" fmla="*/ 2329070 h 2329070"/>
              <a:gd name="connsiteX3" fmla="*/ 1126435 w 1437861"/>
              <a:gd name="connsiteY3" fmla="*/ 1527313 h 2329070"/>
              <a:gd name="connsiteX4" fmla="*/ 1437861 w 1437861"/>
              <a:gd name="connsiteY4" fmla="*/ 0 h 2329070"/>
              <a:gd name="connsiteX5" fmla="*/ 1080052 w 1437861"/>
              <a:gd name="connsiteY5" fmla="*/ 0 h 2329070"/>
              <a:gd name="connsiteX6" fmla="*/ 755374 w 1437861"/>
              <a:gd name="connsiteY6" fmla="*/ 1487557 h 2329070"/>
              <a:gd name="connsiteX7" fmla="*/ 19878 w 1437861"/>
              <a:gd name="connsiteY7" fmla="*/ 1530626 h 2329070"/>
              <a:gd name="connsiteX0" fmla="*/ 19878 w 1437861"/>
              <a:gd name="connsiteY0" fmla="*/ 1530626 h 2329070"/>
              <a:gd name="connsiteX1" fmla="*/ 0 w 1437861"/>
              <a:gd name="connsiteY1" fmla="*/ 2329070 h 2329070"/>
              <a:gd name="connsiteX2" fmla="*/ 1126435 w 1437861"/>
              <a:gd name="connsiteY2" fmla="*/ 2329070 h 2329070"/>
              <a:gd name="connsiteX3" fmla="*/ 1126435 w 1437861"/>
              <a:gd name="connsiteY3" fmla="*/ 1527313 h 2329070"/>
              <a:gd name="connsiteX4" fmla="*/ 1437861 w 1437861"/>
              <a:gd name="connsiteY4" fmla="*/ 0 h 2329070"/>
              <a:gd name="connsiteX5" fmla="*/ 1080052 w 1437861"/>
              <a:gd name="connsiteY5" fmla="*/ 0 h 2329070"/>
              <a:gd name="connsiteX6" fmla="*/ 723325 w 1437861"/>
              <a:gd name="connsiteY6" fmla="*/ 1643608 h 2329070"/>
              <a:gd name="connsiteX7" fmla="*/ 19878 w 1437861"/>
              <a:gd name="connsiteY7" fmla="*/ 1530626 h 2329070"/>
              <a:gd name="connsiteX0" fmla="*/ 3245 w 1437861"/>
              <a:gd name="connsiteY0" fmla="*/ 1643608 h 2329070"/>
              <a:gd name="connsiteX1" fmla="*/ 0 w 1437861"/>
              <a:gd name="connsiteY1" fmla="*/ 2329070 h 2329070"/>
              <a:gd name="connsiteX2" fmla="*/ 1126435 w 1437861"/>
              <a:gd name="connsiteY2" fmla="*/ 2329070 h 2329070"/>
              <a:gd name="connsiteX3" fmla="*/ 1126435 w 1437861"/>
              <a:gd name="connsiteY3" fmla="*/ 1527313 h 2329070"/>
              <a:gd name="connsiteX4" fmla="*/ 1437861 w 1437861"/>
              <a:gd name="connsiteY4" fmla="*/ 0 h 2329070"/>
              <a:gd name="connsiteX5" fmla="*/ 1080052 w 1437861"/>
              <a:gd name="connsiteY5" fmla="*/ 0 h 2329070"/>
              <a:gd name="connsiteX6" fmla="*/ 723325 w 1437861"/>
              <a:gd name="connsiteY6" fmla="*/ 1643608 h 2329070"/>
              <a:gd name="connsiteX7" fmla="*/ 3245 w 1437861"/>
              <a:gd name="connsiteY7" fmla="*/ 1643608 h 2329070"/>
              <a:gd name="connsiteX0" fmla="*/ 3245 w 1443405"/>
              <a:gd name="connsiteY0" fmla="*/ 1690802 h 2376264"/>
              <a:gd name="connsiteX1" fmla="*/ 0 w 1443405"/>
              <a:gd name="connsiteY1" fmla="*/ 2376264 h 2376264"/>
              <a:gd name="connsiteX2" fmla="*/ 1126435 w 1443405"/>
              <a:gd name="connsiteY2" fmla="*/ 2376264 h 2376264"/>
              <a:gd name="connsiteX3" fmla="*/ 1126435 w 1443405"/>
              <a:gd name="connsiteY3" fmla="*/ 1574507 h 2376264"/>
              <a:gd name="connsiteX4" fmla="*/ 1443405 w 1443405"/>
              <a:gd name="connsiteY4" fmla="*/ 0 h 2376264"/>
              <a:gd name="connsiteX5" fmla="*/ 1080052 w 1443405"/>
              <a:gd name="connsiteY5" fmla="*/ 47194 h 2376264"/>
              <a:gd name="connsiteX6" fmla="*/ 723325 w 1443405"/>
              <a:gd name="connsiteY6" fmla="*/ 1690802 h 2376264"/>
              <a:gd name="connsiteX7" fmla="*/ 3245 w 1443405"/>
              <a:gd name="connsiteY7" fmla="*/ 1690802 h 2376264"/>
              <a:gd name="connsiteX0" fmla="*/ 3245 w 1443405"/>
              <a:gd name="connsiteY0" fmla="*/ 1690802 h 2376264"/>
              <a:gd name="connsiteX1" fmla="*/ 0 w 1443405"/>
              <a:gd name="connsiteY1" fmla="*/ 2376264 h 2376264"/>
              <a:gd name="connsiteX2" fmla="*/ 1126435 w 1443405"/>
              <a:gd name="connsiteY2" fmla="*/ 2376264 h 2376264"/>
              <a:gd name="connsiteX3" fmla="*/ 1126435 w 1443405"/>
              <a:gd name="connsiteY3" fmla="*/ 1574507 h 2376264"/>
              <a:gd name="connsiteX4" fmla="*/ 1443405 w 1443405"/>
              <a:gd name="connsiteY4" fmla="*/ 0 h 2376264"/>
              <a:gd name="connsiteX5" fmla="*/ 1083365 w 1443405"/>
              <a:gd name="connsiteY5" fmla="*/ 0 h 2376264"/>
              <a:gd name="connsiteX6" fmla="*/ 723325 w 1443405"/>
              <a:gd name="connsiteY6" fmla="*/ 1690802 h 2376264"/>
              <a:gd name="connsiteX7" fmla="*/ 3245 w 1443405"/>
              <a:gd name="connsiteY7" fmla="*/ 1690802 h 2376264"/>
              <a:gd name="connsiteX0" fmla="*/ 3245 w 1443405"/>
              <a:gd name="connsiteY0" fmla="*/ 1690802 h 2376264"/>
              <a:gd name="connsiteX1" fmla="*/ 0 w 1443405"/>
              <a:gd name="connsiteY1" fmla="*/ 2376264 h 2376264"/>
              <a:gd name="connsiteX2" fmla="*/ 1126435 w 1443405"/>
              <a:gd name="connsiteY2" fmla="*/ 2376264 h 2376264"/>
              <a:gd name="connsiteX3" fmla="*/ 1126435 w 1443405"/>
              <a:gd name="connsiteY3" fmla="*/ 1574507 h 2376264"/>
              <a:gd name="connsiteX4" fmla="*/ 1443405 w 1443405"/>
              <a:gd name="connsiteY4" fmla="*/ 0 h 2376264"/>
              <a:gd name="connsiteX5" fmla="*/ 1083365 w 1443405"/>
              <a:gd name="connsiteY5" fmla="*/ 0 h 2376264"/>
              <a:gd name="connsiteX6" fmla="*/ 723325 w 1443405"/>
              <a:gd name="connsiteY6" fmla="*/ 1690802 h 2376264"/>
              <a:gd name="connsiteX7" fmla="*/ 3245 w 1443405"/>
              <a:gd name="connsiteY7" fmla="*/ 1690802 h 2376264"/>
              <a:gd name="connsiteX0" fmla="*/ 147261 w 1587421"/>
              <a:gd name="connsiteY0" fmla="*/ 1690802 h 2376264"/>
              <a:gd name="connsiteX1" fmla="*/ 0 w 1587421"/>
              <a:gd name="connsiteY1" fmla="*/ 2376264 h 2376264"/>
              <a:gd name="connsiteX2" fmla="*/ 1270451 w 1587421"/>
              <a:gd name="connsiteY2" fmla="*/ 2376264 h 2376264"/>
              <a:gd name="connsiteX3" fmla="*/ 1270451 w 1587421"/>
              <a:gd name="connsiteY3" fmla="*/ 1574507 h 2376264"/>
              <a:gd name="connsiteX4" fmla="*/ 1587421 w 1587421"/>
              <a:gd name="connsiteY4" fmla="*/ 0 h 2376264"/>
              <a:gd name="connsiteX5" fmla="*/ 1227381 w 1587421"/>
              <a:gd name="connsiteY5" fmla="*/ 0 h 2376264"/>
              <a:gd name="connsiteX6" fmla="*/ 867341 w 1587421"/>
              <a:gd name="connsiteY6" fmla="*/ 1690802 h 2376264"/>
              <a:gd name="connsiteX7" fmla="*/ 147261 w 1587421"/>
              <a:gd name="connsiteY7" fmla="*/ 1690802 h 2376264"/>
              <a:gd name="connsiteX0" fmla="*/ 1082 w 1588503"/>
              <a:gd name="connsiteY0" fmla="*/ 1656184 h 2376264"/>
              <a:gd name="connsiteX1" fmla="*/ 1082 w 1588503"/>
              <a:gd name="connsiteY1" fmla="*/ 2376264 h 2376264"/>
              <a:gd name="connsiteX2" fmla="*/ 1271533 w 1588503"/>
              <a:gd name="connsiteY2" fmla="*/ 2376264 h 2376264"/>
              <a:gd name="connsiteX3" fmla="*/ 1271533 w 1588503"/>
              <a:gd name="connsiteY3" fmla="*/ 1574507 h 2376264"/>
              <a:gd name="connsiteX4" fmla="*/ 1588503 w 1588503"/>
              <a:gd name="connsiteY4" fmla="*/ 0 h 2376264"/>
              <a:gd name="connsiteX5" fmla="*/ 1228463 w 1588503"/>
              <a:gd name="connsiteY5" fmla="*/ 0 h 2376264"/>
              <a:gd name="connsiteX6" fmla="*/ 868423 w 1588503"/>
              <a:gd name="connsiteY6" fmla="*/ 1690802 h 2376264"/>
              <a:gd name="connsiteX7" fmla="*/ 1082 w 1588503"/>
              <a:gd name="connsiteY7" fmla="*/ 1656184 h 2376264"/>
              <a:gd name="connsiteX0" fmla="*/ 1082 w 1588503"/>
              <a:gd name="connsiteY0" fmla="*/ 1656184 h 2376264"/>
              <a:gd name="connsiteX1" fmla="*/ 1082 w 1588503"/>
              <a:gd name="connsiteY1" fmla="*/ 2376264 h 2376264"/>
              <a:gd name="connsiteX2" fmla="*/ 1271533 w 1588503"/>
              <a:gd name="connsiteY2" fmla="*/ 2376264 h 2376264"/>
              <a:gd name="connsiteX3" fmla="*/ 1271533 w 1588503"/>
              <a:gd name="connsiteY3" fmla="*/ 1574507 h 2376264"/>
              <a:gd name="connsiteX4" fmla="*/ 1588503 w 1588503"/>
              <a:gd name="connsiteY4" fmla="*/ 0 h 2376264"/>
              <a:gd name="connsiteX5" fmla="*/ 1228463 w 1588503"/>
              <a:gd name="connsiteY5" fmla="*/ 0 h 2376264"/>
              <a:gd name="connsiteX6" fmla="*/ 865178 w 1588503"/>
              <a:gd name="connsiteY6" fmla="*/ 1656184 h 2376264"/>
              <a:gd name="connsiteX7" fmla="*/ 1082 w 1588503"/>
              <a:gd name="connsiteY7" fmla="*/ 1656184 h 237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8503" h="2376264">
                <a:moveTo>
                  <a:pt x="1082" y="1656184"/>
                </a:moveTo>
                <a:cubicBezTo>
                  <a:pt x="0" y="1884671"/>
                  <a:pt x="2164" y="2147777"/>
                  <a:pt x="1082" y="2376264"/>
                </a:cubicBezTo>
                <a:lnTo>
                  <a:pt x="1271533" y="2376264"/>
                </a:lnTo>
                <a:lnTo>
                  <a:pt x="1271533" y="1574507"/>
                </a:lnTo>
                <a:lnTo>
                  <a:pt x="1588503" y="0"/>
                </a:lnTo>
                <a:lnTo>
                  <a:pt x="1228463" y="0"/>
                </a:lnTo>
                <a:lnTo>
                  <a:pt x="865178" y="1656184"/>
                </a:lnTo>
                <a:lnTo>
                  <a:pt x="1082" y="1656184"/>
                </a:lnTo>
                <a:close/>
              </a:path>
            </a:pathLst>
          </a:cu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1520" y="2780928"/>
            <a:ext cx="3672408" cy="2232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Race Condition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7504" y="6453336"/>
            <a:ext cx="3434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TW" sz="1200" dirty="0" smtClean="0"/>
              <a:t>Adapted from Mole Wong’s CSCI3150 Lecture Notes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17666" y="2924944"/>
            <a:ext cx="112614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Register A</a:t>
            </a:r>
          </a:p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Value = 0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95536" y="3717032"/>
          <a:ext cx="33558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/>
                <a:gridCol w="2947543"/>
              </a:tblGrid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Load variable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X to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Add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10 to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Write register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A to </a:t>
                      </a:r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variable 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251520" y="2411596"/>
            <a:ext cx="108012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altLang="zh-TW" b="1" dirty="0" smtClean="0">
                <a:solidFill>
                  <a:srgbClr val="FF0000"/>
                </a:solidFill>
              </a:rPr>
              <a:t>Thread 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8064" y="2780928"/>
            <a:ext cx="3672408" cy="2232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292080" y="3717032"/>
          <a:ext cx="33558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/>
                <a:gridCol w="2947543"/>
              </a:tblGrid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Load variable 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X to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Minus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10 from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Write register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A to </a:t>
                      </a:r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variable 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7740352" y="2411596"/>
            <a:ext cx="108012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altLang="zh-TW" b="1" dirty="0" smtClean="0">
                <a:solidFill>
                  <a:schemeClr val="accent1">
                    <a:lumMod val="50000"/>
                  </a:schemeClr>
                </a:solidFill>
              </a:rPr>
              <a:t>Thread 2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21522" y="2924944"/>
            <a:ext cx="101425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bg1">
                    <a:lumMod val="50000"/>
                  </a:schemeClr>
                </a:solidFill>
              </a:rPr>
              <a:t>State</a:t>
            </a:r>
          </a:p>
          <a:p>
            <a:pPr algn="ctr"/>
            <a:r>
              <a:rPr lang="en-HK" altLang="zh-TW" dirty="0" smtClean="0">
                <a:solidFill>
                  <a:schemeClr val="bg1">
                    <a:lumMod val="50000"/>
                  </a:schemeClr>
                </a:solidFill>
              </a:rPr>
              <a:t>Stand-by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588224" y="2924944"/>
            <a:ext cx="112614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Register A</a:t>
            </a:r>
          </a:p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Value = 0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292080" y="2924944"/>
            <a:ext cx="101425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bg1">
                    <a:lumMod val="50000"/>
                  </a:schemeClr>
                </a:solidFill>
              </a:rPr>
              <a:t>State</a:t>
            </a:r>
          </a:p>
          <a:p>
            <a:pPr algn="ctr"/>
            <a:r>
              <a:rPr lang="en-HK" altLang="zh-TW" dirty="0" smtClean="0">
                <a:solidFill>
                  <a:schemeClr val="bg1">
                    <a:lumMod val="50000"/>
                  </a:schemeClr>
                </a:solidFill>
              </a:rPr>
              <a:t>Stand-by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023715" y="5229200"/>
            <a:ext cx="20867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rgbClr val="FF0000"/>
                </a:solidFill>
              </a:rPr>
              <a:t>Add 10 to Variable 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688561" y="5229200"/>
            <a:ext cx="25914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Minus 10 from Variable X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35896" y="1268760"/>
            <a:ext cx="1728192" cy="1296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923928" y="1844824"/>
            <a:ext cx="117487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accent6">
                    <a:lumMod val="50000"/>
                  </a:schemeClr>
                </a:solidFill>
              </a:rPr>
              <a:t>Variable X</a:t>
            </a:r>
          </a:p>
          <a:p>
            <a:pPr algn="ctr"/>
            <a:r>
              <a:rPr lang="en-HK" altLang="zh-TW" dirty="0" smtClean="0">
                <a:solidFill>
                  <a:schemeClr val="accent6">
                    <a:lumMod val="50000"/>
                  </a:schemeClr>
                </a:solidFill>
              </a:rPr>
              <a:t>Value = 10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005530" y="1331476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6">
                    <a:lumMod val="50000"/>
                  </a:schemeClr>
                </a:solidFill>
              </a:rPr>
              <a:t>Memory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Client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8" name="圖片 7" descr="figure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6880" y="1503081"/>
            <a:ext cx="7530241" cy="473423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451580" y="6309320"/>
            <a:ext cx="426142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data transmission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矩形圖說文字 14"/>
          <p:cNvSpPr/>
          <p:nvPr/>
        </p:nvSpPr>
        <p:spPr>
          <a:xfrm>
            <a:off x="4283968" y="2564904"/>
            <a:ext cx="3744416" cy="648072"/>
          </a:xfrm>
          <a:prstGeom prst="wedgeRectCallout">
            <a:avLst>
              <a:gd name="adj1" fmla="val 14539"/>
              <a:gd name="adj2" fmla="val 11244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6.	Sending thread has no data to send now. It goes back to sleep again.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44208" y="3645024"/>
            <a:ext cx="1152128" cy="36004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Client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8" name="圖片 7" descr="figure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6880" y="1503081"/>
            <a:ext cx="7530241" cy="473422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451580" y="6309320"/>
            <a:ext cx="438145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closing connection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67744" y="2060848"/>
            <a:ext cx="129614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圖說文字 11"/>
          <p:cNvSpPr/>
          <p:nvPr/>
        </p:nvSpPr>
        <p:spPr>
          <a:xfrm>
            <a:off x="3635896" y="2636912"/>
            <a:ext cx="4680520" cy="936104"/>
          </a:xfrm>
          <a:prstGeom prst="wedgeRectCallout">
            <a:avLst>
              <a:gd name="adj1" fmla="val -59078"/>
              <a:gd name="adj2" fmla="val -560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Application thread calls the </a:t>
            </a:r>
            <a:r>
              <a:rPr lang="en-HK" altLang="zh-TW" dirty="0" err="1" smtClean="0">
                <a:solidFill>
                  <a:schemeClr val="accent1">
                    <a:lumMod val="50000"/>
                  </a:schemeClr>
                </a:solidFill>
              </a:rPr>
              <a:t>mtcp_close</a:t>
            </a:r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() to initiate 4 way handshake and wake up sending thread 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Client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8" name="圖片 7" descr="figure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6880" y="1503081"/>
            <a:ext cx="7530241" cy="473422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451580" y="6309320"/>
            <a:ext cx="438145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closing connection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43808" y="3645024"/>
            <a:ext cx="1368152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圖說文字 12"/>
          <p:cNvSpPr/>
          <p:nvPr/>
        </p:nvSpPr>
        <p:spPr>
          <a:xfrm>
            <a:off x="2843808" y="2564904"/>
            <a:ext cx="3528392" cy="432048"/>
          </a:xfrm>
          <a:prstGeom prst="wedgeRectCallout">
            <a:avLst>
              <a:gd name="adj1" fmla="val -31924"/>
              <a:gd name="adj2" fmla="val 18544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/>
            <a:r>
              <a:rPr lang="en-HK" altLang="zh-TW" dirty="0" smtClean="0">
                <a:solidFill>
                  <a:srgbClr val="FF0000"/>
                </a:solidFill>
              </a:rPr>
              <a:t>2.	Send FIN packet out, then sleep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Client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8" name="圖片 7" descr="figure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6880" y="1503081"/>
            <a:ext cx="7530241" cy="473422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451580" y="6309320"/>
            <a:ext cx="438145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closing connection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07904" y="5229200"/>
            <a:ext cx="1008112" cy="792088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圖說文字 12"/>
          <p:cNvSpPr/>
          <p:nvPr/>
        </p:nvSpPr>
        <p:spPr>
          <a:xfrm>
            <a:off x="3347864" y="3933056"/>
            <a:ext cx="4536504" cy="648072"/>
          </a:xfrm>
          <a:prstGeom prst="wedgeRectCallout">
            <a:avLst>
              <a:gd name="adj1" fmla="val -30628"/>
              <a:gd name="adj2" fmla="val 13900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/>
            <a:r>
              <a:rPr lang="en-HK" altLang="zh-TW" dirty="0" smtClean="0">
                <a:solidFill>
                  <a:schemeClr val="accent4">
                    <a:lumMod val="50000"/>
                  </a:schemeClr>
                </a:solidFill>
              </a:rPr>
              <a:t>2.	After receive the FIN-ACK packet, wake up sending thread and terminate itself</a:t>
            </a:r>
            <a:endParaRPr lang="zh-TW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Client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44</a:t>
            </a:fld>
            <a:endParaRPr lang="zh-TW" altLang="en-US"/>
          </a:p>
        </p:txBody>
      </p:sp>
      <p:pic>
        <p:nvPicPr>
          <p:cNvPr id="8" name="圖片 7" descr="figure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6880" y="1503081"/>
            <a:ext cx="7530241" cy="473422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451580" y="6309320"/>
            <a:ext cx="438145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closing connection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99992" y="3645024"/>
            <a:ext cx="100811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圖說文字 12"/>
          <p:cNvSpPr/>
          <p:nvPr/>
        </p:nvSpPr>
        <p:spPr>
          <a:xfrm>
            <a:off x="4139952" y="2564904"/>
            <a:ext cx="4464496" cy="648072"/>
          </a:xfrm>
          <a:prstGeom prst="wedgeRectCallout">
            <a:avLst>
              <a:gd name="adj1" fmla="val -29519"/>
              <a:gd name="adj2" fmla="val 10608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/>
            <a:r>
              <a:rPr lang="en-HK" altLang="zh-TW" dirty="0" smtClean="0">
                <a:solidFill>
                  <a:srgbClr val="FF0000"/>
                </a:solidFill>
              </a:rPr>
              <a:t>3.	After sending ACK packet, terminate itself and wake up application thread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Client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8" name="圖片 7" descr="figure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484784"/>
            <a:ext cx="7530241" cy="473422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451580" y="6309320"/>
            <a:ext cx="438145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closing connection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52120" y="1700808"/>
            <a:ext cx="1584176" cy="7920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圖說文字 12"/>
          <p:cNvSpPr/>
          <p:nvPr/>
        </p:nvSpPr>
        <p:spPr>
          <a:xfrm>
            <a:off x="4067944" y="2852936"/>
            <a:ext cx="4464496" cy="576064"/>
          </a:xfrm>
          <a:prstGeom prst="wedgeRectCallout">
            <a:avLst>
              <a:gd name="adj1" fmla="val -12024"/>
              <a:gd name="adj2" fmla="val -10615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4.	Return the function after 4 way handshake is completed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Client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46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8" y="1503081"/>
            <a:ext cx="7523304" cy="473423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652900" y="6309320"/>
            <a:ext cx="583820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data transmission with packet loss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67744" y="2060848"/>
            <a:ext cx="129614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圖說文字 14"/>
          <p:cNvSpPr/>
          <p:nvPr/>
        </p:nvSpPr>
        <p:spPr>
          <a:xfrm>
            <a:off x="2915816" y="2996952"/>
            <a:ext cx="4032448" cy="1512168"/>
          </a:xfrm>
          <a:prstGeom prst="wedgeRectCallout">
            <a:avLst>
              <a:gd name="adj1" fmla="val -38859"/>
              <a:gd name="adj2" fmla="val -7769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Application thread write data to </a:t>
            </a:r>
            <a:r>
              <a:rPr lang="en-HK" altLang="zh-TW" dirty="0" err="1" smtClean="0">
                <a:solidFill>
                  <a:schemeClr val="accent1">
                    <a:lumMod val="50000"/>
                  </a:schemeClr>
                </a:solidFill>
              </a:rPr>
              <a:t>mTCP</a:t>
            </a:r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 internal buffer. If sending thread is sleeping, send a signal to wake it up</a:t>
            </a:r>
          </a:p>
          <a:p>
            <a:pPr marL="342900" indent="-342900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(Note: This function return automatically) 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14661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Client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47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8" y="1503081"/>
            <a:ext cx="7523304" cy="473423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843808" y="3645024"/>
            <a:ext cx="136815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圖說文字 14"/>
          <p:cNvSpPr/>
          <p:nvPr/>
        </p:nvSpPr>
        <p:spPr>
          <a:xfrm>
            <a:off x="2843808" y="2564904"/>
            <a:ext cx="2808312" cy="432048"/>
          </a:xfrm>
          <a:prstGeom prst="wedgeRectCallout">
            <a:avLst>
              <a:gd name="adj1" fmla="val -31924"/>
              <a:gd name="adj2" fmla="val 18544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/>
            <a:r>
              <a:rPr lang="en-HK" altLang="zh-TW" dirty="0" smtClean="0">
                <a:solidFill>
                  <a:srgbClr val="FF0000"/>
                </a:solidFill>
              </a:rPr>
              <a:t>2.	Sending data packet out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9"/>
          <p:cNvSpPr txBox="1"/>
          <p:nvPr/>
        </p:nvSpPr>
        <p:spPr>
          <a:xfrm>
            <a:off x="1652900" y="6309320"/>
            <a:ext cx="583820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data transmission with packet loss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00324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Client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48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8" y="1503081"/>
            <a:ext cx="7523304" cy="4734230"/>
          </a:xfrm>
          <a:prstGeom prst="rect">
            <a:avLst/>
          </a:prstGeom>
        </p:spPr>
      </p:pic>
      <p:sp>
        <p:nvSpPr>
          <p:cNvPr id="11" name="矩形圖說文字 10"/>
          <p:cNvSpPr/>
          <p:nvPr/>
        </p:nvSpPr>
        <p:spPr>
          <a:xfrm>
            <a:off x="4139952" y="2276872"/>
            <a:ext cx="4032448" cy="864096"/>
          </a:xfrm>
          <a:prstGeom prst="wedgeRectCallout">
            <a:avLst>
              <a:gd name="adj1" fmla="val -32779"/>
              <a:gd name="adj2" fmla="val 10752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/>
            <a:r>
              <a:rPr lang="en-HK" altLang="zh-TW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.	No acknowledge is received by the receiving thread, sending thread resend the last DATA packet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55976" y="3645024"/>
            <a:ext cx="1440160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9"/>
          <p:cNvSpPr txBox="1"/>
          <p:nvPr/>
        </p:nvSpPr>
        <p:spPr>
          <a:xfrm>
            <a:off x="1652900" y="6309320"/>
            <a:ext cx="583820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data transmission with packet loss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14680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Client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49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8" y="1503081"/>
            <a:ext cx="7523304" cy="4734230"/>
          </a:xfrm>
          <a:prstGeom prst="rect">
            <a:avLst/>
          </a:prstGeom>
        </p:spPr>
      </p:pic>
      <p:sp>
        <p:nvSpPr>
          <p:cNvPr id="17" name="手繪多邊形 16"/>
          <p:cNvSpPr/>
          <p:nvPr/>
        </p:nvSpPr>
        <p:spPr>
          <a:xfrm>
            <a:off x="5432851" y="3645024"/>
            <a:ext cx="1443405" cy="2376264"/>
          </a:xfrm>
          <a:custGeom>
            <a:avLst/>
            <a:gdLst>
              <a:gd name="connsiteX0" fmla="*/ 19878 w 1437861"/>
              <a:gd name="connsiteY0" fmla="*/ 1530626 h 2329070"/>
              <a:gd name="connsiteX1" fmla="*/ 0 w 1437861"/>
              <a:gd name="connsiteY1" fmla="*/ 2329070 h 2329070"/>
              <a:gd name="connsiteX2" fmla="*/ 1126435 w 1437861"/>
              <a:gd name="connsiteY2" fmla="*/ 2329070 h 2329070"/>
              <a:gd name="connsiteX3" fmla="*/ 1126435 w 1437861"/>
              <a:gd name="connsiteY3" fmla="*/ 1527313 h 2329070"/>
              <a:gd name="connsiteX4" fmla="*/ 1437861 w 1437861"/>
              <a:gd name="connsiteY4" fmla="*/ 0 h 2329070"/>
              <a:gd name="connsiteX5" fmla="*/ 1080052 w 1437861"/>
              <a:gd name="connsiteY5" fmla="*/ 0 h 2329070"/>
              <a:gd name="connsiteX6" fmla="*/ 755374 w 1437861"/>
              <a:gd name="connsiteY6" fmla="*/ 1487557 h 2329070"/>
              <a:gd name="connsiteX7" fmla="*/ 19878 w 1437861"/>
              <a:gd name="connsiteY7" fmla="*/ 1530626 h 2329070"/>
              <a:gd name="connsiteX0" fmla="*/ 19878 w 1437861"/>
              <a:gd name="connsiteY0" fmla="*/ 1530626 h 2329070"/>
              <a:gd name="connsiteX1" fmla="*/ 0 w 1437861"/>
              <a:gd name="connsiteY1" fmla="*/ 2329070 h 2329070"/>
              <a:gd name="connsiteX2" fmla="*/ 1126435 w 1437861"/>
              <a:gd name="connsiteY2" fmla="*/ 2329070 h 2329070"/>
              <a:gd name="connsiteX3" fmla="*/ 1126435 w 1437861"/>
              <a:gd name="connsiteY3" fmla="*/ 1527313 h 2329070"/>
              <a:gd name="connsiteX4" fmla="*/ 1437861 w 1437861"/>
              <a:gd name="connsiteY4" fmla="*/ 0 h 2329070"/>
              <a:gd name="connsiteX5" fmla="*/ 1080052 w 1437861"/>
              <a:gd name="connsiteY5" fmla="*/ 0 h 2329070"/>
              <a:gd name="connsiteX6" fmla="*/ 723325 w 1437861"/>
              <a:gd name="connsiteY6" fmla="*/ 1643608 h 2329070"/>
              <a:gd name="connsiteX7" fmla="*/ 19878 w 1437861"/>
              <a:gd name="connsiteY7" fmla="*/ 1530626 h 2329070"/>
              <a:gd name="connsiteX0" fmla="*/ 3245 w 1437861"/>
              <a:gd name="connsiteY0" fmla="*/ 1643608 h 2329070"/>
              <a:gd name="connsiteX1" fmla="*/ 0 w 1437861"/>
              <a:gd name="connsiteY1" fmla="*/ 2329070 h 2329070"/>
              <a:gd name="connsiteX2" fmla="*/ 1126435 w 1437861"/>
              <a:gd name="connsiteY2" fmla="*/ 2329070 h 2329070"/>
              <a:gd name="connsiteX3" fmla="*/ 1126435 w 1437861"/>
              <a:gd name="connsiteY3" fmla="*/ 1527313 h 2329070"/>
              <a:gd name="connsiteX4" fmla="*/ 1437861 w 1437861"/>
              <a:gd name="connsiteY4" fmla="*/ 0 h 2329070"/>
              <a:gd name="connsiteX5" fmla="*/ 1080052 w 1437861"/>
              <a:gd name="connsiteY5" fmla="*/ 0 h 2329070"/>
              <a:gd name="connsiteX6" fmla="*/ 723325 w 1437861"/>
              <a:gd name="connsiteY6" fmla="*/ 1643608 h 2329070"/>
              <a:gd name="connsiteX7" fmla="*/ 3245 w 1437861"/>
              <a:gd name="connsiteY7" fmla="*/ 1643608 h 2329070"/>
              <a:gd name="connsiteX0" fmla="*/ 3245 w 1443405"/>
              <a:gd name="connsiteY0" fmla="*/ 1690802 h 2376264"/>
              <a:gd name="connsiteX1" fmla="*/ 0 w 1443405"/>
              <a:gd name="connsiteY1" fmla="*/ 2376264 h 2376264"/>
              <a:gd name="connsiteX2" fmla="*/ 1126435 w 1443405"/>
              <a:gd name="connsiteY2" fmla="*/ 2376264 h 2376264"/>
              <a:gd name="connsiteX3" fmla="*/ 1126435 w 1443405"/>
              <a:gd name="connsiteY3" fmla="*/ 1574507 h 2376264"/>
              <a:gd name="connsiteX4" fmla="*/ 1443405 w 1443405"/>
              <a:gd name="connsiteY4" fmla="*/ 0 h 2376264"/>
              <a:gd name="connsiteX5" fmla="*/ 1080052 w 1443405"/>
              <a:gd name="connsiteY5" fmla="*/ 47194 h 2376264"/>
              <a:gd name="connsiteX6" fmla="*/ 723325 w 1443405"/>
              <a:gd name="connsiteY6" fmla="*/ 1690802 h 2376264"/>
              <a:gd name="connsiteX7" fmla="*/ 3245 w 1443405"/>
              <a:gd name="connsiteY7" fmla="*/ 1690802 h 2376264"/>
              <a:gd name="connsiteX0" fmla="*/ 3245 w 1443405"/>
              <a:gd name="connsiteY0" fmla="*/ 1690802 h 2376264"/>
              <a:gd name="connsiteX1" fmla="*/ 0 w 1443405"/>
              <a:gd name="connsiteY1" fmla="*/ 2376264 h 2376264"/>
              <a:gd name="connsiteX2" fmla="*/ 1126435 w 1443405"/>
              <a:gd name="connsiteY2" fmla="*/ 2376264 h 2376264"/>
              <a:gd name="connsiteX3" fmla="*/ 1126435 w 1443405"/>
              <a:gd name="connsiteY3" fmla="*/ 1574507 h 2376264"/>
              <a:gd name="connsiteX4" fmla="*/ 1443405 w 1443405"/>
              <a:gd name="connsiteY4" fmla="*/ 0 h 2376264"/>
              <a:gd name="connsiteX5" fmla="*/ 1083365 w 1443405"/>
              <a:gd name="connsiteY5" fmla="*/ 0 h 2376264"/>
              <a:gd name="connsiteX6" fmla="*/ 723325 w 1443405"/>
              <a:gd name="connsiteY6" fmla="*/ 1690802 h 2376264"/>
              <a:gd name="connsiteX7" fmla="*/ 3245 w 1443405"/>
              <a:gd name="connsiteY7" fmla="*/ 1690802 h 237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3405" h="2376264">
                <a:moveTo>
                  <a:pt x="3245" y="1690802"/>
                </a:moveTo>
                <a:cubicBezTo>
                  <a:pt x="2163" y="1919289"/>
                  <a:pt x="1082" y="2147777"/>
                  <a:pt x="0" y="2376264"/>
                </a:cubicBezTo>
                <a:lnTo>
                  <a:pt x="1126435" y="2376264"/>
                </a:lnTo>
                <a:lnTo>
                  <a:pt x="1126435" y="1574507"/>
                </a:lnTo>
                <a:lnTo>
                  <a:pt x="1443405" y="0"/>
                </a:lnTo>
                <a:lnTo>
                  <a:pt x="1083365" y="0"/>
                </a:lnTo>
                <a:lnTo>
                  <a:pt x="723325" y="1690802"/>
                </a:lnTo>
                <a:lnTo>
                  <a:pt x="3245" y="1690802"/>
                </a:lnTo>
                <a:close/>
              </a:path>
            </a:pathLst>
          </a:cu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圖說文字 17"/>
          <p:cNvSpPr/>
          <p:nvPr/>
        </p:nvSpPr>
        <p:spPr>
          <a:xfrm>
            <a:off x="4211960" y="2636912"/>
            <a:ext cx="3744416" cy="576064"/>
          </a:xfrm>
          <a:prstGeom prst="wedgeRectCallout">
            <a:avLst>
              <a:gd name="adj1" fmla="val 14539"/>
              <a:gd name="adj2" fmla="val 11244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/>
            <a:r>
              <a:rPr lang="en-HK" altLang="zh-TW" dirty="0">
                <a:solidFill>
                  <a:schemeClr val="accent4">
                    <a:lumMod val="50000"/>
                  </a:schemeClr>
                </a:solidFill>
              </a:rPr>
              <a:t>4</a:t>
            </a:r>
            <a:r>
              <a:rPr lang="en-HK" altLang="zh-TW" dirty="0" smtClean="0">
                <a:solidFill>
                  <a:schemeClr val="accent4">
                    <a:lumMod val="50000"/>
                  </a:schemeClr>
                </a:solidFill>
              </a:rPr>
              <a:t>.	Receive acknowledgement packet and wake up sending thread</a:t>
            </a:r>
            <a:endParaRPr lang="zh-TW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文字方塊 9"/>
          <p:cNvSpPr txBox="1"/>
          <p:nvPr/>
        </p:nvSpPr>
        <p:spPr>
          <a:xfrm>
            <a:off x="1652900" y="6309320"/>
            <a:ext cx="583820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data transmission with packet loss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011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1520" y="2780928"/>
            <a:ext cx="3672408" cy="2232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Race Condition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7504" y="6453336"/>
            <a:ext cx="3434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TW" sz="1200" dirty="0" smtClean="0"/>
              <a:t>Adapted from Mole Wong’s CSCI3150 Lecture Notes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01091" y="2924944"/>
            <a:ext cx="115929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Register A</a:t>
            </a:r>
          </a:p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Value = 10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1520" y="2411596"/>
            <a:ext cx="108012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altLang="zh-TW" b="1" dirty="0" smtClean="0">
                <a:solidFill>
                  <a:srgbClr val="FF0000"/>
                </a:solidFill>
              </a:rPr>
              <a:t>Thread 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8064" y="2780928"/>
            <a:ext cx="3672408" cy="2232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740352" y="2411596"/>
            <a:ext cx="108012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altLang="zh-TW" b="1" dirty="0" smtClean="0">
                <a:solidFill>
                  <a:schemeClr val="accent1">
                    <a:lumMod val="50000"/>
                  </a:schemeClr>
                </a:solidFill>
              </a:rPr>
              <a:t>Thread 2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47294" y="2924944"/>
            <a:ext cx="76270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rgbClr val="FF0000"/>
                </a:solidFill>
              </a:rPr>
              <a:t>State</a:t>
            </a:r>
          </a:p>
          <a:p>
            <a:pPr algn="ctr"/>
            <a:r>
              <a:rPr lang="en-HK" altLang="zh-TW" dirty="0" smtClean="0">
                <a:solidFill>
                  <a:srgbClr val="FF0000"/>
                </a:solidFill>
              </a:rPr>
              <a:t>Active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588224" y="2924944"/>
            <a:ext cx="112614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Register A</a:t>
            </a:r>
          </a:p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Value = 0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292080" y="2924944"/>
            <a:ext cx="101425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bg1">
                    <a:lumMod val="50000"/>
                  </a:schemeClr>
                </a:solidFill>
              </a:rPr>
              <a:t>State</a:t>
            </a:r>
          </a:p>
          <a:p>
            <a:pPr algn="ctr"/>
            <a:r>
              <a:rPr lang="en-HK" altLang="zh-TW" dirty="0" smtClean="0">
                <a:solidFill>
                  <a:schemeClr val="bg1">
                    <a:lumMod val="50000"/>
                  </a:schemeClr>
                </a:solidFill>
              </a:rPr>
              <a:t>Stand-by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向左箭號 23"/>
          <p:cNvSpPr/>
          <p:nvPr/>
        </p:nvSpPr>
        <p:spPr>
          <a:xfrm>
            <a:off x="3851920" y="3717032"/>
            <a:ext cx="576064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635896" y="1268760"/>
            <a:ext cx="1728192" cy="1296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3923928" y="1844824"/>
            <a:ext cx="117487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accent6">
                    <a:lumMod val="50000"/>
                  </a:schemeClr>
                </a:solidFill>
              </a:rPr>
              <a:t>Variable X</a:t>
            </a:r>
          </a:p>
          <a:p>
            <a:pPr algn="ctr"/>
            <a:r>
              <a:rPr lang="en-HK" altLang="zh-TW" dirty="0" smtClean="0">
                <a:solidFill>
                  <a:schemeClr val="accent6">
                    <a:lumMod val="50000"/>
                  </a:schemeClr>
                </a:solidFill>
              </a:rPr>
              <a:t>Value = 10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005530" y="1331476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6">
                    <a:lumMod val="50000"/>
                  </a:schemeClr>
                </a:solidFill>
              </a:rPr>
              <a:t>Memory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395536" y="3717032"/>
          <a:ext cx="33558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/>
                <a:gridCol w="2947543"/>
              </a:tblGrid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Load variable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X to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Add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10 to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Write register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A to </a:t>
                      </a:r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variable 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5292080" y="3717032"/>
          <a:ext cx="33558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/>
                <a:gridCol w="2947543"/>
              </a:tblGrid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Load variable 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X to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Minus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10 from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Write register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A to </a:t>
                      </a:r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variable 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1023715" y="5229200"/>
            <a:ext cx="20867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rgbClr val="FF0000"/>
                </a:solidFill>
              </a:rPr>
              <a:t>Add 10 to Variable 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688561" y="5229200"/>
            <a:ext cx="25914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Minus 10 from Variable X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Client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50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8" y="1503081"/>
            <a:ext cx="7523304" cy="4734230"/>
          </a:xfrm>
          <a:prstGeom prst="rect">
            <a:avLst/>
          </a:prstGeom>
        </p:spPr>
      </p:pic>
      <p:sp>
        <p:nvSpPr>
          <p:cNvPr id="15" name="矩形圖說文字 14"/>
          <p:cNvSpPr/>
          <p:nvPr/>
        </p:nvSpPr>
        <p:spPr>
          <a:xfrm>
            <a:off x="4283968" y="2564904"/>
            <a:ext cx="3744416" cy="648072"/>
          </a:xfrm>
          <a:prstGeom prst="wedgeRectCallout">
            <a:avLst>
              <a:gd name="adj1" fmla="val 14539"/>
              <a:gd name="adj2" fmla="val 11244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6.	The </a:t>
            </a:r>
            <a:r>
              <a:rPr lang="en-HK" altLang="zh-TW" dirty="0">
                <a:solidFill>
                  <a:schemeClr val="accent1">
                    <a:lumMod val="50000"/>
                  </a:schemeClr>
                </a:solidFill>
              </a:rPr>
              <a:t>sending thread send the remaining </a:t>
            </a:r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200 </a:t>
            </a:r>
            <a:r>
              <a:rPr lang="en-HK" altLang="zh-TW" dirty="0">
                <a:solidFill>
                  <a:schemeClr val="accent1">
                    <a:lumMod val="50000"/>
                  </a:schemeClr>
                </a:solidFill>
              </a:rPr>
              <a:t>byte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44208" y="3645024"/>
            <a:ext cx="1152128" cy="115212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9"/>
          <p:cNvSpPr txBox="1"/>
          <p:nvPr/>
        </p:nvSpPr>
        <p:spPr>
          <a:xfrm>
            <a:off x="1652900" y="6309320"/>
            <a:ext cx="583820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data transmission with packet loss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301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1520" y="2780928"/>
            <a:ext cx="3672408" cy="2232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Race Condition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7504" y="6453336"/>
            <a:ext cx="3434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TW" sz="1200" dirty="0" smtClean="0"/>
              <a:t>Adapted from Mole Wong’s CSCI3150 Lecture Notes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01091" y="2924944"/>
            <a:ext cx="115929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Register A</a:t>
            </a:r>
          </a:p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Value = 20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1520" y="2411596"/>
            <a:ext cx="108012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altLang="zh-TW" b="1" dirty="0" smtClean="0">
                <a:solidFill>
                  <a:srgbClr val="FF0000"/>
                </a:solidFill>
              </a:rPr>
              <a:t>Thread 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8064" y="2780928"/>
            <a:ext cx="3672408" cy="2232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740352" y="2411596"/>
            <a:ext cx="108012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altLang="zh-TW" b="1" dirty="0" smtClean="0">
                <a:solidFill>
                  <a:schemeClr val="accent1">
                    <a:lumMod val="50000"/>
                  </a:schemeClr>
                </a:solidFill>
              </a:rPr>
              <a:t>Thread 2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588224" y="2924944"/>
            <a:ext cx="112614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Register A</a:t>
            </a:r>
          </a:p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Value = 0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292080" y="2924944"/>
            <a:ext cx="101425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bg1">
                    <a:lumMod val="50000"/>
                  </a:schemeClr>
                </a:solidFill>
              </a:rPr>
              <a:t>State</a:t>
            </a:r>
          </a:p>
          <a:p>
            <a:pPr algn="ctr"/>
            <a:r>
              <a:rPr lang="en-HK" altLang="zh-TW" dirty="0" smtClean="0">
                <a:solidFill>
                  <a:schemeClr val="bg1">
                    <a:lumMod val="50000"/>
                  </a:schemeClr>
                </a:solidFill>
              </a:rPr>
              <a:t>Stand-by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向左箭號 23"/>
          <p:cNvSpPr/>
          <p:nvPr/>
        </p:nvSpPr>
        <p:spPr>
          <a:xfrm>
            <a:off x="3851920" y="4077072"/>
            <a:ext cx="576064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547294" y="2924944"/>
            <a:ext cx="76270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rgbClr val="FF0000"/>
                </a:solidFill>
              </a:rPr>
              <a:t>State</a:t>
            </a:r>
          </a:p>
          <a:p>
            <a:pPr algn="ctr"/>
            <a:r>
              <a:rPr lang="en-HK" altLang="zh-TW" dirty="0" smtClean="0">
                <a:solidFill>
                  <a:srgbClr val="FF0000"/>
                </a:solidFill>
              </a:rPr>
              <a:t>Active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5896" y="1268760"/>
            <a:ext cx="1728192" cy="1296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3923928" y="1844824"/>
            <a:ext cx="117487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accent6">
                    <a:lumMod val="50000"/>
                  </a:schemeClr>
                </a:solidFill>
              </a:rPr>
              <a:t>Variable X</a:t>
            </a:r>
          </a:p>
          <a:p>
            <a:pPr algn="ctr"/>
            <a:r>
              <a:rPr lang="en-HK" altLang="zh-TW" dirty="0" smtClean="0">
                <a:solidFill>
                  <a:schemeClr val="accent6">
                    <a:lumMod val="50000"/>
                  </a:schemeClr>
                </a:solidFill>
              </a:rPr>
              <a:t>Value = 10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005530" y="1331476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6">
                    <a:lumMod val="50000"/>
                  </a:schemeClr>
                </a:solidFill>
              </a:rPr>
              <a:t>Memory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395536" y="3717032"/>
          <a:ext cx="33558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/>
                <a:gridCol w="2947543"/>
              </a:tblGrid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Load variable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X to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Add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10 to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Write register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A to </a:t>
                      </a:r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variable 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5292080" y="3717032"/>
          <a:ext cx="33558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/>
                <a:gridCol w="2947543"/>
              </a:tblGrid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Load variable 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X to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Minus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10 from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Write register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A to </a:t>
                      </a:r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variable 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023715" y="5229200"/>
            <a:ext cx="20867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rgbClr val="FF0000"/>
                </a:solidFill>
              </a:rPr>
              <a:t>Add 10 to Variable 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88561" y="5229200"/>
            <a:ext cx="25914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Minus 10 from Variable X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1520" y="2780928"/>
            <a:ext cx="3672408" cy="2232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Race Condition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7504" y="6453336"/>
            <a:ext cx="3434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TW" sz="1200" dirty="0" smtClean="0"/>
              <a:t>Adapted from Mole Wong’s CSCI3150 Lecture Notes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01091" y="2924944"/>
            <a:ext cx="115929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Register A</a:t>
            </a:r>
          </a:p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Value = 20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1520" y="2411596"/>
            <a:ext cx="108012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altLang="zh-TW" b="1" dirty="0" smtClean="0">
                <a:solidFill>
                  <a:srgbClr val="FF0000"/>
                </a:solidFill>
              </a:rPr>
              <a:t>Thread 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8064" y="2780928"/>
            <a:ext cx="3672408" cy="2232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740352" y="2411596"/>
            <a:ext cx="108012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altLang="zh-TW" b="1" dirty="0" smtClean="0">
                <a:solidFill>
                  <a:schemeClr val="accent1">
                    <a:lumMod val="50000"/>
                  </a:schemeClr>
                </a:solidFill>
              </a:rPr>
              <a:t>Thread 2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571649" y="2924944"/>
            <a:ext cx="115929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Register A</a:t>
            </a:r>
          </a:p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Value = 10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409773" y="2924944"/>
            <a:ext cx="77886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b="1" dirty="0" smtClean="0">
                <a:solidFill>
                  <a:srgbClr val="FF0000"/>
                </a:solidFill>
              </a:rPr>
              <a:t>State</a:t>
            </a:r>
          </a:p>
          <a:p>
            <a:pPr algn="ctr"/>
            <a:r>
              <a:rPr lang="en-HK" altLang="zh-TW" b="1" dirty="0" smtClean="0">
                <a:solidFill>
                  <a:srgbClr val="FF0000"/>
                </a:solidFill>
              </a:rPr>
              <a:t>Active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向左箭號 23"/>
          <p:cNvSpPr/>
          <p:nvPr/>
        </p:nvSpPr>
        <p:spPr>
          <a:xfrm flipH="1">
            <a:off x="4644008" y="3717032"/>
            <a:ext cx="576064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421522" y="2924944"/>
            <a:ext cx="101425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bg1">
                    <a:lumMod val="50000"/>
                  </a:schemeClr>
                </a:solidFill>
              </a:rPr>
              <a:t>State</a:t>
            </a:r>
          </a:p>
          <a:p>
            <a:pPr algn="ctr"/>
            <a:r>
              <a:rPr lang="en-HK" altLang="zh-TW" dirty="0" smtClean="0">
                <a:solidFill>
                  <a:schemeClr val="bg1">
                    <a:lumMod val="50000"/>
                  </a:schemeClr>
                </a:solidFill>
              </a:rPr>
              <a:t>Stand-by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35896" y="1268760"/>
            <a:ext cx="1728192" cy="1296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3923928" y="1844824"/>
            <a:ext cx="117487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accent6">
                    <a:lumMod val="50000"/>
                  </a:schemeClr>
                </a:solidFill>
              </a:rPr>
              <a:t>Variable X</a:t>
            </a:r>
          </a:p>
          <a:p>
            <a:pPr algn="ctr"/>
            <a:r>
              <a:rPr lang="en-HK" altLang="zh-TW" dirty="0" smtClean="0">
                <a:solidFill>
                  <a:schemeClr val="accent6">
                    <a:lumMod val="50000"/>
                  </a:schemeClr>
                </a:solidFill>
              </a:rPr>
              <a:t>Value = 10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05530" y="1331476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6">
                    <a:lumMod val="50000"/>
                  </a:schemeClr>
                </a:solidFill>
              </a:rPr>
              <a:t>Memory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395536" y="3717032"/>
          <a:ext cx="33558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/>
                <a:gridCol w="2947543"/>
              </a:tblGrid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Load variable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X to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Add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10 to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Write register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A to </a:t>
                      </a:r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variable 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5292080" y="3717032"/>
          <a:ext cx="33558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/>
                <a:gridCol w="2947543"/>
              </a:tblGrid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Load variable 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X to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Minus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10 from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Write register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A to </a:t>
                      </a:r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variable 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1023715" y="5229200"/>
            <a:ext cx="20867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rgbClr val="FF0000"/>
                </a:solidFill>
              </a:rPr>
              <a:t>Add 10 to Variable 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88561" y="5229200"/>
            <a:ext cx="25914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Minus 10 from Variable X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1520" y="2780928"/>
            <a:ext cx="3672408" cy="2232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Race Condition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7504" y="6453336"/>
            <a:ext cx="3434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TW" sz="1200" dirty="0" smtClean="0"/>
              <a:t>Adapted from Mole Wong’s CSCI3150 Lecture Notes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01091" y="2924944"/>
            <a:ext cx="115929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Register A</a:t>
            </a:r>
          </a:p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Value = 20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1520" y="2411596"/>
            <a:ext cx="108012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altLang="zh-TW" b="1" dirty="0" smtClean="0">
                <a:solidFill>
                  <a:srgbClr val="FF0000"/>
                </a:solidFill>
              </a:rPr>
              <a:t>Thread 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8064" y="2780928"/>
            <a:ext cx="3672408" cy="2232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740352" y="2411596"/>
            <a:ext cx="108012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altLang="zh-TW" b="1" dirty="0" smtClean="0">
                <a:solidFill>
                  <a:schemeClr val="accent1">
                    <a:lumMod val="50000"/>
                  </a:schemeClr>
                </a:solidFill>
              </a:rPr>
              <a:t>Thread 2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571649" y="2924944"/>
            <a:ext cx="115929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Register A</a:t>
            </a:r>
          </a:p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Value = 0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409773" y="2924944"/>
            <a:ext cx="77886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b="1" dirty="0" smtClean="0">
                <a:solidFill>
                  <a:srgbClr val="FF0000"/>
                </a:solidFill>
              </a:rPr>
              <a:t>State</a:t>
            </a:r>
          </a:p>
          <a:p>
            <a:pPr algn="ctr"/>
            <a:r>
              <a:rPr lang="en-HK" altLang="zh-TW" b="1" dirty="0" smtClean="0">
                <a:solidFill>
                  <a:srgbClr val="FF0000"/>
                </a:solidFill>
              </a:rPr>
              <a:t>Active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向左箭號 23"/>
          <p:cNvSpPr/>
          <p:nvPr/>
        </p:nvSpPr>
        <p:spPr>
          <a:xfrm flipH="1">
            <a:off x="4644008" y="4077072"/>
            <a:ext cx="576064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421522" y="2924944"/>
            <a:ext cx="101425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bg1">
                    <a:lumMod val="50000"/>
                  </a:schemeClr>
                </a:solidFill>
              </a:rPr>
              <a:t>State</a:t>
            </a:r>
          </a:p>
          <a:p>
            <a:pPr algn="ctr"/>
            <a:r>
              <a:rPr lang="en-HK" altLang="zh-TW" dirty="0" smtClean="0">
                <a:solidFill>
                  <a:schemeClr val="bg1">
                    <a:lumMod val="50000"/>
                  </a:schemeClr>
                </a:solidFill>
              </a:rPr>
              <a:t>Stand-by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35896" y="1268760"/>
            <a:ext cx="1728192" cy="1296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3923928" y="1844824"/>
            <a:ext cx="117487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accent6">
                    <a:lumMod val="50000"/>
                  </a:schemeClr>
                </a:solidFill>
              </a:rPr>
              <a:t>Variable X</a:t>
            </a:r>
          </a:p>
          <a:p>
            <a:pPr algn="ctr"/>
            <a:r>
              <a:rPr lang="en-HK" altLang="zh-TW" dirty="0" smtClean="0">
                <a:solidFill>
                  <a:schemeClr val="accent6">
                    <a:lumMod val="50000"/>
                  </a:schemeClr>
                </a:solidFill>
              </a:rPr>
              <a:t>Value = 10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005530" y="1331476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6">
                    <a:lumMod val="50000"/>
                  </a:schemeClr>
                </a:solidFill>
              </a:rPr>
              <a:t>Memory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95536" y="3717032"/>
          <a:ext cx="33558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/>
                <a:gridCol w="2947543"/>
              </a:tblGrid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Load variable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X to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Add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10 to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Write register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A to </a:t>
                      </a:r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variable 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292080" y="3717032"/>
          <a:ext cx="33558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/>
                <a:gridCol w="2947543"/>
              </a:tblGrid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Load variable 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X to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Minus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10 from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Write register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A to </a:t>
                      </a:r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variable 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1023715" y="5229200"/>
            <a:ext cx="20867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rgbClr val="FF0000"/>
                </a:solidFill>
              </a:rPr>
              <a:t>Add 10 to Variable 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688561" y="5229200"/>
            <a:ext cx="25914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Minus 10 from Variable X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1520" y="2780928"/>
            <a:ext cx="3672408" cy="2232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Race Condition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7504" y="6453336"/>
            <a:ext cx="3434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TW" sz="1200" dirty="0" smtClean="0"/>
              <a:t>Adapted from Mole Wong’s CSCI3150 Lecture Notes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01091" y="2924944"/>
            <a:ext cx="115929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Register A</a:t>
            </a:r>
          </a:p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Value = 20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1520" y="2411596"/>
            <a:ext cx="108012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altLang="zh-TW" b="1" dirty="0" smtClean="0">
                <a:solidFill>
                  <a:srgbClr val="FF0000"/>
                </a:solidFill>
              </a:rPr>
              <a:t>Thread 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8064" y="2780928"/>
            <a:ext cx="3672408" cy="2232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740352" y="2411596"/>
            <a:ext cx="108012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altLang="zh-TW" b="1" dirty="0" smtClean="0">
                <a:solidFill>
                  <a:schemeClr val="accent1">
                    <a:lumMod val="50000"/>
                  </a:schemeClr>
                </a:solidFill>
              </a:rPr>
              <a:t>Thread 2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571649" y="2924944"/>
            <a:ext cx="115929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Register A</a:t>
            </a:r>
          </a:p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Value = 0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409773" y="2924944"/>
            <a:ext cx="77886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b="1" dirty="0" smtClean="0">
                <a:solidFill>
                  <a:srgbClr val="FF0000"/>
                </a:solidFill>
              </a:rPr>
              <a:t>State</a:t>
            </a:r>
          </a:p>
          <a:p>
            <a:pPr algn="ctr"/>
            <a:r>
              <a:rPr lang="en-HK" altLang="zh-TW" b="1" dirty="0" smtClean="0">
                <a:solidFill>
                  <a:srgbClr val="FF0000"/>
                </a:solidFill>
              </a:rPr>
              <a:t>Active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向左箭號 23"/>
          <p:cNvSpPr/>
          <p:nvPr/>
        </p:nvSpPr>
        <p:spPr>
          <a:xfrm flipH="1">
            <a:off x="4644008" y="4437112"/>
            <a:ext cx="576064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421522" y="2924944"/>
            <a:ext cx="101425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bg1">
                    <a:lumMod val="50000"/>
                  </a:schemeClr>
                </a:solidFill>
              </a:rPr>
              <a:t>State</a:t>
            </a:r>
          </a:p>
          <a:p>
            <a:pPr algn="ctr"/>
            <a:r>
              <a:rPr lang="en-HK" altLang="zh-TW" dirty="0" smtClean="0">
                <a:solidFill>
                  <a:schemeClr val="bg1">
                    <a:lumMod val="50000"/>
                  </a:schemeClr>
                </a:solidFill>
              </a:rPr>
              <a:t>Stand-by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35896" y="1268760"/>
            <a:ext cx="1728192" cy="1296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3937297" y="1844824"/>
            <a:ext cx="114813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b="1" dirty="0" smtClean="0">
                <a:solidFill>
                  <a:schemeClr val="accent6">
                    <a:lumMod val="50000"/>
                  </a:schemeClr>
                </a:solidFill>
              </a:rPr>
              <a:t>Variable X</a:t>
            </a:r>
          </a:p>
          <a:p>
            <a:pPr algn="ctr"/>
            <a:r>
              <a:rPr lang="en-HK" altLang="zh-TW" b="1" dirty="0" smtClean="0">
                <a:solidFill>
                  <a:schemeClr val="accent6">
                    <a:lumMod val="50000"/>
                  </a:schemeClr>
                </a:solidFill>
              </a:rPr>
              <a:t>Value = 0</a:t>
            </a:r>
            <a:endParaRPr lang="zh-TW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005530" y="1331476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6">
                    <a:lumMod val="50000"/>
                  </a:schemeClr>
                </a:solidFill>
              </a:rPr>
              <a:t>Memory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395536" y="3717032"/>
          <a:ext cx="33558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/>
                <a:gridCol w="2947543"/>
              </a:tblGrid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Load variable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X to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Add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10 to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Write register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A to </a:t>
                      </a:r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variable 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5292080" y="3717032"/>
          <a:ext cx="33558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/>
                <a:gridCol w="2947543"/>
              </a:tblGrid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Load variable 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X to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Minus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10 from register A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3.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Write register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A to </a:t>
                      </a:r>
                      <a:r>
                        <a:rPr lang="en-HK" altLang="zh-TW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variable </a:t>
                      </a:r>
                      <a:r>
                        <a:rPr lang="en-HK" altLang="zh-TW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1023715" y="5229200"/>
            <a:ext cx="20867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rgbClr val="FF0000"/>
                </a:solidFill>
              </a:rPr>
              <a:t>Add 10 to Variable 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688561" y="5229200"/>
            <a:ext cx="25914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Minus 10 from Variable X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5138</TotalTime>
  <Words>1744</Words>
  <Application>Microsoft Office PowerPoint</Application>
  <PresentationFormat>如螢幕大小 (4:3)</PresentationFormat>
  <Paragraphs>459</Paragraphs>
  <Slides>50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1" baseType="lpstr">
      <vt:lpstr>Office 佈景主題</vt:lpstr>
      <vt:lpstr>CSCI4430 Data Communication and Computer Networks</vt:lpstr>
      <vt:lpstr>REVISION On Multi Thread Programming</vt:lpstr>
      <vt:lpstr>Race Condition</vt:lpstr>
      <vt:lpstr>Race Condition</vt:lpstr>
      <vt:lpstr>Race Condition</vt:lpstr>
      <vt:lpstr>Race Condition</vt:lpstr>
      <vt:lpstr>Race Condition</vt:lpstr>
      <vt:lpstr>Race Condition</vt:lpstr>
      <vt:lpstr>Race Condition</vt:lpstr>
      <vt:lpstr>Race Condition</vt:lpstr>
      <vt:lpstr>Race Condition</vt:lpstr>
      <vt:lpstr>Race Condition</vt:lpstr>
      <vt:lpstr>Critical Session</vt:lpstr>
      <vt:lpstr>How does a pthread_mutex work</vt:lpstr>
      <vt:lpstr>Project Overview</vt:lpstr>
      <vt:lpstr>Project Overview</vt:lpstr>
      <vt:lpstr>Data Flow</vt:lpstr>
      <vt:lpstr>Data Flow</vt:lpstr>
      <vt:lpstr>Data Flow</vt:lpstr>
      <vt:lpstr>Data Flow</vt:lpstr>
      <vt:lpstr>Overview on Skeleton Code</vt:lpstr>
      <vt:lpstr>Overview on Skeleton Code (Client)</vt:lpstr>
      <vt:lpstr>Overview on Skeleton Code (Server)</vt:lpstr>
      <vt:lpstr>mTCP Protocol Packet</vt:lpstr>
      <vt:lpstr>mTCP Protocol Packet</vt:lpstr>
      <vt:lpstr>mTCP Protocol Packet</vt:lpstr>
      <vt:lpstr>mTCP Protocol Packet</vt:lpstr>
      <vt:lpstr>Thread Activity OverView</vt:lpstr>
      <vt:lpstr>Thread Interaction Diagram of Client</vt:lpstr>
      <vt:lpstr>Thread Interaction Diagram of Client</vt:lpstr>
      <vt:lpstr>Thread Interaction Diagram of Client</vt:lpstr>
      <vt:lpstr>Thread Interaction Diagram of Client</vt:lpstr>
      <vt:lpstr>Thread Interaction Diagram of Client</vt:lpstr>
      <vt:lpstr>Thread Interaction Diagram of Client</vt:lpstr>
      <vt:lpstr>Thread Interaction Diagram of Client</vt:lpstr>
      <vt:lpstr>Thread Interaction Diagram of Client</vt:lpstr>
      <vt:lpstr>Thread Interaction Diagram of Client</vt:lpstr>
      <vt:lpstr>Thread Interaction Diagram of Client</vt:lpstr>
      <vt:lpstr>Thread Interaction Diagram of Client</vt:lpstr>
      <vt:lpstr>Thread Interaction Diagram of Client</vt:lpstr>
      <vt:lpstr>Thread Interaction Diagram of Client</vt:lpstr>
      <vt:lpstr>Thread Interaction Diagram of Client</vt:lpstr>
      <vt:lpstr>Thread Interaction Diagram of Client</vt:lpstr>
      <vt:lpstr>Thread Interaction Diagram of Client</vt:lpstr>
      <vt:lpstr>Thread Interaction Diagram of Client</vt:lpstr>
      <vt:lpstr>Thread Interaction Diagram of Client</vt:lpstr>
      <vt:lpstr>Thread Interaction Diagram of Client</vt:lpstr>
      <vt:lpstr>Thread Interaction Diagram of Client</vt:lpstr>
      <vt:lpstr>Thread Interaction Diagram of Client</vt:lpstr>
      <vt:lpstr>Thread Interaction Diagram of Client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kesterleeky</dc:creator>
  <cp:lastModifiedBy>kesterleeky</cp:lastModifiedBy>
  <cp:revision>432</cp:revision>
  <dcterms:created xsi:type="dcterms:W3CDTF">2016-01-10T16:47:11Z</dcterms:created>
  <dcterms:modified xsi:type="dcterms:W3CDTF">2017-03-02T08:29:04Z</dcterms:modified>
</cp:coreProperties>
</file>