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8B93-556D-41DD-84E9-229D387AA3D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36738-22C9-44EC-BA97-D7FC80EBE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6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5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48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B0A50-61C7-72C1-D265-F4F145C66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40243-2BA0-4197-2C0B-D9CF4F9BC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BC954-D239-11C0-BCDE-CC226B108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D819D-9BB1-27ED-B7D3-84D573CD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5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14F82-1F0E-DB90-FD1C-78918F3AF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42E9A-6978-0B7C-6F13-11775CEF2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F79F7-D4FF-80D6-B930-72DB3B91E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99D8D-56F2-43F4-2B37-4D6A95F50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39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CE8D-3F7B-DCA3-8E79-1A1FC5E8B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79912-C53D-01DB-BB8F-D1E884B6A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A055E-01BA-4F41-7410-CEB3F5017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D123-CBC6-9982-4187-D0183768C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5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D80BB-09BF-6ED9-BACF-CCE58E72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1F9A5-61A9-BA41-82DE-8218DB94A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D84B2-92B8-230F-8D86-85CBB327F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BCEAC-88FF-395B-788E-F137DA576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1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CE6D8-A69C-05F5-1CDA-8128AEE7F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6DCED-118C-6088-9799-BA582E800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AB1E3-CC6B-9A2E-8A98-9E9F817B9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F2D7-A672-2B26-A60F-E933CFCFD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36738-22C9-44EC-BA97-D7FC80EBEF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1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649B-5457-E2D2-ECEB-541D9E9A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5E443-C596-A710-2BD6-9250A22F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14E5-2B8A-0A5C-D965-9A849EA7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4979-F1EF-1C1A-A342-72589AB9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902F-048C-38AB-95F0-7B80B63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556B-88D6-4392-F902-13841441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D969F-685A-1554-8CEF-541069574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901C-6299-9537-5419-000D407E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C7DD-E3E4-E2FE-F338-24F4B74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45BC-A19F-DE4D-7A26-566D7163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4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6BE2C-981A-021B-F8BB-D553AEDF9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5C1A7-6818-EE3F-C325-78217394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C64F-7163-F1BD-185D-A34425E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3920-4486-C3D3-402A-421F6341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EFD8-6FEF-E435-3D81-8D368CB4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87BF-37E0-BF1C-9E6D-AC7CC857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0D7E-9F23-47C9-D852-8EE67356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EE0D-76E1-F7B5-ED8A-F4343CCC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32E4-775A-D0EE-8FD6-3B1B5FE6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77F1-F7D9-D8FC-650F-2821DA68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3E0B-FD75-31DB-8D77-7C110A52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72899-95AC-8FEB-01FD-24E98709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49AA-35B2-FDBF-D45E-F4B2FDED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BB65-BF13-243B-CCC2-8C684C8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59BF-592D-5E1B-3FDD-45E2EF6A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CE31-5F70-C9DE-343C-742D15EB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186D-5EA5-6C33-0A35-5D933C63A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F7F1C-7097-A783-0283-681F97B16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25C4B-D146-E729-3C80-756D2DA9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D8121-837E-563E-6B33-552A7889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A4B18-870E-CE2F-3532-32505B78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5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0F77-43C5-7E7B-982E-45EB3BF3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748C-006E-A9E9-879B-E3724442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52942-2A11-295B-FF7E-A3052971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4A38-3C7E-B56D-F1F8-12E79EA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E7BB-C851-317C-6FC2-EF9C3EA04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A7168-EDBF-4218-D599-EA6256E5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023A5-AB76-4D79-6D4F-BED5A477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C4D5A-7B15-C408-DB39-C14C622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806B-1C2E-FBE6-CCF1-F6C75A00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696E5-48AB-4303-5AA8-8C11E199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0C29-8340-4FA1-D96F-515BFBC9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7EA3-20E4-2EFF-A780-176D0B45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02EEA-30BB-CC4E-16CE-FE0089C6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7DFA4-2371-FD2D-CC3D-3B2D7E13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DF277-C35A-E587-6DD5-2C2BE1C4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98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4A9B-8158-7EE2-C199-375A5BA5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F2B0-4C79-DD1E-EAC8-20F9BE91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06448-C7CA-DC12-F691-BE79D7866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A2EF7-8017-0F06-1B36-5EEA5A2D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1F2B9-07D8-EBC7-F55C-981125F4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5568-5376-EC74-16C9-488CD09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E98E-0FDE-67C3-277C-C498D23D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258D1-3541-A826-6D99-1390C97FB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6503-C9B4-F05F-2B4F-11A921F1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F8870-6A66-C88D-2FF0-8945B121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AEB36-7DEA-95F6-E770-B9B1446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64F9-0AA3-6AC0-9D28-74413BA9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3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2384B-88D5-28CF-1851-0C2311EE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C927-6F18-0416-CC37-E6E6496F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4FF7-648B-1FCA-6108-F39B3C456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603FC-5D00-41A8-BC6C-F15B3552A6B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6A36-A894-F4E0-1F89-57638360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C39F-A252-9AAA-37D9-E1EADB323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AA261-5525-4B3E-A179-39EC826E8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9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DCA2C-351A-73CE-EE38-B64349C4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907" y="165756"/>
            <a:ext cx="9688296" cy="821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4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usiness Problem Understanding.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DE714-79AB-9309-4A3F-495175854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94" y="987240"/>
            <a:ext cx="11631561" cy="5275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algn="l"/>
            <a:r>
              <a:rPr lang="en-US" sz="2500" b="1"/>
              <a:t>1. Business Context.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An aviation company providing both domestic and international trips wants to enhance its marketing strategy by shifting from traditional tele-calling to a targeted digital advertising approach. They have collaborated with a company specializing in social</a:t>
            </a:r>
            <a:r>
              <a:rPr lang="en-US" sz="2000" b="1"/>
              <a:t> </a:t>
            </a:r>
            <a:r>
              <a:rPr lang="en-US" sz="2000"/>
              <a:t>networking and digital outreach to identify customers with a high propensity to</a:t>
            </a:r>
            <a:r>
              <a:rPr lang="en-US" sz="2000" b="1"/>
              <a:t> </a:t>
            </a:r>
            <a:r>
              <a:rPr lang="en-US" sz="2000"/>
              <a:t>purchase flight tickets.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algn="l"/>
            <a:r>
              <a:rPr lang="en-US" sz="2500" b="1"/>
              <a:t>      2</a:t>
            </a:r>
            <a:r>
              <a:rPr lang="en-US" sz="2500"/>
              <a:t>. </a:t>
            </a:r>
            <a:r>
              <a:rPr lang="en-US" sz="2500" b="1"/>
              <a:t>Key Business Objectives.</a:t>
            </a:r>
          </a:p>
          <a:p>
            <a:pPr algn="l"/>
            <a:r>
              <a:rPr lang="en-US" sz="2000"/>
              <a:t>  •Identify potential customers most likely to book flight tickets in the near future.</a:t>
            </a:r>
          </a:p>
          <a:p>
            <a:pPr algn="l"/>
            <a:r>
              <a:rPr lang="en-US" sz="2000"/>
              <a:t>  •Leverage digital and social media behavior for personalized advertisements.</a:t>
            </a:r>
          </a:p>
          <a:p>
            <a:pPr algn="l"/>
            <a:r>
              <a:rPr lang="en-US" sz="2000"/>
              <a:t>  •Optimize marketing spend by targeting high-intent customers instead of mass outreach.</a:t>
            </a:r>
          </a:p>
          <a:p>
            <a:pPr algn="l"/>
            <a:r>
              <a:rPr lang="en-US" sz="2000"/>
              <a:t>  •Improve profitability by increasing conversion rates.</a:t>
            </a:r>
          </a:p>
          <a:p>
            <a:pPr algn="l"/>
            <a:r>
              <a:rPr lang="en-US" sz="2000"/>
              <a:t>  •Analyze customer behavior, patterns, and interactions with travel-related digital platforms to refine marketing strategies.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77A1E-2D9F-5A32-BEEA-B844F240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C0220-D2B1-01D8-3503-5435077B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" y="223843"/>
            <a:ext cx="6938669" cy="819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</a:t>
            </a:r>
            <a:r>
              <a:rPr lang="en-US" sz="3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usiness Problem Understanding.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43A5AF0C-FF62-1131-FDD1-B6A924E9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8619"/>
            <a:ext cx="7348245" cy="4960065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46F5-6471-2D2A-E084-5FDCB0EE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1057" y="806245"/>
            <a:ext cx="4151367" cy="52209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300" b="1" dirty="0"/>
              <a:t>  3. Business Constraint.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Current strategies are failing, leading to low ticket conversion rates.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data suggests that the current marketing and engagement strategies are ineffective in driving ticket sales.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This results in wasted marketing efforts and missed revenue opportunities.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Results in limited ROI on marketing campaigns, </a:t>
            </a:r>
            <a:r>
              <a:rPr lang="en-IN" sz="2000" dirty="0"/>
              <a:t>Inefficient resource allocation and </a:t>
            </a:r>
            <a:r>
              <a:rPr lang="en-US" sz="2000" dirty="0"/>
              <a:t>Need for a refined customer targeting strategy.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58303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F6837-E535-037D-89E5-C9761B23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6578C-E434-29E9-20AC-5CA982733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Modeling Approach and Why?.</a:t>
            </a:r>
            <a:endParaRPr lang="en-US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C806C-FEF7-122C-4AE2-D014583B1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goal is to predict whether a customer is likely to buy a ticket based on their social and digital behavior. The dataset is highly imbalanced, with a majority of customers not purchasing tickets (~85%).</a:t>
            </a:r>
            <a:endParaRPr lang="en-US" sz="19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We need balanced data i.e. not skewed in order predict the propensity of customers buying tickets as imbalanced data will give wrong predictions.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In order to do that we can use technique like SMOTE to generate synthetic samples for minority class (‘</a:t>
            </a:r>
            <a:r>
              <a:rPr lang="en-US" sz="1900" b="1" dirty="0"/>
              <a:t>Yes</a:t>
            </a:r>
            <a:r>
              <a:rPr lang="en-US" sz="1900" dirty="0"/>
              <a:t>’ for ‘</a:t>
            </a:r>
            <a:r>
              <a:rPr lang="en-US" sz="1900" b="1" dirty="0"/>
              <a:t>buy_tickets</a:t>
            </a:r>
            <a:r>
              <a:rPr lang="en-US" sz="1900" dirty="0"/>
              <a:t>’ in this case.)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performance of any model is judged by parameters such as recall, precision ad f1 score.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The best performing model will have optimal values for these parameters compared to the other models.</a:t>
            </a:r>
          </a:p>
        </p:txBody>
      </p:sp>
    </p:spTree>
    <p:extLst>
      <p:ext uri="{BB962C8B-B14F-4D97-AF65-F5344CB8AC3E}">
        <p14:creationId xmlns:p14="http://schemas.microsoft.com/office/powerpoint/2010/main" val="179971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531EFE-5C08-55DA-56EC-08C0D880E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08FD84-D1AD-6D9D-DEF5-D0D9946E4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4065A-9BF6-10F2-CC5A-2C05AA9B2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907" y="165756"/>
            <a:ext cx="9688296" cy="821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b="1" i="0">
                <a:effectLst/>
              </a:rPr>
              <a:t>Modeling Approach and Why?</a:t>
            </a:r>
            <a:r>
              <a:rPr lang="en-US" sz="4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B4357-692D-2759-D8A1-71848ECB7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94" y="987240"/>
            <a:ext cx="11631561" cy="5275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500"/>
              <a:t>Thus </a:t>
            </a:r>
            <a:r>
              <a:rPr lang="en-IN" sz="250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Tuned Bagging Classifier model is selected for prediction of the target variable. Due to it’s optimal values for Precision, Recall and F1 score.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IN" sz="25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9A5573-D679-9491-876B-C259F11D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66A2E5-5C3F-BDFC-347D-246AE1845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09438-B90A-5CB0-7A71-F5494A24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4" y="1974480"/>
            <a:ext cx="11464412" cy="21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3C45F-90A6-CE59-6CD9-C6C96BEF2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43C0AEBD-A5F7-DBE1-15B6-DAFA5721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12"/>
          <a:stretch/>
        </p:blipFill>
        <p:spPr>
          <a:xfrm>
            <a:off x="3067666" y="10"/>
            <a:ext cx="9130959" cy="6875809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4F3F3-0BA2-7ECA-4AEF-5308C550E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32" y="677095"/>
            <a:ext cx="2694038" cy="3195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IN" sz="3100" b="1" i="0" dirty="0">
                <a:solidFill>
                  <a:srgbClr val="FFFFFF"/>
                </a:solidFill>
                <a:effectLst/>
                <a:latin typeface="Inter" panose="020B0502030000000004" pitchFamily="34" charset="0"/>
              </a:rPr>
              <a:t>Insights &amp; Recommendations</a:t>
            </a:r>
            <a:endParaRPr lang="en-US" sz="3100" kern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11B71-3400-058C-D0D6-53732FF71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3BF31-1423-C894-33EC-BC73F897C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FC1A-9B48-E740-D8A7-1C3CB89E1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/>
              <a:t>High significance for  </a:t>
            </a:r>
            <a:r>
              <a:rPr lang="en-US" sz="2200" b="1" i="0" u="none" strike="noStrike" baseline="0"/>
              <a:t>total_likes_on_outstation_checkin_received </a:t>
            </a:r>
            <a:r>
              <a:rPr lang="en-US" sz="2200" i="0" u="none" strike="noStrike" baseline="0"/>
              <a:t>suggest that </a:t>
            </a:r>
            <a:r>
              <a:rPr lang="en-US" sz="2200" b="0" i="0" u="none" strike="noStrike" baseline="0"/>
              <a:t>receiving likes on outstation check-ins (shared experiences while traveling) correlates strongly with the target variable. </a:t>
            </a:r>
            <a:endParaRPr lang="en-US" sz="22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/>
              <a:t>This could imply social popularity or engagement in travel activities, which may be a key determinant. </a:t>
            </a:r>
            <a:endParaRPr lang="en-US" sz="220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i="0" u="none" strike="noStrike" baseline="0"/>
              <a:t>week_since_last_outstation_checkin  </a:t>
            </a:r>
            <a:r>
              <a:rPr lang="en-US" sz="2200" i="0" u="none" strike="noStrike" baseline="0"/>
              <a:t>suggest the recency of outstation check-ins. </a:t>
            </a:r>
            <a:r>
              <a:rPr lang="en-US" sz="2200" b="0" i="0" u="none" strike="noStrike" baseline="0"/>
              <a:t>Higher importance could mean users with recent check-ins are more likely to exhibit behaviors tied to the target (e.g., loyalty, spending).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200" b="1" i="0" u="none" strike="noStrike" baseline="0"/>
              <a:t>Yearly_avg_view_on_travel_page </a:t>
            </a:r>
            <a:r>
              <a:rPr lang="en-US" sz="2200"/>
              <a:t>s</a:t>
            </a:r>
            <a:r>
              <a:rPr lang="en-US" sz="2200" b="0" i="0" u="none" strike="noStrike" baseline="0"/>
              <a:t>uggests that users frequently viewing travel-related pages are more likely to align with the target behaviour.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1" i="0" u="none" strike="noStrike" baseline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9251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91C8C-4F12-3B1A-83D6-FEB678B5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DD4E6-1ED9-5B69-9E80-CEB4DDD72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86856-2DA7-4496-9BFE-4DD1FDCC5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Leverage recency data </a:t>
            </a:r>
            <a:r>
              <a:rPr lang="en-US" sz="2200" b="1" i="0" u="none" strike="noStrike" baseline="0" dirty="0"/>
              <a:t>(week_since_last_outstation_checkin) </a:t>
            </a:r>
            <a:r>
              <a:rPr lang="en-US" sz="2200" b="0" i="0" u="none" strike="noStrike" baseline="0" dirty="0"/>
              <a:t>for reactivation strategies.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Send reminders or notifications to users with </a:t>
            </a:r>
            <a:r>
              <a:rPr lang="en-US" sz="2200" b="1" i="0" u="none" strike="noStrike" baseline="0" dirty="0"/>
              <a:t>high week_since_last_outstation_checkin </a:t>
            </a:r>
            <a:r>
              <a:rPr lang="en-US" sz="2200" b="0" i="0" u="none" strike="noStrike" baseline="0" dirty="0"/>
              <a:t>(inactive </a:t>
            </a:r>
            <a:r>
              <a:rPr lang="en-US" sz="2200" b="0" i="0" u="none" strike="noStrike" baseline="0" dirty="0" err="1"/>
              <a:t>travellers</a:t>
            </a:r>
            <a:r>
              <a:rPr lang="en-US" sz="2200" b="0" i="0" u="none" strike="noStrike" baseline="0" dirty="0"/>
              <a:t>) to reignite their interest with “We Miss You” campaigns or reactivation incentives.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Users with high </a:t>
            </a:r>
            <a:r>
              <a:rPr lang="en-US" sz="2200" b="1" i="0" u="none" strike="noStrike" baseline="0" dirty="0"/>
              <a:t>total_likes_on_outstation_checkin_received </a:t>
            </a:r>
            <a:r>
              <a:rPr lang="en-US" sz="2200" b="0" i="0" u="none" strike="noStrike" baseline="0" dirty="0"/>
              <a:t>or </a:t>
            </a:r>
            <a:r>
              <a:rPr lang="en-US" sz="2200" b="1" i="0" u="none" strike="noStrike" baseline="0" dirty="0"/>
              <a:t>total_likes_on_outstation_checkin_given </a:t>
            </a:r>
            <a:r>
              <a:rPr lang="en-US" sz="2200" b="0" i="0" u="none" strike="noStrike" baseline="0" dirty="0"/>
              <a:t>are likely influential and engaged. Use loyalty programs, early-bird offers, or exclusive travel deals to retain them. Encourage them to share travel experiences on platforms by offering perks for engagement (e.g., discounts for tagging your brand in posts).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Introduce gamification for features like </a:t>
            </a:r>
            <a:r>
              <a:rPr lang="en-US" sz="2200" b="1" i="0" u="none" strike="noStrike" baseline="0" dirty="0"/>
              <a:t>total_likes_on_outstation_checkin_received </a:t>
            </a:r>
            <a:r>
              <a:rPr lang="en-US" sz="2200" b="0" i="0" u="none" strike="noStrike" baseline="0" dirty="0"/>
              <a:t>and </a:t>
            </a:r>
            <a:r>
              <a:rPr lang="en-US" sz="2200" b="1" i="0" u="none" strike="noStrike" baseline="0" dirty="0"/>
              <a:t>total_likes_on_outstation_checkin_given</a:t>
            </a:r>
            <a:r>
              <a:rPr lang="en-US" sz="2200" b="0" i="0" u="none" strike="noStrike" baseline="0" dirty="0"/>
              <a:t>. For example: Provide badges, milestones, or rewards for users achieving high engagement levels. </a:t>
            </a:r>
          </a:p>
          <a:p>
            <a:pPr marL="57150" algn="l"/>
            <a:endParaRPr lang="en-US" sz="2200" b="0" i="0" u="none" strike="noStrike" baseline="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900" i="0" u="none" strike="noStrike" baseline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b="0" i="0" u="none" strike="noStrike" baseline="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9169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685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Inter</vt:lpstr>
      <vt:lpstr>Office Theme</vt:lpstr>
      <vt:lpstr>Business Problem Understanding.</vt:lpstr>
      <vt:lpstr>Business Problem Understanding.</vt:lpstr>
      <vt:lpstr>Modeling Approach and Why?.</vt:lpstr>
      <vt:lpstr>Modeling Approach and Why?.</vt:lpstr>
      <vt:lpstr>Insights &amp; Recommendations</vt:lpstr>
      <vt:lpstr>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Khope</dc:creator>
  <cp:lastModifiedBy>Chetan Khope</cp:lastModifiedBy>
  <cp:revision>18</cp:revision>
  <dcterms:created xsi:type="dcterms:W3CDTF">2025-02-12T08:36:50Z</dcterms:created>
  <dcterms:modified xsi:type="dcterms:W3CDTF">2025-02-13T09:57:51Z</dcterms:modified>
</cp:coreProperties>
</file>