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0"/>
  </p:notesMasterIdLst>
  <p:sldIdLst>
    <p:sldId id="256" r:id="rId2"/>
    <p:sldId id="257" r:id="rId3"/>
    <p:sldId id="258" r:id="rId4"/>
    <p:sldId id="260" r:id="rId5"/>
    <p:sldId id="259" r:id="rId6"/>
    <p:sldId id="262" r:id="rId7"/>
    <p:sldId id="276" r:id="rId8"/>
    <p:sldId id="277" r:id="rId9"/>
    <p:sldId id="279" r:id="rId10"/>
    <p:sldId id="280" r:id="rId11"/>
    <p:sldId id="281" r:id="rId12"/>
    <p:sldId id="269" r:id="rId13"/>
    <p:sldId id="272" r:id="rId14"/>
    <p:sldId id="270" r:id="rId15"/>
    <p:sldId id="266" r:id="rId16"/>
    <p:sldId id="267" r:id="rId17"/>
    <p:sldId id="268" r:id="rId18"/>
    <p:sldId id="261"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211" autoAdjust="0"/>
    <p:restoredTop sz="75333" autoAdjust="0"/>
  </p:normalViewPr>
  <p:slideViewPr>
    <p:cSldViewPr snapToGrid="0">
      <p:cViewPr varScale="1">
        <p:scale>
          <a:sx n="67" d="100"/>
          <a:sy n="67" d="100"/>
        </p:scale>
        <p:origin x="1973" y="58"/>
      </p:cViewPr>
      <p:guideLst/>
    </p:cSldViewPr>
  </p:slideViewPr>
  <p:notesTextViewPr>
    <p:cViewPr>
      <p:scale>
        <a:sx n="1" d="1"/>
        <a:sy n="1" d="1"/>
      </p:scale>
      <p:origin x="0" y="0"/>
    </p:cViewPr>
  </p:notesTextViewPr>
  <p:notesViewPr>
    <p:cSldViewPr snapToGrid="0">
      <p:cViewPr varScale="1">
        <p:scale>
          <a:sx n="68" d="100"/>
          <a:sy n="68" d="100"/>
        </p:scale>
        <p:origin x="3101"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167820-A9FF-4911-A030-714B2C6B3034}" type="datetimeFigureOut">
              <a:rPr lang="en-US" smtClean="0"/>
              <a:t>5/29/2015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68EC9E0-3B65-461E-B011-772EEEAF4155}" type="slidenum">
              <a:rPr lang="en-US" smtClean="0"/>
              <a:t>‹#›</a:t>
            </a:fld>
            <a:endParaRPr lang="en-US"/>
          </a:p>
        </p:txBody>
      </p:sp>
    </p:spTree>
    <p:extLst>
      <p:ext uri="{BB962C8B-B14F-4D97-AF65-F5344CB8AC3E}">
        <p14:creationId xmlns:p14="http://schemas.microsoft.com/office/powerpoint/2010/main" val="22750347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This</a:t>
            </a:r>
            <a:r>
              <a:rPr lang="en-US" baseline="0" dirty="0" smtClean="0"/>
              <a:t> project is </a:t>
            </a:r>
            <a:r>
              <a:rPr lang="en-US" dirty="0" smtClean="0"/>
              <a:t>based on [1]. Many of the parameters</a:t>
            </a:r>
            <a:r>
              <a:rPr lang="en-US" baseline="0" dirty="0" smtClean="0"/>
              <a:t> were modified </a:t>
            </a:r>
            <a:r>
              <a:rPr lang="en-US" baseline="0" smtClean="0"/>
              <a:t>for fabrication.</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[1] Q. Wu et al. “Wireless power transfer based on magnetic metamaterials consisting of assembled ultra-subwavelength meta-atoms.”, EPL, 2015.</a:t>
            </a:r>
          </a:p>
          <a:p>
            <a:endParaRPr lang="en-US" dirty="0"/>
          </a:p>
        </p:txBody>
      </p:sp>
      <p:sp>
        <p:nvSpPr>
          <p:cNvPr id="4" name="Slide Number Placeholder 3"/>
          <p:cNvSpPr>
            <a:spLocks noGrp="1"/>
          </p:cNvSpPr>
          <p:nvPr>
            <p:ph type="sldNum" sz="quarter" idx="10"/>
          </p:nvPr>
        </p:nvSpPr>
        <p:spPr/>
        <p:txBody>
          <a:bodyPr/>
          <a:lstStyle/>
          <a:p>
            <a:fld id="{768EC9E0-3B65-461E-B011-772EEEAF4155}" type="slidenum">
              <a:rPr lang="en-US" smtClean="0"/>
              <a:t>1</a:t>
            </a:fld>
            <a:endParaRPr lang="en-US"/>
          </a:p>
        </p:txBody>
      </p:sp>
    </p:spTree>
    <p:extLst>
      <p:ext uri="{BB962C8B-B14F-4D97-AF65-F5344CB8AC3E}">
        <p14:creationId xmlns:p14="http://schemas.microsoft.com/office/powerpoint/2010/main" val="25543596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68EC9E0-3B65-461E-B011-772EEEAF4155}" type="slidenum">
              <a:rPr lang="en-US" smtClean="0"/>
              <a:t>12</a:t>
            </a:fld>
            <a:endParaRPr lang="en-US"/>
          </a:p>
        </p:txBody>
      </p:sp>
    </p:spTree>
    <p:extLst>
      <p:ext uri="{BB962C8B-B14F-4D97-AF65-F5344CB8AC3E}">
        <p14:creationId xmlns:p14="http://schemas.microsoft.com/office/powerpoint/2010/main" val="29359757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68EC9E0-3B65-461E-B011-772EEEAF4155}" type="slidenum">
              <a:rPr lang="en-US" smtClean="0"/>
              <a:t>13</a:t>
            </a:fld>
            <a:endParaRPr lang="en-US"/>
          </a:p>
        </p:txBody>
      </p:sp>
    </p:spTree>
    <p:extLst>
      <p:ext uri="{BB962C8B-B14F-4D97-AF65-F5344CB8AC3E}">
        <p14:creationId xmlns:p14="http://schemas.microsoft.com/office/powerpoint/2010/main" val="9066440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68EC9E0-3B65-461E-B011-772EEEAF4155}" type="slidenum">
              <a:rPr lang="en-US" smtClean="0"/>
              <a:t>17</a:t>
            </a:fld>
            <a:endParaRPr lang="en-US"/>
          </a:p>
        </p:txBody>
      </p:sp>
    </p:spTree>
    <p:extLst>
      <p:ext uri="{BB962C8B-B14F-4D97-AF65-F5344CB8AC3E}">
        <p14:creationId xmlns:p14="http://schemas.microsoft.com/office/powerpoint/2010/main" val="1283453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68EC9E0-3B65-461E-B011-772EEEAF4155}" type="slidenum">
              <a:rPr lang="en-US" smtClean="0"/>
              <a:t>18</a:t>
            </a:fld>
            <a:endParaRPr lang="en-US"/>
          </a:p>
        </p:txBody>
      </p:sp>
    </p:spTree>
    <p:extLst>
      <p:ext uri="{BB962C8B-B14F-4D97-AF65-F5344CB8AC3E}">
        <p14:creationId xmlns:p14="http://schemas.microsoft.com/office/powerpoint/2010/main" val="24077031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smtClean="0"/>
              <a:t>There are two kind of WPT the</a:t>
            </a:r>
            <a:r>
              <a:rPr lang="en-US" baseline="0" dirty="0" smtClean="0"/>
              <a:t> radiative and the non-radiative. The radiative one uses high power radiative energy transfer which can damage the surrounding. In this case, we are using a non-radiative power transfer which relies on the near-field coupling between two inductive coils. The drive coil or the transmitter coil creates the magnetic field and the receiver coil, which is a small distance away and is physically detached from the transmitter coil, gets an induced magnetic field as a product of the flux from the magnetic field created by the transmitter coil. This is using the principle of a transformer. They are magnetically coupled.</a:t>
            </a:r>
          </a:p>
        </p:txBody>
      </p:sp>
      <p:sp>
        <p:nvSpPr>
          <p:cNvPr id="4" name="Slide Number Placeholder 3"/>
          <p:cNvSpPr>
            <a:spLocks noGrp="1"/>
          </p:cNvSpPr>
          <p:nvPr>
            <p:ph type="sldNum" sz="quarter" idx="10"/>
          </p:nvPr>
        </p:nvSpPr>
        <p:spPr/>
        <p:txBody>
          <a:bodyPr/>
          <a:lstStyle/>
          <a:p>
            <a:fld id="{768EC9E0-3B65-461E-B011-772EEEAF4155}" type="slidenum">
              <a:rPr lang="en-US" smtClean="0"/>
              <a:t>2</a:t>
            </a:fld>
            <a:endParaRPr lang="en-US"/>
          </a:p>
        </p:txBody>
      </p:sp>
    </p:spTree>
    <p:extLst>
      <p:ext uri="{BB962C8B-B14F-4D97-AF65-F5344CB8AC3E}">
        <p14:creationId xmlns:p14="http://schemas.microsoft.com/office/powerpoint/2010/main" val="4343262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baseline="0" dirty="0" smtClean="0"/>
              <a:t>In the near-field, we have a magnetic evanescent field, which is a small magnetic wave that is decaying exponentially. At this region, </a:t>
            </a:r>
            <a:r>
              <a:rPr lang="en-US" i="1" baseline="0" dirty="0" smtClean="0"/>
              <a:t>the electric and magnetic field are decoupled.</a:t>
            </a:r>
            <a:r>
              <a:rPr lang="en-US" baseline="0" dirty="0" smtClean="0"/>
              <a:t> The idea of this project is that since the magnetic evanescent field is decaying exponentially, in order for the receiver coil to get some of the flux, they must be placed closed to each other. However, adding a s</a:t>
            </a:r>
            <a:r>
              <a:rPr lang="en-US" dirty="0" smtClean="0"/>
              <a:t>ingle negative metamaterial, in this case</a:t>
            </a:r>
            <a:r>
              <a:rPr lang="en-US" baseline="0" dirty="0" smtClean="0"/>
              <a:t> </a:t>
            </a:r>
            <a:r>
              <a:rPr lang="en-US" dirty="0" smtClean="0"/>
              <a:t>a</a:t>
            </a:r>
            <a:r>
              <a:rPr lang="en-US" baseline="0" dirty="0" smtClean="0"/>
              <a:t> negative permeability, it can amplify the magnitude of the magnetic evanescent wave, and therefore, stronger coupling and efficiency of the overall power transfer. </a:t>
            </a:r>
          </a:p>
          <a:p>
            <a:endParaRPr lang="en-US" dirty="0"/>
          </a:p>
        </p:txBody>
      </p:sp>
      <p:sp>
        <p:nvSpPr>
          <p:cNvPr id="4" name="Slide Number Placeholder 3"/>
          <p:cNvSpPr>
            <a:spLocks noGrp="1"/>
          </p:cNvSpPr>
          <p:nvPr>
            <p:ph type="sldNum" sz="quarter" idx="10"/>
          </p:nvPr>
        </p:nvSpPr>
        <p:spPr/>
        <p:txBody>
          <a:bodyPr/>
          <a:lstStyle/>
          <a:p>
            <a:fld id="{768EC9E0-3B65-461E-B011-772EEEAF4155}" type="slidenum">
              <a:rPr lang="en-US" smtClean="0"/>
              <a:t>3</a:t>
            </a:fld>
            <a:endParaRPr lang="en-US"/>
          </a:p>
        </p:txBody>
      </p:sp>
    </p:spTree>
    <p:extLst>
      <p:ext uri="{BB962C8B-B14F-4D97-AF65-F5344CB8AC3E}">
        <p14:creationId xmlns:p14="http://schemas.microsoft.com/office/powerpoint/2010/main" val="19149169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smtClean="0"/>
              <a:t>First simulation following paper. Changed some dimensions</a:t>
            </a:r>
            <a:r>
              <a:rPr lang="en-US" smtClean="0"/>
              <a:t>.</a:t>
            </a:r>
            <a:r>
              <a:rPr lang="en-US" baseline="0" smtClean="0"/>
              <a:t> Dielectric thickness changed from 0.25 to 0.77mm</a:t>
            </a:r>
            <a:endParaRPr lang="en-US" dirty="0"/>
          </a:p>
        </p:txBody>
      </p:sp>
      <p:sp>
        <p:nvSpPr>
          <p:cNvPr id="4" name="Slide Number Placeholder 3"/>
          <p:cNvSpPr>
            <a:spLocks noGrp="1"/>
          </p:cNvSpPr>
          <p:nvPr>
            <p:ph type="sldNum" sz="quarter" idx="10"/>
          </p:nvPr>
        </p:nvSpPr>
        <p:spPr/>
        <p:txBody>
          <a:bodyPr/>
          <a:lstStyle/>
          <a:p>
            <a:fld id="{768EC9E0-3B65-461E-B011-772EEEAF4155}" type="slidenum">
              <a:rPr lang="en-US" smtClean="0"/>
              <a:t>4</a:t>
            </a:fld>
            <a:endParaRPr lang="en-US"/>
          </a:p>
        </p:txBody>
      </p:sp>
    </p:spTree>
    <p:extLst>
      <p:ext uri="{BB962C8B-B14F-4D97-AF65-F5344CB8AC3E}">
        <p14:creationId xmlns:p14="http://schemas.microsoft.com/office/powerpoint/2010/main" val="37785725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68EC9E0-3B65-461E-B011-772EEEAF4155}" type="slidenum">
              <a:rPr lang="en-US" smtClean="0"/>
              <a:t>5</a:t>
            </a:fld>
            <a:endParaRPr lang="en-US"/>
          </a:p>
        </p:txBody>
      </p:sp>
    </p:spTree>
    <p:extLst>
      <p:ext uri="{BB962C8B-B14F-4D97-AF65-F5344CB8AC3E}">
        <p14:creationId xmlns:p14="http://schemas.microsoft.com/office/powerpoint/2010/main" val="34333423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[5] S. </a:t>
            </a:r>
            <a:r>
              <a:rPr lang="en-US" dirty="0" err="1" smtClean="0"/>
              <a:t>Arlanagic</a:t>
            </a:r>
            <a:r>
              <a:rPr lang="en-US" dirty="0" smtClean="0"/>
              <a:t> et al. “A review of the scattering parameter extraction method with clarification of ambiguity issues in relation to metamaterial homogenization”</a:t>
            </a:r>
          </a:p>
          <a:p>
            <a:endParaRPr lang="en-US" dirty="0"/>
          </a:p>
        </p:txBody>
      </p:sp>
      <p:sp>
        <p:nvSpPr>
          <p:cNvPr id="4" name="Slide Number Placeholder 3"/>
          <p:cNvSpPr>
            <a:spLocks noGrp="1"/>
          </p:cNvSpPr>
          <p:nvPr>
            <p:ph type="sldNum" sz="quarter" idx="10"/>
          </p:nvPr>
        </p:nvSpPr>
        <p:spPr/>
        <p:txBody>
          <a:bodyPr/>
          <a:lstStyle/>
          <a:p>
            <a:fld id="{768EC9E0-3B65-461E-B011-772EEEAF4155}" type="slidenum">
              <a:rPr lang="en-US" smtClean="0"/>
              <a:t>7</a:t>
            </a:fld>
            <a:endParaRPr lang="en-US"/>
          </a:p>
        </p:txBody>
      </p:sp>
    </p:spTree>
    <p:extLst>
      <p:ext uri="{BB962C8B-B14F-4D97-AF65-F5344CB8AC3E}">
        <p14:creationId xmlns:p14="http://schemas.microsoft.com/office/powerpoint/2010/main" val="28937872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Tells</a:t>
            </a:r>
            <a:r>
              <a:rPr lang="en-US" baseline="0" dirty="0" smtClean="0"/>
              <a:t> where the negative permeability happens</a:t>
            </a:r>
            <a:endParaRPr lang="en-US" dirty="0"/>
          </a:p>
        </p:txBody>
      </p:sp>
      <p:sp>
        <p:nvSpPr>
          <p:cNvPr id="4" name="Slide Number Placeholder 3"/>
          <p:cNvSpPr>
            <a:spLocks noGrp="1"/>
          </p:cNvSpPr>
          <p:nvPr>
            <p:ph type="sldNum" sz="quarter" idx="10"/>
          </p:nvPr>
        </p:nvSpPr>
        <p:spPr/>
        <p:txBody>
          <a:bodyPr/>
          <a:lstStyle/>
          <a:p>
            <a:fld id="{768EC9E0-3B65-461E-B011-772EEEAF4155}" type="slidenum">
              <a:rPr lang="en-US" smtClean="0"/>
              <a:t>8</a:t>
            </a:fld>
            <a:endParaRPr lang="en-US"/>
          </a:p>
        </p:txBody>
      </p:sp>
    </p:spTree>
    <p:extLst>
      <p:ext uri="{BB962C8B-B14F-4D97-AF65-F5344CB8AC3E}">
        <p14:creationId xmlns:p14="http://schemas.microsoft.com/office/powerpoint/2010/main" val="30714991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Tells how much loss we are</a:t>
            </a:r>
            <a:r>
              <a:rPr lang="en-US" baseline="0" dirty="0" smtClean="0"/>
              <a:t> having at certain frequency. We can see that a lot of loss happens at around 200MHz, but where the negative happens and where our board is working correctly is where the loss is lower, but still in the negative permeability bandwidth.</a:t>
            </a:r>
            <a:endParaRPr lang="en-US" dirty="0"/>
          </a:p>
        </p:txBody>
      </p:sp>
      <p:sp>
        <p:nvSpPr>
          <p:cNvPr id="4" name="Slide Number Placeholder 3"/>
          <p:cNvSpPr>
            <a:spLocks noGrp="1"/>
          </p:cNvSpPr>
          <p:nvPr>
            <p:ph type="sldNum" sz="quarter" idx="10"/>
          </p:nvPr>
        </p:nvSpPr>
        <p:spPr/>
        <p:txBody>
          <a:bodyPr/>
          <a:lstStyle/>
          <a:p>
            <a:fld id="{768EC9E0-3B65-461E-B011-772EEEAF4155}" type="slidenum">
              <a:rPr lang="en-US" smtClean="0"/>
              <a:t>9</a:t>
            </a:fld>
            <a:endParaRPr lang="en-US"/>
          </a:p>
        </p:txBody>
      </p:sp>
    </p:spTree>
    <p:extLst>
      <p:ext uri="{BB962C8B-B14F-4D97-AF65-F5344CB8AC3E}">
        <p14:creationId xmlns:p14="http://schemas.microsoft.com/office/powerpoint/2010/main" val="32194311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Phase of 180 for negative permeability.</a:t>
            </a:r>
            <a:endParaRPr lang="en-US" dirty="0"/>
          </a:p>
        </p:txBody>
      </p:sp>
      <p:sp>
        <p:nvSpPr>
          <p:cNvPr id="4" name="Slide Number Placeholder 3"/>
          <p:cNvSpPr>
            <a:spLocks noGrp="1"/>
          </p:cNvSpPr>
          <p:nvPr>
            <p:ph type="sldNum" sz="quarter" idx="10"/>
          </p:nvPr>
        </p:nvSpPr>
        <p:spPr/>
        <p:txBody>
          <a:bodyPr/>
          <a:lstStyle/>
          <a:p>
            <a:fld id="{768EC9E0-3B65-461E-B011-772EEEAF4155}" type="slidenum">
              <a:rPr lang="en-US" smtClean="0"/>
              <a:t>10</a:t>
            </a:fld>
            <a:endParaRPr lang="en-US"/>
          </a:p>
        </p:txBody>
      </p:sp>
    </p:spTree>
    <p:extLst>
      <p:ext uri="{BB962C8B-B14F-4D97-AF65-F5344CB8AC3E}">
        <p14:creationId xmlns:p14="http://schemas.microsoft.com/office/powerpoint/2010/main" val="38579357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47C7C91-12E9-4B50-A68C-60C99C1BC274}" type="datetimeFigureOut">
              <a:rPr lang="en-US" smtClean="0"/>
              <a:t>5/29/2015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ED1BF7-8570-4AFE-86B3-F99104AF2145}" type="slidenum">
              <a:rPr lang="en-US" smtClean="0"/>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754916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47C7C91-12E9-4B50-A68C-60C99C1BC274}" type="datetimeFigureOut">
              <a:rPr lang="en-US" smtClean="0"/>
              <a:t>5/29/2015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ED1BF7-8570-4AFE-86B3-F99104AF2145}" type="slidenum">
              <a:rPr lang="en-US" smtClean="0"/>
              <a:t>‹#›</a:t>
            </a:fld>
            <a:endParaRPr lang="en-US"/>
          </a:p>
        </p:txBody>
      </p:sp>
    </p:spTree>
    <p:extLst>
      <p:ext uri="{BB962C8B-B14F-4D97-AF65-F5344CB8AC3E}">
        <p14:creationId xmlns:p14="http://schemas.microsoft.com/office/powerpoint/2010/main" val="13049093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47C7C91-12E9-4B50-A68C-60C99C1BC274}" type="datetimeFigureOut">
              <a:rPr lang="en-US" smtClean="0"/>
              <a:t>5/29/2015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ED1BF7-8570-4AFE-86B3-F99104AF2145}" type="slidenum">
              <a:rPr lang="en-US" smtClean="0"/>
              <a:t>‹#›</a:t>
            </a:fld>
            <a:endParaRPr lang="en-US"/>
          </a:p>
        </p:txBody>
      </p:sp>
    </p:spTree>
    <p:extLst>
      <p:ext uri="{BB962C8B-B14F-4D97-AF65-F5344CB8AC3E}">
        <p14:creationId xmlns:p14="http://schemas.microsoft.com/office/powerpoint/2010/main" val="33124112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47C7C91-12E9-4B50-A68C-60C99C1BC274}" type="datetimeFigureOut">
              <a:rPr lang="en-US" smtClean="0"/>
              <a:t>5/29/2015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ED1BF7-8570-4AFE-86B3-F99104AF2145}" type="slidenum">
              <a:rPr lang="en-US" smtClean="0"/>
              <a:t>‹#›</a:t>
            </a:fld>
            <a:endParaRPr lang="en-US"/>
          </a:p>
        </p:txBody>
      </p:sp>
    </p:spTree>
    <p:extLst>
      <p:ext uri="{BB962C8B-B14F-4D97-AF65-F5344CB8AC3E}">
        <p14:creationId xmlns:p14="http://schemas.microsoft.com/office/powerpoint/2010/main" val="38309216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47C7C91-12E9-4B50-A68C-60C99C1BC274}" type="datetimeFigureOut">
              <a:rPr lang="en-US" smtClean="0"/>
              <a:t>5/29/2015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ED1BF7-8570-4AFE-86B3-F99104AF2145}" type="slidenum">
              <a:rPr lang="en-US" smtClean="0"/>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377871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47C7C91-12E9-4B50-A68C-60C99C1BC274}" type="datetimeFigureOut">
              <a:rPr lang="en-US" smtClean="0"/>
              <a:t>5/29/2015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8ED1BF7-8570-4AFE-86B3-F99104AF2145}" type="slidenum">
              <a:rPr lang="en-US" smtClean="0"/>
              <a:t>‹#›</a:t>
            </a:fld>
            <a:endParaRPr lang="en-US"/>
          </a:p>
        </p:txBody>
      </p:sp>
    </p:spTree>
    <p:extLst>
      <p:ext uri="{BB962C8B-B14F-4D97-AF65-F5344CB8AC3E}">
        <p14:creationId xmlns:p14="http://schemas.microsoft.com/office/powerpoint/2010/main" val="3580025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22960" y="2582334"/>
            <a:ext cx="3703320" cy="3286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63440" y="2582334"/>
            <a:ext cx="3703320" cy="3286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47C7C91-12E9-4B50-A68C-60C99C1BC274}" type="datetimeFigureOut">
              <a:rPr lang="en-US" smtClean="0"/>
              <a:t>5/29/2015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8ED1BF7-8570-4AFE-86B3-F99104AF2145}" type="slidenum">
              <a:rPr lang="en-US" smtClean="0"/>
              <a:t>‹#›</a:t>
            </a:fld>
            <a:endParaRPr lang="en-US"/>
          </a:p>
        </p:txBody>
      </p:sp>
    </p:spTree>
    <p:extLst>
      <p:ext uri="{BB962C8B-B14F-4D97-AF65-F5344CB8AC3E}">
        <p14:creationId xmlns:p14="http://schemas.microsoft.com/office/powerpoint/2010/main" val="28328959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47C7C91-12E9-4B50-A68C-60C99C1BC274}" type="datetimeFigureOut">
              <a:rPr lang="en-US" smtClean="0"/>
              <a:t>5/29/2015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8ED1BF7-8570-4AFE-86B3-F99104AF2145}" type="slidenum">
              <a:rPr lang="en-US" smtClean="0"/>
              <a:t>‹#›</a:t>
            </a:fld>
            <a:endParaRPr lang="en-US"/>
          </a:p>
        </p:txBody>
      </p:sp>
    </p:spTree>
    <p:extLst>
      <p:ext uri="{BB962C8B-B14F-4D97-AF65-F5344CB8AC3E}">
        <p14:creationId xmlns:p14="http://schemas.microsoft.com/office/powerpoint/2010/main" val="30484294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847C7C91-12E9-4B50-A68C-60C99C1BC274}" type="datetimeFigureOut">
              <a:rPr lang="en-US" smtClean="0"/>
              <a:t>5/29/2015</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E8ED1BF7-8570-4AFE-86B3-F99104AF2145}" type="slidenum">
              <a:rPr lang="en-US" smtClean="0"/>
              <a:t>‹#›</a:t>
            </a:fld>
            <a:endParaRPr lang="en-US"/>
          </a:p>
        </p:txBody>
      </p:sp>
    </p:spTree>
    <p:extLst>
      <p:ext uri="{BB962C8B-B14F-4D97-AF65-F5344CB8AC3E}">
        <p14:creationId xmlns:p14="http://schemas.microsoft.com/office/powerpoint/2010/main" val="14267437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847C7C91-12E9-4B50-A68C-60C99C1BC274}" type="datetimeFigureOut">
              <a:rPr lang="en-US" smtClean="0"/>
              <a:t>5/29/2015</a:t>
            </a:fld>
            <a:endParaRPr lang="en-US"/>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E8ED1BF7-8570-4AFE-86B3-F99104AF2145}" type="slidenum">
              <a:rPr lang="en-US" smtClean="0"/>
              <a:t>‹#›</a:t>
            </a:fld>
            <a:endParaRPr lang="en-US"/>
          </a:p>
        </p:txBody>
      </p:sp>
    </p:spTree>
    <p:extLst>
      <p:ext uri="{BB962C8B-B14F-4D97-AF65-F5344CB8AC3E}">
        <p14:creationId xmlns:p14="http://schemas.microsoft.com/office/powerpoint/2010/main" val="4082163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47C7C91-12E9-4B50-A68C-60C99C1BC274}" type="datetimeFigureOut">
              <a:rPr lang="en-US" smtClean="0"/>
              <a:t>5/29/2015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8ED1BF7-8570-4AFE-86B3-F99104AF2145}" type="slidenum">
              <a:rPr lang="en-US" smtClean="0"/>
              <a:t>‹#›</a:t>
            </a:fld>
            <a:endParaRPr lang="en-US"/>
          </a:p>
        </p:txBody>
      </p:sp>
    </p:spTree>
    <p:extLst>
      <p:ext uri="{BB962C8B-B14F-4D97-AF65-F5344CB8AC3E}">
        <p14:creationId xmlns:p14="http://schemas.microsoft.com/office/powerpoint/2010/main" val="38452109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847C7C91-12E9-4B50-A68C-60C99C1BC274}" type="datetimeFigureOut">
              <a:rPr lang="en-US" smtClean="0"/>
              <a:t>5/29/2015</a:t>
            </a:fld>
            <a:endParaRPr lang="en-US"/>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E8ED1BF7-8570-4AFE-86B3-F99104AF2145}" type="slidenum">
              <a:rPr lang="en-US" smtClean="0"/>
              <a:t>‹#›</a:t>
            </a:fld>
            <a:endParaRPr lang="en-US"/>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530806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10.xml"/><Relationship Id="rId1" Type="http://schemas.openxmlformats.org/officeDocument/2006/relationships/slideLayout" Target="../slideLayouts/slideLayout7.xml"/><Relationship Id="rId5" Type="http://schemas.openxmlformats.org/officeDocument/2006/relationships/image" Target="../media/image18.png"/><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jpe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5.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emf"/><Relationship Id="rId1" Type="http://schemas.openxmlformats.org/officeDocument/2006/relationships/slideLayout" Target="../slideLayouts/slideLayout7.xml"/><Relationship Id="rId4" Type="http://schemas.openxmlformats.org/officeDocument/2006/relationships/image" Target="../media/image24.jpeg"/></Relationships>
</file>

<file path=ppt/slides/_rels/slide16.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jp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6000" dirty="0" smtClean="0"/>
              <a:t>Wireless Power Transfer using Magnetic Metamaterials</a:t>
            </a:r>
            <a:endParaRPr lang="en-US" sz="6000" dirty="0"/>
          </a:p>
        </p:txBody>
      </p:sp>
      <p:sp>
        <p:nvSpPr>
          <p:cNvPr id="3" name="Subtitle 2"/>
          <p:cNvSpPr>
            <a:spLocks noGrp="1"/>
          </p:cNvSpPr>
          <p:nvPr>
            <p:ph type="subTitle" idx="1"/>
          </p:nvPr>
        </p:nvSpPr>
        <p:spPr>
          <a:xfrm>
            <a:off x="822960" y="4427566"/>
            <a:ext cx="7543800" cy="1225972"/>
          </a:xfrm>
        </p:spPr>
        <p:txBody>
          <a:bodyPr>
            <a:normAutofit fontScale="55000" lnSpcReduction="20000"/>
          </a:bodyPr>
          <a:lstStyle/>
          <a:p>
            <a:r>
              <a:rPr lang="en-US" dirty="0" smtClean="0"/>
              <a:t>Elena Chong Loo</a:t>
            </a:r>
          </a:p>
          <a:p>
            <a:r>
              <a:rPr lang="en-US" dirty="0" smtClean="0"/>
              <a:t>ECE597: Electromagnetic Metamaterial</a:t>
            </a:r>
          </a:p>
          <a:p>
            <a:r>
              <a:rPr lang="en-US" dirty="0" smtClean="0"/>
              <a:t>Final project</a:t>
            </a:r>
          </a:p>
          <a:p>
            <a:r>
              <a:rPr lang="en-US" dirty="0" smtClean="0"/>
              <a:t>May </a:t>
            </a:r>
            <a:r>
              <a:rPr lang="en-US" dirty="0" smtClean="0"/>
              <a:t>27, </a:t>
            </a:r>
            <a:r>
              <a:rPr lang="en-US" dirty="0" smtClean="0"/>
              <a:t>2015</a:t>
            </a:r>
            <a:endParaRPr lang="en-US" dirty="0"/>
          </a:p>
        </p:txBody>
      </p:sp>
    </p:spTree>
    <p:extLst>
      <p:ext uri="{BB962C8B-B14F-4D97-AF65-F5344CB8AC3E}">
        <p14:creationId xmlns:p14="http://schemas.microsoft.com/office/powerpoint/2010/main" val="179327469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stretch>
            <a:fillRect/>
          </a:stretch>
        </p:blipFill>
        <p:spPr>
          <a:xfrm>
            <a:off x="323412" y="0"/>
            <a:ext cx="8542895" cy="6413501"/>
          </a:xfrm>
          <a:prstGeom prst="rect">
            <a:avLst/>
          </a:prstGeom>
        </p:spPr>
      </p:pic>
    </p:spTree>
    <p:extLst>
      <p:ext uri="{BB962C8B-B14F-4D97-AF65-F5344CB8AC3E}">
        <p14:creationId xmlns:p14="http://schemas.microsoft.com/office/powerpoint/2010/main" val="30487512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457200" y="-170132"/>
            <a:ext cx="8275320" cy="7359602"/>
          </a:xfrm>
          <a:prstGeom prst="rect">
            <a:avLst/>
          </a:prstGeom>
        </p:spPr>
      </p:pic>
    </p:spTree>
    <p:extLst>
      <p:ext uri="{BB962C8B-B14F-4D97-AF65-F5344CB8AC3E}">
        <p14:creationId xmlns:p14="http://schemas.microsoft.com/office/powerpoint/2010/main" val="185434237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300552" y="16509"/>
            <a:ext cx="8542895" cy="6413501"/>
          </a:xfrm>
          <a:prstGeom prst="rect">
            <a:avLst/>
          </a:prstGeom>
        </p:spPr>
      </p:pic>
      <p:pic>
        <p:nvPicPr>
          <p:cNvPr id="3" name="Picture 2"/>
          <p:cNvPicPr>
            <a:picLocks noChangeAspect="1"/>
          </p:cNvPicPr>
          <p:nvPr/>
        </p:nvPicPr>
        <p:blipFill>
          <a:blip r:embed="rId4"/>
          <a:stretch>
            <a:fillRect/>
          </a:stretch>
        </p:blipFill>
        <p:spPr>
          <a:xfrm>
            <a:off x="7213307" y="387134"/>
            <a:ext cx="1702047" cy="2156458"/>
          </a:xfrm>
          <a:prstGeom prst="rect">
            <a:avLst/>
          </a:prstGeom>
          <a:ln w="38100">
            <a:solidFill>
              <a:srgbClr val="0070C0"/>
            </a:solidFill>
          </a:ln>
        </p:spPr>
      </p:pic>
      <p:pic>
        <p:nvPicPr>
          <p:cNvPr id="4" name="Picture 3"/>
          <p:cNvPicPr>
            <a:picLocks noChangeAspect="1"/>
          </p:cNvPicPr>
          <p:nvPr/>
        </p:nvPicPr>
        <p:blipFill>
          <a:blip r:embed="rId5"/>
          <a:stretch>
            <a:fillRect/>
          </a:stretch>
        </p:blipFill>
        <p:spPr>
          <a:xfrm>
            <a:off x="6997585" y="2708476"/>
            <a:ext cx="1989676" cy="2124315"/>
          </a:xfrm>
          <a:prstGeom prst="rect">
            <a:avLst/>
          </a:prstGeom>
          <a:ln w="38100">
            <a:solidFill>
              <a:srgbClr val="00B050"/>
            </a:solidFill>
          </a:ln>
        </p:spPr>
      </p:pic>
    </p:spTree>
    <p:extLst>
      <p:ext uri="{BB962C8B-B14F-4D97-AF65-F5344CB8AC3E}">
        <p14:creationId xmlns:p14="http://schemas.microsoft.com/office/powerpoint/2010/main" val="66777085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SOLT Calibration</a:t>
            </a:r>
            <a:endParaRPr lang="en-US" dirty="0"/>
          </a:p>
        </p:txBody>
      </p:sp>
      <p:pic>
        <p:nvPicPr>
          <p:cNvPr id="6" name="Content Placeholder 5"/>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018469" y="1846263"/>
            <a:ext cx="7151511" cy="4022725"/>
          </a:xfrm>
        </p:spPr>
      </p:pic>
    </p:spTree>
    <p:extLst>
      <p:ext uri="{BB962C8B-B14F-4D97-AF65-F5344CB8AC3E}">
        <p14:creationId xmlns:p14="http://schemas.microsoft.com/office/powerpoint/2010/main" val="21210483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Measurement setup</a:t>
            </a:r>
            <a:endParaRPr lang="en-US" dirty="0"/>
          </a:p>
        </p:txBody>
      </p:sp>
      <p:pic>
        <p:nvPicPr>
          <p:cNvPr id="9" name="Picture 8"/>
          <p:cNvPicPr>
            <a:picLocks noChangeAspect="1"/>
          </p:cNvPicPr>
          <p:nvPr/>
        </p:nvPicPr>
        <p:blipFill rotWithShape="1">
          <a:blip r:embed="rId2" cstate="print">
            <a:extLst>
              <a:ext uri="{28A0092B-C50C-407E-A947-70E740481C1C}">
                <a14:useLocalDpi xmlns:a14="http://schemas.microsoft.com/office/drawing/2010/main" val="0"/>
              </a:ext>
            </a:extLst>
          </a:blip>
          <a:srcRect l="17545" t="3811" r="2532"/>
          <a:stretch/>
        </p:blipFill>
        <p:spPr>
          <a:xfrm>
            <a:off x="149323" y="1760828"/>
            <a:ext cx="5140903" cy="3480240"/>
          </a:xfrm>
          <a:prstGeom prst="rect">
            <a:avLst/>
          </a:prstGeom>
        </p:spPr>
      </p:pic>
      <p:pic>
        <p:nvPicPr>
          <p:cNvPr id="11"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4594860" y="3600044"/>
            <a:ext cx="4219436" cy="2373433"/>
          </a:xfrm>
        </p:spPr>
      </p:pic>
      <mc:AlternateContent xmlns:mc="http://schemas.openxmlformats.org/markup-compatibility/2006" xmlns:a14="http://schemas.microsoft.com/office/drawing/2010/main">
        <mc:Choice Requires="a14">
          <p:sp>
            <p:nvSpPr>
              <p:cNvPr id="12" name="TextBox 11"/>
              <p:cNvSpPr txBox="1"/>
              <p:nvPr/>
            </p:nvSpPr>
            <p:spPr>
              <a:xfrm>
                <a:off x="6562845" y="5973477"/>
                <a:ext cx="2414379" cy="369332"/>
              </a:xfrm>
              <a:prstGeom prst="rect">
                <a:avLst/>
              </a:prstGeom>
              <a:noFill/>
            </p:spPr>
            <p:txBody>
              <a:bodyPr wrap="none" rtlCol="0">
                <a:spAutoFit/>
              </a:bodyPr>
              <a:lstStyle/>
              <a:p>
                <a:r>
                  <a:rPr lang="en-US" b="0" dirty="0" smtClean="0"/>
                  <a:t>VNA: </a:t>
                </a:r>
                <a14:m>
                  <m:oMath xmlns:m="http://schemas.openxmlformats.org/officeDocument/2006/math">
                    <m:r>
                      <a:rPr lang="en-US" b="0" i="1" smtClean="0">
                        <a:latin typeface="Cambria Math" panose="02040503050406030204" pitchFamily="18" charset="0"/>
                      </a:rPr>
                      <m:t>10</m:t>
                    </m:r>
                    <m:r>
                      <a:rPr lang="en-US" b="0" i="1" smtClean="0">
                        <a:latin typeface="Cambria Math" panose="02040503050406030204" pitchFamily="18" charset="0"/>
                      </a:rPr>
                      <m:t>𝑀𝐻𝑧</m:t>
                    </m:r>
                    <m:r>
                      <a:rPr lang="en-US" b="0" i="1" smtClean="0">
                        <a:latin typeface="Cambria Math" panose="02040503050406030204" pitchFamily="18" charset="0"/>
                      </a:rPr>
                      <m:t>−40</m:t>
                    </m:r>
                    <m:r>
                      <a:rPr lang="en-US" b="0" i="1" smtClean="0">
                        <a:latin typeface="Cambria Math" panose="02040503050406030204" pitchFamily="18" charset="0"/>
                      </a:rPr>
                      <m:t>𝐺𝐻𝑧</m:t>
                    </m:r>
                  </m:oMath>
                </a14:m>
                <a:endParaRPr lang="en-US" dirty="0"/>
              </a:p>
            </p:txBody>
          </p:sp>
        </mc:Choice>
        <mc:Fallback xmlns="">
          <p:sp>
            <p:nvSpPr>
              <p:cNvPr id="12" name="TextBox 11"/>
              <p:cNvSpPr txBox="1">
                <a:spLocks noRot="1" noChangeAspect="1" noMove="1" noResize="1" noEditPoints="1" noAdjustHandles="1" noChangeArrowheads="1" noChangeShapeType="1" noTextEdit="1"/>
              </p:cNvSpPr>
              <p:nvPr/>
            </p:nvSpPr>
            <p:spPr>
              <a:xfrm>
                <a:off x="6562845" y="5973477"/>
                <a:ext cx="2414379" cy="369332"/>
              </a:xfrm>
              <a:prstGeom prst="rect">
                <a:avLst/>
              </a:prstGeom>
              <a:blipFill rotWithShape="0">
                <a:blip r:embed="rId4"/>
                <a:stretch>
                  <a:fillRect l="-2273" t="-10000" b="-26667"/>
                </a:stretch>
              </a:blipFill>
            </p:spPr>
            <p:txBody>
              <a:bodyPr/>
              <a:lstStyle/>
              <a:p>
                <a:r>
                  <a:rPr lang="en-US">
                    <a:noFill/>
                  </a:rPr>
                  <a:t> </a:t>
                </a:r>
              </a:p>
            </p:txBody>
          </p:sp>
        </mc:Fallback>
      </mc:AlternateContent>
    </p:spTree>
    <p:extLst>
      <p:ext uri="{BB962C8B-B14F-4D97-AF65-F5344CB8AC3E}">
        <p14:creationId xmlns:p14="http://schemas.microsoft.com/office/powerpoint/2010/main" val="227968206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369132" y="27939"/>
            <a:ext cx="8542895" cy="6413501"/>
          </a:xfrm>
          <a:prstGeom prst="rect">
            <a:avLst/>
          </a:prstGeom>
        </p:spPr>
      </p:pic>
      <p:pic>
        <p:nvPicPr>
          <p:cNvPr id="6" name="Picture 5"/>
          <p:cNvPicPr>
            <a:picLocks noChangeAspect="1"/>
          </p:cNvPicPr>
          <p:nvPr/>
        </p:nvPicPr>
        <p:blipFill rotWithShape="1">
          <a:blip r:embed="rId3" cstate="print">
            <a:extLst>
              <a:ext uri="{28A0092B-C50C-407E-A947-70E740481C1C}">
                <a14:useLocalDpi xmlns:a14="http://schemas.microsoft.com/office/drawing/2010/main" val="0"/>
              </a:ext>
            </a:extLst>
          </a:blip>
          <a:srcRect l="21535" t="21753" b="42278"/>
          <a:stretch/>
        </p:blipFill>
        <p:spPr>
          <a:xfrm>
            <a:off x="1967696" y="3056246"/>
            <a:ext cx="2060294" cy="1679019"/>
          </a:xfrm>
          <a:prstGeom prst="rect">
            <a:avLst/>
          </a:prstGeom>
          <a:ln w="38100">
            <a:solidFill>
              <a:srgbClr val="00B050"/>
            </a:solidFill>
          </a:ln>
        </p:spPr>
      </p:pic>
      <p:pic>
        <p:nvPicPr>
          <p:cNvPr id="7" name="Picture 6"/>
          <p:cNvPicPr>
            <a:picLocks noChangeAspect="1"/>
          </p:cNvPicPr>
          <p:nvPr/>
        </p:nvPicPr>
        <p:blipFill rotWithShape="1">
          <a:blip r:embed="rId4" cstate="print">
            <a:extLst>
              <a:ext uri="{28A0092B-C50C-407E-A947-70E740481C1C}">
                <a14:useLocalDpi xmlns:a14="http://schemas.microsoft.com/office/drawing/2010/main" val="0"/>
              </a:ext>
            </a:extLst>
          </a:blip>
          <a:srcRect l="10095" t="38515" r="1392" b="25821"/>
          <a:stretch/>
        </p:blipFill>
        <p:spPr>
          <a:xfrm>
            <a:off x="1967696" y="1454243"/>
            <a:ext cx="1939099" cy="1388962"/>
          </a:xfrm>
          <a:prstGeom prst="rect">
            <a:avLst/>
          </a:prstGeom>
          <a:ln w="38100">
            <a:solidFill>
              <a:srgbClr val="0000CC"/>
            </a:solidFill>
          </a:ln>
        </p:spPr>
      </p:pic>
    </p:spTree>
    <p:extLst>
      <p:ext uri="{BB962C8B-B14F-4D97-AF65-F5344CB8AC3E}">
        <p14:creationId xmlns:p14="http://schemas.microsoft.com/office/powerpoint/2010/main" val="124863918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289122" y="0"/>
            <a:ext cx="8542895" cy="6413501"/>
          </a:xfrm>
          <a:prstGeom prst="rect">
            <a:avLst/>
          </a:prstGeom>
        </p:spPr>
      </p:pic>
    </p:spTree>
    <p:extLst>
      <p:ext uri="{BB962C8B-B14F-4D97-AF65-F5344CB8AC3E}">
        <p14:creationId xmlns:p14="http://schemas.microsoft.com/office/powerpoint/2010/main" val="271102676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369132" y="0"/>
            <a:ext cx="8542895" cy="6413501"/>
          </a:xfrm>
          <a:prstGeom prst="rect">
            <a:avLst/>
          </a:prstGeom>
        </p:spPr>
      </p:pic>
    </p:spTree>
    <p:extLst>
      <p:ext uri="{BB962C8B-B14F-4D97-AF65-F5344CB8AC3E}">
        <p14:creationId xmlns:p14="http://schemas.microsoft.com/office/powerpoint/2010/main" val="107206413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Citation</a:t>
            </a:r>
            <a:endParaRPr lang="en-US" dirty="0"/>
          </a:p>
        </p:txBody>
      </p:sp>
      <p:sp>
        <p:nvSpPr>
          <p:cNvPr id="3" name="Content Placeholder 2"/>
          <p:cNvSpPr>
            <a:spLocks noGrp="1"/>
          </p:cNvSpPr>
          <p:nvPr>
            <p:ph idx="1"/>
          </p:nvPr>
        </p:nvSpPr>
        <p:spPr/>
        <p:txBody>
          <a:bodyPr>
            <a:normAutofit lnSpcReduction="10000"/>
          </a:bodyPr>
          <a:lstStyle/>
          <a:p>
            <a:r>
              <a:rPr lang="en-US" dirty="0" smtClean="0"/>
              <a:t>[1] Q. Wu et al</a:t>
            </a:r>
            <a:r>
              <a:rPr lang="en-US" dirty="0"/>
              <a:t>. </a:t>
            </a:r>
            <a:r>
              <a:rPr lang="en-US" dirty="0" smtClean="0"/>
              <a:t>“Wireless </a:t>
            </a:r>
            <a:r>
              <a:rPr lang="en-US" dirty="0"/>
              <a:t>power transfer based on magnetic metamaterials consisting of assembled ultra-subwavelength </a:t>
            </a:r>
            <a:r>
              <a:rPr lang="en-US" dirty="0" smtClean="0"/>
              <a:t>meta-atoms.”, EPL, 2015.</a:t>
            </a:r>
          </a:p>
          <a:p>
            <a:r>
              <a:rPr lang="en-US" dirty="0" smtClean="0"/>
              <a:t>[2] </a:t>
            </a:r>
            <a:r>
              <a:rPr lang="en-US" dirty="0"/>
              <a:t>W.-C. </a:t>
            </a:r>
            <a:r>
              <a:rPr lang="en-US" dirty="0" smtClean="0"/>
              <a:t>Chen et al. “Extremely </a:t>
            </a:r>
            <a:r>
              <a:rPr lang="en-US" dirty="0"/>
              <a:t>subwavelength planar magnetic </a:t>
            </a:r>
            <a:r>
              <a:rPr lang="en-US" dirty="0" smtClean="0"/>
              <a:t>metamaterials.”, Physics Review, 2012.</a:t>
            </a:r>
          </a:p>
          <a:p>
            <a:r>
              <a:rPr lang="en-US" dirty="0" smtClean="0"/>
              <a:t>[3] Wang, </a:t>
            </a:r>
            <a:r>
              <a:rPr lang="en-US" dirty="0" err="1" smtClean="0"/>
              <a:t>Bingnan</a:t>
            </a:r>
            <a:r>
              <a:rPr lang="en-US" dirty="0" smtClean="0"/>
              <a:t> et. al. “Experiments on wireless power transfer with metamaterials.”, IEEE, 2011.</a:t>
            </a:r>
          </a:p>
          <a:p>
            <a:r>
              <a:rPr lang="en-US" dirty="0" smtClean="0"/>
              <a:t>[4] Wang, </a:t>
            </a:r>
            <a:r>
              <a:rPr lang="en-US" dirty="0" err="1" smtClean="0"/>
              <a:t>Bingnan</a:t>
            </a:r>
            <a:r>
              <a:rPr lang="en-US" dirty="0"/>
              <a:t> </a:t>
            </a:r>
            <a:r>
              <a:rPr lang="en-US" dirty="0" smtClean="0"/>
              <a:t>et al</a:t>
            </a:r>
            <a:r>
              <a:rPr lang="en-US" dirty="0"/>
              <a:t>. “Wireless Power Transfer: Metamaterials and Array of Coupled </a:t>
            </a:r>
            <a:r>
              <a:rPr lang="en-US" dirty="0" smtClean="0"/>
              <a:t>Resonators”, IEEE, 2013</a:t>
            </a:r>
          </a:p>
          <a:p>
            <a:r>
              <a:rPr lang="en-US" dirty="0" smtClean="0"/>
              <a:t>[5] S. </a:t>
            </a:r>
            <a:r>
              <a:rPr lang="en-US" dirty="0" err="1" smtClean="0"/>
              <a:t>Arlanagic</a:t>
            </a:r>
            <a:r>
              <a:rPr lang="en-US" dirty="0" smtClean="0"/>
              <a:t> et al. “A review of the scattering parameter extraction method with clarification of ambiguity issues in relation to metamaterial homogenization”</a:t>
            </a:r>
          </a:p>
          <a:p>
            <a:endParaRPr lang="en-US" dirty="0"/>
          </a:p>
        </p:txBody>
      </p:sp>
    </p:spTree>
    <p:extLst>
      <p:ext uri="{BB962C8B-B14F-4D97-AF65-F5344CB8AC3E}">
        <p14:creationId xmlns:p14="http://schemas.microsoft.com/office/powerpoint/2010/main" val="195525497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Wireless Power Transfer (WPT) Technology</a:t>
            </a:r>
            <a:endParaRPr lang="en-US" dirty="0"/>
          </a:p>
        </p:txBody>
      </p:sp>
      <p:pic>
        <p:nvPicPr>
          <p:cNvPr id="4" name="Content Placeholder 3"/>
          <p:cNvPicPr>
            <a:picLocks noGrp="1" noChangeAspect="1"/>
          </p:cNvPicPr>
          <p:nvPr>
            <p:ph idx="1"/>
          </p:nvPr>
        </p:nvPicPr>
        <p:blipFill>
          <a:blip r:embed="rId3"/>
          <a:stretch>
            <a:fillRect/>
          </a:stretch>
        </p:blipFill>
        <p:spPr>
          <a:xfrm>
            <a:off x="1120828" y="2287668"/>
            <a:ext cx="6650409" cy="3017044"/>
          </a:xfrm>
          <a:prstGeom prst="rect">
            <a:avLst/>
          </a:prstGeom>
        </p:spPr>
      </p:pic>
    </p:spTree>
    <p:extLst>
      <p:ext uri="{BB962C8B-B14F-4D97-AF65-F5344CB8AC3E}">
        <p14:creationId xmlns:p14="http://schemas.microsoft.com/office/powerpoint/2010/main" val="1395928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304325" y="562917"/>
                <a:ext cx="8392478" cy="1088068"/>
              </a:xfrm>
            </p:spPr>
            <p:txBody>
              <a:bodyPr>
                <a:normAutofit fontScale="90000"/>
              </a:bodyPr>
              <a:lstStyle/>
              <a:p>
                <a:r>
                  <a:rPr lang="en-US" dirty="0" smtClean="0"/>
                  <a:t>WPT using single negative (-</a:t>
                </a:r>
                <a14:m>
                  <m:oMath xmlns:m="http://schemas.openxmlformats.org/officeDocument/2006/math">
                    <m:r>
                      <a:rPr lang="en-US" b="0" i="1" smtClean="0">
                        <a:latin typeface="Cambria Math" panose="02040503050406030204" pitchFamily="18" charset="0"/>
                      </a:rPr>
                      <m:t>𝜇</m:t>
                    </m:r>
                  </m:oMath>
                </a14:m>
                <a:r>
                  <a:rPr lang="en-US" dirty="0" smtClean="0"/>
                  <a:t> permeability) metamaterials</a:t>
                </a:r>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304325" y="562917"/>
                <a:ext cx="8392478" cy="1088068"/>
              </a:xfrm>
              <a:blipFill rotWithShape="0">
                <a:blip r:embed="rId3"/>
                <a:stretch>
                  <a:fillRect l="-2905" t="-30168" b="-26816"/>
                </a:stretch>
              </a:blipFill>
            </p:spPr>
            <p:txBody>
              <a:bodyPr/>
              <a:lstStyle/>
              <a:p>
                <a:r>
                  <a:rPr lang="en-US">
                    <a:noFill/>
                  </a:rPr>
                  <a:t> </a:t>
                </a:r>
              </a:p>
            </p:txBody>
          </p:sp>
        </mc:Fallback>
      </mc:AlternateContent>
      <p:pic>
        <p:nvPicPr>
          <p:cNvPr id="4" name="Content Placeholder 3"/>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4769628" y="2269534"/>
            <a:ext cx="3489863" cy="2893209"/>
          </a:xfrm>
        </p:spPr>
      </p:pic>
      <p:pic>
        <p:nvPicPr>
          <p:cNvPr id="3" name="Picture 2"/>
          <p:cNvPicPr>
            <a:picLocks noChangeAspect="1"/>
          </p:cNvPicPr>
          <p:nvPr/>
        </p:nvPicPr>
        <p:blipFill rotWithShape="1">
          <a:blip r:embed="rId5" cstate="print">
            <a:extLst>
              <a:ext uri="{28A0092B-C50C-407E-A947-70E740481C1C}">
                <a14:useLocalDpi xmlns:a14="http://schemas.microsoft.com/office/drawing/2010/main" val="0"/>
              </a:ext>
            </a:extLst>
          </a:blip>
          <a:srcRect l="28229" t="26090" r="23290" b="6849"/>
          <a:stretch/>
        </p:blipFill>
        <p:spPr>
          <a:xfrm>
            <a:off x="304325" y="2165361"/>
            <a:ext cx="4372447" cy="3402061"/>
          </a:xfrm>
          <a:prstGeom prst="rect">
            <a:avLst/>
          </a:prstGeom>
        </p:spPr>
      </p:pic>
    </p:spTree>
    <p:extLst>
      <p:ext uri="{BB962C8B-B14F-4D97-AF65-F5344CB8AC3E}">
        <p14:creationId xmlns:p14="http://schemas.microsoft.com/office/powerpoint/2010/main" val="175182184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Meta-atom unit cell structure</a:t>
            </a:r>
            <a:endParaRPr lang="en-US" dirty="0"/>
          </a:p>
        </p:txBody>
      </p:sp>
      <p:pic>
        <p:nvPicPr>
          <p:cNvPr id="3" name="Picture 2"/>
          <p:cNvPicPr>
            <a:picLocks noChangeAspect="1"/>
          </p:cNvPicPr>
          <p:nvPr/>
        </p:nvPicPr>
        <p:blipFill>
          <a:blip r:embed="rId3"/>
          <a:stretch>
            <a:fillRect/>
          </a:stretch>
        </p:blipFill>
        <p:spPr>
          <a:xfrm>
            <a:off x="2693194" y="2220277"/>
            <a:ext cx="3399833" cy="3260408"/>
          </a:xfrm>
          <a:prstGeom prst="rect">
            <a:avLst/>
          </a:prstGeom>
        </p:spPr>
      </p:pic>
      <mc:AlternateContent xmlns:mc="http://schemas.openxmlformats.org/markup-compatibility/2006" xmlns:a14="http://schemas.microsoft.com/office/drawing/2010/main">
        <mc:Choice Requires="a14">
          <p:sp>
            <p:nvSpPr>
              <p:cNvPr id="4" name="TextBox 3"/>
              <p:cNvSpPr txBox="1"/>
              <p:nvPr/>
            </p:nvSpPr>
            <p:spPr>
              <a:xfrm>
                <a:off x="6304800" y="2553222"/>
                <a:ext cx="2347246" cy="237757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350" i="1" dirty="0">
                          <a:latin typeface="Cambria Math" panose="02040503050406030204" pitchFamily="18" charset="0"/>
                        </a:rPr>
                        <m:t>13 </m:t>
                      </m:r>
                      <m:r>
                        <a:rPr lang="en-US" sz="1350" i="1" dirty="0">
                          <a:latin typeface="Cambria Math" panose="02040503050406030204" pitchFamily="18" charset="0"/>
                        </a:rPr>
                        <m:t>𝑡𝑢𝑟𝑛𝑠</m:t>
                      </m:r>
                    </m:oMath>
                  </m:oMathPara>
                </a14:m>
                <a:endParaRPr lang="en-US" sz="1350" dirty="0"/>
              </a:p>
              <a:p>
                <a:pPr/>
                <a14:m>
                  <m:oMathPara xmlns:m="http://schemas.openxmlformats.org/officeDocument/2006/math">
                    <m:oMathParaPr>
                      <m:jc m:val="centerGroup"/>
                    </m:oMathParaPr>
                    <m:oMath xmlns:m="http://schemas.openxmlformats.org/officeDocument/2006/math">
                      <m:r>
                        <a:rPr lang="en-US" sz="1350" i="1">
                          <a:latin typeface="Cambria Math" panose="02040503050406030204" pitchFamily="18" charset="0"/>
                        </a:rPr>
                        <m:t>𝑤</m:t>
                      </m:r>
                      <m:r>
                        <a:rPr lang="en-US" sz="1350" i="1">
                          <a:latin typeface="Cambria Math" panose="02040503050406030204" pitchFamily="18" charset="0"/>
                        </a:rPr>
                        <m:t>=0.21</m:t>
                      </m:r>
                      <m:r>
                        <a:rPr lang="en-US" sz="1350" i="1">
                          <a:latin typeface="Cambria Math" panose="02040503050406030204" pitchFamily="18" charset="0"/>
                        </a:rPr>
                        <m:t>𝑚𝑚</m:t>
                      </m:r>
                    </m:oMath>
                  </m:oMathPara>
                </a14:m>
                <a:endParaRPr lang="en-US" sz="1350" dirty="0"/>
              </a:p>
              <a:p>
                <a:pPr/>
                <a14:m>
                  <m:oMathPara xmlns:m="http://schemas.openxmlformats.org/officeDocument/2006/math">
                    <m:oMathParaPr>
                      <m:jc m:val="centerGroup"/>
                    </m:oMathParaPr>
                    <m:oMath xmlns:m="http://schemas.openxmlformats.org/officeDocument/2006/math">
                      <m:r>
                        <a:rPr lang="en-US" sz="1350" i="1">
                          <a:latin typeface="Cambria Math" panose="02040503050406030204" pitchFamily="18" charset="0"/>
                        </a:rPr>
                        <m:t>𝑔</m:t>
                      </m:r>
                      <m:r>
                        <a:rPr lang="en-US" sz="1350" i="1">
                          <a:latin typeface="Cambria Math" panose="02040503050406030204" pitchFamily="18" charset="0"/>
                        </a:rPr>
                        <m:t>=0.32</m:t>
                      </m:r>
                      <m:r>
                        <a:rPr lang="en-US" sz="1350" i="1">
                          <a:latin typeface="Cambria Math" panose="02040503050406030204" pitchFamily="18" charset="0"/>
                        </a:rPr>
                        <m:t>𝑚𝑚</m:t>
                      </m:r>
                    </m:oMath>
                  </m:oMathPara>
                </a14:m>
                <a:endParaRPr lang="en-US" sz="1350" dirty="0"/>
              </a:p>
              <a:p>
                <a:pPr/>
                <a14:m>
                  <m:oMathPara xmlns:m="http://schemas.openxmlformats.org/officeDocument/2006/math">
                    <m:oMathParaPr>
                      <m:jc m:val="centerGroup"/>
                    </m:oMathParaPr>
                    <m:oMath xmlns:m="http://schemas.openxmlformats.org/officeDocument/2006/math">
                      <m:r>
                        <a:rPr lang="en-US" sz="1350" i="1">
                          <a:latin typeface="Cambria Math" panose="02040503050406030204" pitchFamily="18" charset="0"/>
                        </a:rPr>
                        <m:t>𝑐𝑒𝑙𝑙</m:t>
                      </m:r>
                      <m:r>
                        <a:rPr lang="en-US" sz="1350" i="1">
                          <a:latin typeface="Cambria Math" panose="02040503050406030204" pitchFamily="18" charset="0"/>
                        </a:rPr>
                        <m:t>=26</m:t>
                      </m:r>
                      <m:r>
                        <a:rPr lang="en-US" sz="1350" i="1">
                          <a:latin typeface="Cambria Math" panose="02040503050406030204" pitchFamily="18" charset="0"/>
                        </a:rPr>
                        <m:t>𝑚𝑚</m:t>
                      </m:r>
                    </m:oMath>
                  </m:oMathPara>
                </a14:m>
                <a:endParaRPr lang="en-US" sz="1350" dirty="0"/>
              </a:p>
              <a:p>
                <a:pPr/>
                <a14:m>
                  <m:oMathPara xmlns:m="http://schemas.openxmlformats.org/officeDocument/2006/math">
                    <m:oMathParaPr>
                      <m:jc m:val="centerGroup"/>
                    </m:oMathParaPr>
                    <m:oMath xmlns:m="http://schemas.openxmlformats.org/officeDocument/2006/math">
                      <m:r>
                        <a:rPr lang="en-US" sz="1350" i="1">
                          <a:latin typeface="Cambria Math" panose="02040503050406030204" pitchFamily="18" charset="0"/>
                        </a:rPr>
                        <m:t>𝑑</m:t>
                      </m:r>
                      <m:r>
                        <a:rPr lang="en-US" sz="1350" i="1">
                          <a:latin typeface="Cambria Math" panose="02040503050406030204" pitchFamily="18" charset="0"/>
                        </a:rPr>
                        <m:t>=1</m:t>
                      </m:r>
                      <m:r>
                        <a:rPr lang="en-US" sz="1350" i="1">
                          <a:latin typeface="Cambria Math" panose="02040503050406030204" pitchFamily="18" charset="0"/>
                        </a:rPr>
                        <m:t>𝑚𝑚</m:t>
                      </m:r>
                    </m:oMath>
                  </m:oMathPara>
                </a14:m>
                <a:endParaRPr lang="en-US" sz="1350" dirty="0"/>
              </a:p>
              <a:p>
                <a:pPr/>
                <a14:m>
                  <m:oMathPara xmlns:m="http://schemas.openxmlformats.org/officeDocument/2006/math">
                    <m:oMathParaPr>
                      <m:jc m:val="centerGroup"/>
                    </m:oMathParaPr>
                    <m:oMath xmlns:m="http://schemas.openxmlformats.org/officeDocument/2006/math">
                      <m:r>
                        <a:rPr lang="en-US" sz="1350" i="1">
                          <a:latin typeface="Cambria Math" panose="02040503050406030204" pitchFamily="18" charset="0"/>
                        </a:rPr>
                        <m:t>𝑠𝑞</m:t>
                      </m:r>
                      <m:r>
                        <a:rPr lang="en-US" sz="1350" i="1">
                          <a:latin typeface="Cambria Math" panose="02040503050406030204" pitchFamily="18" charset="0"/>
                        </a:rPr>
                        <m:t>=1.9</m:t>
                      </m:r>
                    </m:oMath>
                  </m:oMathPara>
                </a14:m>
                <a:endParaRPr lang="en-US" sz="1350" dirty="0"/>
              </a:p>
              <a:p>
                <a:endParaRPr lang="en-US" sz="1350" dirty="0"/>
              </a:p>
              <a:p>
                <a:pPr/>
                <a14:m>
                  <m:oMathPara xmlns:m="http://schemas.openxmlformats.org/officeDocument/2006/math">
                    <m:oMathParaPr>
                      <m:jc m:val="centerGroup"/>
                    </m:oMathParaPr>
                    <m:oMath xmlns:m="http://schemas.openxmlformats.org/officeDocument/2006/math">
                      <m:r>
                        <m:rPr>
                          <m:sty m:val="p"/>
                        </m:rPr>
                        <a:rPr lang="en-US" sz="1350" i="0" smtClean="0">
                          <a:latin typeface="Cambria Math" panose="02040503050406030204" pitchFamily="18" charset="0"/>
                        </a:rPr>
                        <m:t>dielectric</m:t>
                      </m:r>
                      <m:r>
                        <a:rPr lang="en-US" sz="1350" i="0" smtClean="0">
                          <a:latin typeface="Cambria Math" panose="02040503050406030204" pitchFamily="18" charset="0"/>
                        </a:rPr>
                        <m:t> </m:t>
                      </m:r>
                      <m:r>
                        <m:rPr>
                          <m:sty m:val="p"/>
                        </m:rPr>
                        <a:rPr lang="en-US" sz="1350" i="0" smtClean="0">
                          <a:latin typeface="Cambria Math" panose="02040503050406030204" pitchFamily="18" charset="0"/>
                        </a:rPr>
                        <m:t>thickness</m:t>
                      </m:r>
                      <m:r>
                        <a:rPr lang="en-US" sz="1350" i="1">
                          <a:latin typeface="Cambria Math" panose="02040503050406030204" pitchFamily="18" charset="0"/>
                        </a:rPr>
                        <m:t>=0.77</m:t>
                      </m:r>
                    </m:oMath>
                  </m:oMathPara>
                </a14:m>
                <a:endParaRPr lang="en-US" sz="1350" dirty="0"/>
              </a:p>
              <a:p>
                <a:pPr/>
                <a14:m>
                  <m:oMathPara xmlns:m="http://schemas.openxmlformats.org/officeDocument/2006/math">
                    <m:oMathParaPr>
                      <m:jc m:val="centerGroup"/>
                    </m:oMathParaPr>
                    <m:oMath xmlns:m="http://schemas.openxmlformats.org/officeDocument/2006/math">
                      <m:r>
                        <m:rPr>
                          <m:sty m:val="p"/>
                        </m:rPr>
                        <a:rPr lang="en-US" sz="1350" i="0">
                          <a:latin typeface="Cambria Math" panose="02040503050406030204" pitchFamily="18" charset="0"/>
                        </a:rPr>
                        <m:t>relative</m:t>
                      </m:r>
                      <m:r>
                        <a:rPr lang="en-US" sz="1350" i="0">
                          <a:latin typeface="Cambria Math" panose="02040503050406030204" pitchFamily="18" charset="0"/>
                        </a:rPr>
                        <m:t> </m:t>
                      </m:r>
                      <m:r>
                        <m:rPr>
                          <m:sty m:val="p"/>
                        </m:rPr>
                        <a:rPr lang="en-US" sz="1350" i="0">
                          <a:latin typeface="Cambria Math" panose="02040503050406030204" pitchFamily="18" charset="0"/>
                        </a:rPr>
                        <m:t>permittivity</m:t>
                      </m:r>
                      <m:r>
                        <a:rPr lang="en-US" sz="1350" i="1">
                          <a:latin typeface="Cambria Math" panose="02040503050406030204" pitchFamily="18" charset="0"/>
                        </a:rPr>
                        <m:t>=1.9</m:t>
                      </m:r>
                    </m:oMath>
                  </m:oMathPara>
                </a14:m>
                <a:endParaRPr lang="en-US" sz="1350" dirty="0"/>
              </a:p>
              <a:p>
                <a:endParaRPr lang="en-US" sz="1350" dirty="0"/>
              </a:p>
              <a:p>
                <a:endParaRPr lang="en-US" sz="1350" dirty="0"/>
              </a:p>
            </p:txBody>
          </p:sp>
        </mc:Choice>
        <mc:Fallback xmlns="">
          <p:sp>
            <p:nvSpPr>
              <p:cNvPr id="4" name="TextBox 3"/>
              <p:cNvSpPr txBox="1">
                <a:spLocks noRot="1" noChangeAspect="1" noMove="1" noResize="1" noEditPoints="1" noAdjustHandles="1" noChangeArrowheads="1" noChangeShapeType="1" noTextEdit="1"/>
              </p:cNvSpPr>
              <p:nvPr/>
            </p:nvSpPr>
            <p:spPr>
              <a:xfrm>
                <a:off x="6304800" y="2553222"/>
                <a:ext cx="2347246" cy="2377574"/>
              </a:xfrm>
              <a:prstGeom prst="rect">
                <a:avLst/>
              </a:prstGeom>
              <a:blipFill rotWithShape="0">
                <a:blip r:embed="rId4"/>
                <a:stretch>
                  <a:fillRect/>
                </a:stretch>
              </a:blipFill>
            </p:spPr>
            <p:txBody>
              <a:bodyPr/>
              <a:lstStyle/>
              <a:p>
                <a:r>
                  <a:rPr lang="en-US">
                    <a:noFill/>
                  </a:rPr>
                  <a:t> </a:t>
                </a:r>
              </a:p>
            </p:txBody>
          </p:sp>
        </mc:Fallback>
      </mc:AlternateContent>
      <p:cxnSp>
        <p:nvCxnSpPr>
          <p:cNvPr id="6" name="Straight Arrow Connector 5"/>
          <p:cNvCxnSpPr/>
          <p:nvPr/>
        </p:nvCxnSpPr>
        <p:spPr>
          <a:xfrm>
            <a:off x="4491990" y="3730468"/>
            <a:ext cx="0" cy="238601"/>
          </a:xfrm>
          <a:prstGeom prst="straightConnector1">
            <a:avLst/>
          </a:prstGeom>
          <a:ln w="19050">
            <a:headEnd type="triangle"/>
            <a:tailEnd type="triangle"/>
          </a:ln>
        </p:spPr>
        <p:style>
          <a:lnRef idx="1">
            <a:schemeClr val="dk1"/>
          </a:lnRef>
          <a:fillRef idx="0">
            <a:schemeClr val="dk1"/>
          </a:fillRef>
          <a:effectRef idx="0">
            <a:schemeClr val="dk1"/>
          </a:effectRef>
          <a:fontRef idx="minor">
            <a:schemeClr val="tx1"/>
          </a:fontRef>
        </p:style>
      </p:cxnSp>
      <p:cxnSp>
        <p:nvCxnSpPr>
          <p:cNvPr id="8" name="Straight Arrow Connector 7"/>
          <p:cNvCxnSpPr/>
          <p:nvPr/>
        </p:nvCxnSpPr>
        <p:spPr>
          <a:xfrm>
            <a:off x="5815013" y="2341721"/>
            <a:ext cx="0" cy="3017520"/>
          </a:xfrm>
          <a:prstGeom prst="straightConnector1">
            <a:avLst/>
          </a:prstGeom>
          <a:ln w="19050">
            <a:headEnd type="triangle"/>
            <a:tailEnd type="triangle"/>
          </a:ln>
        </p:spPr>
        <p:style>
          <a:lnRef idx="1">
            <a:schemeClr val="dk1"/>
          </a:lnRef>
          <a:fillRef idx="0">
            <a:schemeClr val="dk1"/>
          </a:fillRef>
          <a:effectRef idx="0">
            <a:schemeClr val="dk1"/>
          </a:effectRef>
          <a:fontRef idx="minor">
            <a:schemeClr val="tx1"/>
          </a:fontRef>
        </p:style>
      </p:cxnSp>
      <p:sp>
        <p:nvSpPr>
          <p:cNvPr id="13" name="TextBox 12"/>
          <p:cNvSpPr txBox="1"/>
          <p:nvPr/>
        </p:nvSpPr>
        <p:spPr>
          <a:xfrm>
            <a:off x="4482399" y="3675637"/>
            <a:ext cx="343364" cy="300082"/>
          </a:xfrm>
          <a:prstGeom prst="rect">
            <a:avLst/>
          </a:prstGeom>
          <a:noFill/>
        </p:spPr>
        <p:txBody>
          <a:bodyPr wrap="none" rtlCol="0">
            <a:spAutoFit/>
          </a:bodyPr>
          <a:lstStyle/>
          <a:p>
            <a:r>
              <a:rPr lang="en-US" sz="1350" dirty="0" err="1"/>
              <a:t>sq</a:t>
            </a:r>
            <a:endParaRPr lang="en-US" sz="1350" dirty="0"/>
          </a:p>
        </p:txBody>
      </p:sp>
      <p:sp>
        <p:nvSpPr>
          <p:cNvPr id="14" name="TextBox 13"/>
          <p:cNvSpPr txBox="1"/>
          <p:nvPr/>
        </p:nvSpPr>
        <p:spPr>
          <a:xfrm>
            <a:off x="5774832" y="3730466"/>
            <a:ext cx="425116" cy="300082"/>
          </a:xfrm>
          <a:prstGeom prst="rect">
            <a:avLst/>
          </a:prstGeom>
          <a:noFill/>
        </p:spPr>
        <p:txBody>
          <a:bodyPr wrap="none" rtlCol="0">
            <a:spAutoFit/>
          </a:bodyPr>
          <a:lstStyle/>
          <a:p>
            <a:r>
              <a:rPr lang="en-US" sz="1350" dirty="0"/>
              <a:t>cell</a:t>
            </a:r>
          </a:p>
        </p:txBody>
      </p:sp>
      <p:pic>
        <p:nvPicPr>
          <p:cNvPr id="15" name="Picture 14"/>
          <p:cNvPicPr>
            <a:picLocks noChangeAspect="1"/>
          </p:cNvPicPr>
          <p:nvPr/>
        </p:nvPicPr>
        <p:blipFill rotWithShape="1">
          <a:blip r:embed="rId3"/>
          <a:srcRect l="1102" t="44919" r="46199" b="654"/>
          <a:stretch/>
        </p:blipFill>
        <p:spPr>
          <a:xfrm>
            <a:off x="85356" y="2906078"/>
            <a:ext cx="2660071" cy="2634615"/>
          </a:xfrm>
          <a:prstGeom prst="rect">
            <a:avLst/>
          </a:prstGeom>
        </p:spPr>
      </p:pic>
      <p:sp>
        <p:nvSpPr>
          <p:cNvPr id="21" name="TextBox 20"/>
          <p:cNvSpPr txBox="1"/>
          <p:nvPr/>
        </p:nvSpPr>
        <p:spPr>
          <a:xfrm>
            <a:off x="1961243" y="4125282"/>
            <a:ext cx="256802" cy="213585"/>
          </a:xfrm>
          <a:prstGeom prst="rect">
            <a:avLst/>
          </a:prstGeom>
          <a:noFill/>
        </p:spPr>
        <p:txBody>
          <a:bodyPr wrap="none" rtlCol="0">
            <a:spAutoFit/>
          </a:bodyPr>
          <a:lstStyle/>
          <a:p>
            <a:r>
              <a:rPr lang="en-US" sz="788" dirty="0"/>
              <a:t>w</a:t>
            </a:r>
          </a:p>
        </p:txBody>
      </p:sp>
      <p:sp>
        <p:nvSpPr>
          <p:cNvPr id="22" name="TextBox 21"/>
          <p:cNvSpPr txBox="1"/>
          <p:nvPr/>
        </p:nvSpPr>
        <p:spPr>
          <a:xfrm>
            <a:off x="2108545" y="4187735"/>
            <a:ext cx="232756" cy="213585"/>
          </a:xfrm>
          <a:prstGeom prst="rect">
            <a:avLst/>
          </a:prstGeom>
          <a:noFill/>
        </p:spPr>
        <p:txBody>
          <a:bodyPr wrap="none" rtlCol="0">
            <a:spAutoFit/>
          </a:bodyPr>
          <a:lstStyle/>
          <a:p>
            <a:r>
              <a:rPr lang="en-US" sz="788" dirty="0"/>
              <a:t>g</a:t>
            </a:r>
          </a:p>
        </p:txBody>
      </p:sp>
      <p:cxnSp>
        <p:nvCxnSpPr>
          <p:cNvPr id="24" name="Straight Arrow Connector 23"/>
          <p:cNvCxnSpPr/>
          <p:nvPr/>
        </p:nvCxnSpPr>
        <p:spPr>
          <a:xfrm>
            <a:off x="2794082" y="4044045"/>
            <a:ext cx="128733" cy="2722"/>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2737476" y="3805145"/>
            <a:ext cx="276038" cy="300082"/>
          </a:xfrm>
          <a:prstGeom prst="rect">
            <a:avLst/>
          </a:prstGeom>
          <a:noFill/>
        </p:spPr>
        <p:txBody>
          <a:bodyPr wrap="none" rtlCol="0">
            <a:spAutoFit/>
          </a:bodyPr>
          <a:lstStyle/>
          <a:p>
            <a:r>
              <a:rPr lang="en-US" sz="1350" dirty="0"/>
              <a:t>d</a:t>
            </a:r>
          </a:p>
        </p:txBody>
      </p:sp>
      <p:cxnSp>
        <p:nvCxnSpPr>
          <p:cNvPr id="35" name="Straight Arrow Connector 34"/>
          <p:cNvCxnSpPr/>
          <p:nvPr/>
        </p:nvCxnSpPr>
        <p:spPr>
          <a:xfrm flipH="1">
            <a:off x="4340094" y="4044043"/>
            <a:ext cx="11760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9" name="Straight Arrow Connector 38"/>
          <p:cNvCxnSpPr/>
          <p:nvPr/>
        </p:nvCxnSpPr>
        <p:spPr>
          <a:xfrm>
            <a:off x="4182157" y="4044043"/>
            <a:ext cx="11225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2" name="TextBox 41"/>
          <p:cNvSpPr txBox="1"/>
          <p:nvPr/>
        </p:nvSpPr>
        <p:spPr>
          <a:xfrm>
            <a:off x="4388343" y="3890575"/>
            <a:ext cx="308098" cy="300082"/>
          </a:xfrm>
          <a:prstGeom prst="rect">
            <a:avLst/>
          </a:prstGeom>
          <a:noFill/>
        </p:spPr>
        <p:txBody>
          <a:bodyPr wrap="none" rtlCol="0">
            <a:spAutoFit/>
          </a:bodyPr>
          <a:lstStyle/>
          <a:p>
            <a:r>
              <a:rPr lang="en-US" sz="1350" dirty="0"/>
              <a:t>w</a:t>
            </a:r>
          </a:p>
        </p:txBody>
      </p:sp>
      <p:cxnSp>
        <p:nvCxnSpPr>
          <p:cNvPr id="44" name="Straight Arrow Connector 43"/>
          <p:cNvCxnSpPr/>
          <p:nvPr/>
        </p:nvCxnSpPr>
        <p:spPr>
          <a:xfrm>
            <a:off x="4525632" y="4332248"/>
            <a:ext cx="0" cy="918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5" name="Straight Arrow Connector 44"/>
          <p:cNvCxnSpPr/>
          <p:nvPr/>
        </p:nvCxnSpPr>
        <p:spPr>
          <a:xfrm flipV="1">
            <a:off x="4525634" y="4479207"/>
            <a:ext cx="577" cy="9687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9" name="TextBox 48"/>
          <p:cNvSpPr txBox="1"/>
          <p:nvPr/>
        </p:nvSpPr>
        <p:spPr>
          <a:xfrm>
            <a:off x="4347574" y="4280698"/>
            <a:ext cx="266420" cy="300082"/>
          </a:xfrm>
          <a:prstGeom prst="rect">
            <a:avLst/>
          </a:prstGeom>
          <a:noFill/>
        </p:spPr>
        <p:txBody>
          <a:bodyPr wrap="none" rtlCol="0">
            <a:spAutoFit/>
          </a:bodyPr>
          <a:lstStyle/>
          <a:p>
            <a:r>
              <a:rPr lang="en-US" sz="1350" dirty="0"/>
              <a:t>g</a:t>
            </a:r>
          </a:p>
        </p:txBody>
      </p:sp>
    </p:spTree>
    <p:extLst>
      <p:ext uri="{BB962C8B-B14F-4D97-AF65-F5344CB8AC3E}">
        <p14:creationId xmlns:p14="http://schemas.microsoft.com/office/powerpoint/2010/main" val="164935235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Array of meta-atoms structure</a:t>
            </a:r>
            <a:endParaRPr lang="en-US" dirty="0"/>
          </a:p>
        </p:txBody>
      </p:sp>
      <p:pic>
        <p:nvPicPr>
          <p:cNvPr id="5" name="Content Placeholder 4"/>
          <p:cNvPicPr>
            <a:picLocks noGrp="1" noChangeAspect="1"/>
          </p:cNvPicPr>
          <p:nvPr>
            <p:ph idx="1"/>
          </p:nvPr>
        </p:nvPicPr>
        <p:blipFill>
          <a:blip r:embed="rId3"/>
          <a:stretch>
            <a:fillRect/>
          </a:stretch>
        </p:blipFill>
        <p:spPr>
          <a:xfrm>
            <a:off x="5875180" y="1926591"/>
            <a:ext cx="2863118" cy="2399347"/>
          </a:xfrm>
          <a:prstGeom prst="rect">
            <a:avLst/>
          </a:prstGeom>
        </p:spPr>
      </p:pic>
      <p:pic>
        <p:nvPicPr>
          <p:cNvPr id="6" name="Picture 5"/>
          <p:cNvPicPr>
            <a:picLocks noChangeAspect="1"/>
          </p:cNvPicPr>
          <p:nvPr/>
        </p:nvPicPr>
        <p:blipFill>
          <a:blip r:embed="rId4"/>
          <a:stretch>
            <a:fillRect/>
          </a:stretch>
        </p:blipFill>
        <p:spPr>
          <a:xfrm>
            <a:off x="3130982" y="2586039"/>
            <a:ext cx="2927756" cy="3113566"/>
          </a:xfrm>
          <a:prstGeom prst="rect">
            <a:avLst/>
          </a:prstGeom>
        </p:spPr>
      </p:pic>
      <p:pic>
        <p:nvPicPr>
          <p:cNvPr id="7" name="Picture 6"/>
          <p:cNvPicPr>
            <a:picLocks noChangeAspect="1"/>
          </p:cNvPicPr>
          <p:nvPr/>
        </p:nvPicPr>
        <p:blipFill>
          <a:blip r:embed="rId5"/>
          <a:stretch>
            <a:fillRect/>
          </a:stretch>
        </p:blipFill>
        <p:spPr>
          <a:xfrm>
            <a:off x="66641" y="3503931"/>
            <a:ext cx="2921794" cy="1914525"/>
          </a:xfrm>
          <a:prstGeom prst="rect">
            <a:avLst/>
          </a:prstGeom>
        </p:spPr>
      </p:pic>
    </p:spTree>
    <p:extLst>
      <p:ext uri="{BB962C8B-B14F-4D97-AF65-F5344CB8AC3E}">
        <p14:creationId xmlns:p14="http://schemas.microsoft.com/office/powerpoint/2010/main" val="104573734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Metamaterial adapted for fabrication</a:t>
            </a:r>
            <a:endParaRPr lang="en-US" dirty="0"/>
          </a:p>
        </p:txBody>
      </p:sp>
      <p:pic>
        <p:nvPicPr>
          <p:cNvPr id="3" name="Picture 2"/>
          <p:cNvPicPr>
            <a:picLocks noChangeAspect="1"/>
          </p:cNvPicPr>
          <p:nvPr/>
        </p:nvPicPr>
        <p:blipFill>
          <a:blip r:embed="rId2"/>
          <a:stretch>
            <a:fillRect/>
          </a:stretch>
        </p:blipFill>
        <p:spPr>
          <a:xfrm>
            <a:off x="310203" y="1821290"/>
            <a:ext cx="4102002" cy="3714289"/>
          </a:xfrm>
          <a:prstGeom prst="rect">
            <a:avLst/>
          </a:prstGeom>
        </p:spPr>
      </p:pic>
      <mc:AlternateContent xmlns:mc="http://schemas.openxmlformats.org/markup-compatibility/2006" xmlns:a14="http://schemas.microsoft.com/office/drawing/2010/main">
        <mc:Choice Requires="a14">
          <p:sp>
            <p:nvSpPr>
              <p:cNvPr id="8" name="TextBox 7"/>
              <p:cNvSpPr txBox="1"/>
              <p:nvPr/>
            </p:nvSpPr>
            <p:spPr>
              <a:xfrm>
                <a:off x="6443696" y="2156955"/>
                <a:ext cx="2413161" cy="237757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350" b="0" i="1" dirty="0" smtClean="0">
                          <a:latin typeface="Cambria Math" panose="02040503050406030204" pitchFamily="18" charset="0"/>
                        </a:rPr>
                        <m:t>8</m:t>
                      </m:r>
                      <m:r>
                        <a:rPr lang="en-US" sz="1350" i="1" dirty="0">
                          <a:latin typeface="Cambria Math" panose="02040503050406030204" pitchFamily="18" charset="0"/>
                        </a:rPr>
                        <m:t> </m:t>
                      </m:r>
                      <m:r>
                        <a:rPr lang="en-US" sz="1350" i="1" dirty="0">
                          <a:latin typeface="Cambria Math" panose="02040503050406030204" pitchFamily="18" charset="0"/>
                        </a:rPr>
                        <m:t>𝑡𝑢𝑟𝑛𝑠</m:t>
                      </m:r>
                    </m:oMath>
                  </m:oMathPara>
                </a14:m>
                <a:endParaRPr lang="en-US" sz="1350" dirty="0"/>
              </a:p>
              <a:p>
                <a:pPr/>
                <a14:m>
                  <m:oMathPara xmlns:m="http://schemas.openxmlformats.org/officeDocument/2006/math">
                    <m:oMathParaPr>
                      <m:jc m:val="centerGroup"/>
                    </m:oMathParaPr>
                    <m:oMath xmlns:m="http://schemas.openxmlformats.org/officeDocument/2006/math">
                      <m:r>
                        <a:rPr lang="en-US" sz="1350" i="1">
                          <a:latin typeface="Cambria Math" panose="02040503050406030204" pitchFamily="18" charset="0"/>
                        </a:rPr>
                        <m:t>𝑤</m:t>
                      </m:r>
                      <m:r>
                        <a:rPr lang="en-US" sz="1350" i="1">
                          <a:latin typeface="Cambria Math" panose="02040503050406030204" pitchFamily="18" charset="0"/>
                        </a:rPr>
                        <m:t>=0.31</m:t>
                      </m:r>
                      <m:r>
                        <a:rPr lang="en-US" sz="1350" i="1">
                          <a:latin typeface="Cambria Math" panose="02040503050406030204" pitchFamily="18" charset="0"/>
                        </a:rPr>
                        <m:t>𝑚𝑚</m:t>
                      </m:r>
                    </m:oMath>
                  </m:oMathPara>
                </a14:m>
                <a:endParaRPr lang="en-US" sz="1350" dirty="0"/>
              </a:p>
              <a:p>
                <a:pPr/>
                <a14:m>
                  <m:oMathPara xmlns:m="http://schemas.openxmlformats.org/officeDocument/2006/math">
                    <m:oMathParaPr>
                      <m:jc m:val="centerGroup"/>
                    </m:oMathParaPr>
                    <m:oMath xmlns:m="http://schemas.openxmlformats.org/officeDocument/2006/math">
                      <m:r>
                        <a:rPr lang="en-US" sz="1350" i="1">
                          <a:latin typeface="Cambria Math" panose="02040503050406030204" pitchFamily="18" charset="0"/>
                        </a:rPr>
                        <m:t>𝑔</m:t>
                      </m:r>
                      <m:r>
                        <a:rPr lang="en-US" sz="1350" i="1">
                          <a:latin typeface="Cambria Math" panose="02040503050406030204" pitchFamily="18" charset="0"/>
                        </a:rPr>
                        <m:t>=0.42</m:t>
                      </m:r>
                      <m:r>
                        <a:rPr lang="en-US" sz="1350" i="1">
                          <a:latin typeface="Cambria Math" panose="02040503050406030204" pitchFamily="18" charset="0"/>
                        </a:rPr>
                        <m:t>𝑚𝑚</m:t>
                      </m:r>
                    </m:oMath>
                  </m:oMathPara>
                </a14:m>
                <a:endParaRPr lang="en-US" sz="1350" dirty="0"/>
              </a:p>
              <a:p>
                <a:pPr/>
                <a14:m>
                  <m:oMathPara xmlns:m="http://schemas.openxmlformats.org/officeDocument/2006/math">
                    <m:oMathParaPr>
                      <m:jc m:val="centerGroup"/>
                    </m:oMathParaPr>
                    <m:oMath xmlns:m="http://schemas.openxmlformats.org/officeDocument/2006/math">
                      <m:r>
                        <a:rPr lang="en-US" sz="1350" i="1">
                          <a:latin typeface="Cambria Math" panose="02040503050406030204" pitchFamily="18" charset="0"/>
                        </a:rPr>
                        <m:t>𝑐𝑒𝑙𝑙</m:t>
                      </m:r>
                      <m:r>
                        <a:rPr lang="en-US" sz="1350" i="1">
                          <a:latin typeface="Cambria Math" panose="02040503050406030204" pitchFamily="18" charset="0"/>
                        </a:rPr>
                        <m:t>=20</m:t>
                      </m:r>
                      <m:r>
                        <a:rPr lang="en-US" sz="1350" i="1">
                          <a:latin typeface="Cambria Math" panose="02040503050406030204" pitchFamily="18" charset="0"/>
                        </a:rPr>
                        <m:t>𝑚𝑚</m:t>
                      </m:r>
                    </m:oMath>
                  </m:oMathPara>
                </a14:m>
                <a:endParaRPr lang="en-US" sz="1350" dirty="0"/>
              </a:p>
              <a:p>
                <a:pPr/>
                <a14:m>
                  <m:oMathPara xmlns:m="http://schemas.openxmlformats.org/officeDocument/2006/math">
                    <m:oMathParaPr>
                      <m:jc m:val="centerGroup"/>
                    </m:oMathParaPr>
                    <m:oMath xmlns:m="http://schemas.openxmlformats.org/officeDocument/2006/math">
                      <m:r>
                        <a:rPr lang="en-US" sz="1350" i="1">
                          <a:latin typeface="Cambria Math" panose="02040503050406030204" pitchFamily="18" charset="0"/>
                        </a:rPr>
                        <m:t>𝑑</m:t>
                      </m:r>
                      <m:r>
                        <a:rPr lang="en-US" sz="1350" i="1">
                          <a:latin typeface="Cambria Math" panose="02040503050406030204" pitchFamily="18" charset="0"/>
                        </a:rPr>
                        <m:t>=1</m:t>
                      </m:r>
                      <m:r>
                        <a:rPr lang="en-US" sz="1350" i="1">
                          <a:latin typeface="Cambria Math" panose="02040503050406030204" pitchFamily="18" charset="0"/>
                        </a:rPr>
                        <m:t>𝑚𝑚</m:t>
                      </m:r>
                    </m:oMath>
                  </m:oMathPara>
                </a14:m>
                <a:endParaRPr lang="en-US" sz="1350" dirty="0"/>
              </a:p>
              <a:p>
                <a:pPr/>
                <a14:m>
                  <m:oMathPara xmlns:m="http://schemas.openxmlformats.org/officeDocument/2006/math">
                    <m:oMathParaPr>
                      <m:jc m:val="centerGroup"/>
                    </m:oMathParaPr>
                    <m:oMath xmlns:m="http://schemas.openxmlformats.org/officeDocument/2006/math">
                      <m:r>
                        <a:rPr lang="en-US" sz="1350" i="1">
                          <a:latin typeface="Cambria Math" panose="02040503050406030204" pitchFamily="18" charset="0"/>
                        </a:rPr>
                        <m:t>𝑠𝑞</m:t>
                      </m:r>
                      <m:r>
                        <a:rPr lang="en-US" sz="1350" i="1">
                          <a:latin typeface="Cambria Math" panose="02040503050406030204" pitchFamily="18" charset="0"/>
                        </a:rPr>
                        <m:t>=1.9</m:t>
                      </m:r>
                    </m:oMath>
                  </m:oMathPara>
                </a14:m>
                <a:endParaRPr lang="en-US" sz="1350" dirty="0"/>
              </a:p>
              <a:p>
                <a:endParaRPr lang="en-US" sz="1350" dirty="0"/>
              </a:p>
              <a:p>
                <a:pPr/>
                <a14:m>
                  <m:oMathPara xmlns:m="http://schemas.openxmlformats.org/officeDocument/2006/math">
                    <m:oMathParaPr>
                      <m:jc m:val="centerGroup"/>
                    </m:oMathParaPr>
                    <m:oMath xmlns:m="http://schemas.openxmlformats.org/officeDocument/2006/math">
                      <m:r>
                        <a:rPr lang="en-US" sz="1350" i="1">
                          <a:latin typeface="Cambria Math" panose="02040503050406030204" pitchFamily="18" charset="0"/>
                        </a:rPr>
                        <m:t>𝑑𝑖𝑒𝑙𝑒𝑐𝑡𝑟𝑖𝑐</m:t>
                      </m:r>
                      <m:r>
                        <a:rPr lang="en-US" sz="1350" i="1">
                          <a:latin typeface="Cambria Math" panose="02040503050406030204" pitchFamily="18" charset="0"/>
                        </a:rPr>
                        <m:t> </m:t>
                      </m:r>
                      <m:r>
                        <a:rPr lang="en-US" sz="1350" i="1">
                          <a:latin typeface="Cambria Math" panose="02040503050406030204" pitchFamily="18" charset="0"/>
                        </a:rPr>
                        <m:t>𝑡h𝑖𝑐𝑘𝑛𝑒𝑠𝑠</m:t>
                      </m:r>
                      <m:r>
                        <a:rPr lang="en-US" sz="1350" i="1">
                          <a:latin typeface="Cambria Math" panose="02040503050406030204" pitchFamily="18" charset="0"/>
                        </a:rPr>
                        <m:t>=1.54</m:t>
                      </m:r>
                    </m:oMath>
                  </m:oMathPara>
                </a14:m>
                <a:endParaRPr lang="en-US" sz="1350" dirty="0"/>
              </a:p>
              <a:p>
                <a:pPr/>
                <a14:m>
                  <m:oMathPara xmlns:m="http://schemas.openxmlformats.org/officeDocument/2006/math">
                    <m:oMathParaPr>
                      <m:jc m:val="centerGroup"/>
                    </m:oMathParaPr>
                    <m:oMath xmlns:m="http://schemas.openxmlformats.org/officeDocument/2006/math">
                      <m:r>
                        <a:rPr lang="en-US" sz="1350" i="1">
                          <a:latin typeface="Cambria Math" panose="02040503050406030204" pitchFamily="18" charset="0"/>
                        </a:rPr>
                        <m:t>𝑟𝑒𝑙𝑎𝑡𝑖𝑣𝑒</m:t>
                      </m:r>
                      <m:r>
                        <a:rPr lang="en-US" sz="1350" i="1">
                          <a:latin typeface="Cambria Math" panose="02040503050406030204" pitchFamily="18" charset="0"/>
                        </a:rPr>
                        <m:t> </m:t>
                      </m:r>
                      <m:r>
                        <a:rPr lang="en-US" sz="1350" i="1">
                          <a:latin typeface="Cambria Math" panose="02040503050406030204" pitchFamily="18" charset="0"/>
                        </a:rPr>
                        <m:t>𝑝𝑒𝑟𝑚𝑖𝑡𝑡𝑖𝑣𝑖𝑡𝑦</m:t>
                      </m:r>
                      <m:r>
                        <a:rPr lang="en-US" sz="1350" i="1">
                          <a:latin typeface="Cambria Math" panose="02040503050406030204" pitchFamily="18" charset="0"/>
                        </a:rPr>
                        <m:t>=2.55</m:t>
                      </m:r>
                    </m:oMath>
                  </m:oMathPara>
                </a14:m>
                <a:endParaRPr lang="en-US" sz="1350" dirty="0"/>
              </a:p>
              <a:p>
                <a:endParaRPr lang="en-US" sz="1350" dirty="0"/>
              </a:p>
              <a:p>
                <a:endParaRPr lang="en-US" sz="1350" dirty="0"/>
              </a:p>
            </p:txBody>
          </p:sp>
        </mc:Choice>
        <mc:Fallback xmlns="">
          <p:sp>
            <p:nvSpPr>
              <p:cNvPr id="8" name="TextBox 7"/>
              <p:cNvSpPr txBox="1">
                <a:spLocks noRot="1" noChangeAspect="1" noMove="1" noResize="1" noEditPoints="1" noAdjustHandles="1" noChangeArrowheads="1" noChangeShapeType="1" noTextEdit="1"/>
              </p:cNvSpPr>
              <p:nvPr/>
            </p:nvSpPr>
            <p:spPr>
              <a:xfrm>
                <a:off x="6443696" y="2156955"/>
                <a:ext cx="2413161" cy="2377574"/>
              </a:xfrm>
              <a:prstGeom prst="rect">
                <a:avLst/>
              </a:prstGeom>
              <a:blipFill rotWithShape="0">
                <a:blip r:embed="rId3"/>
                <a:stretch>
                  <a:fillRect/>
                </a:stretch>
              </a:blipFill>
            </p:spPr>
            <p:txBody>
              <a:bodyPr/>
              <a:lstStyle/>
              <a:p>
                <a:r>
                  <a:rPr lang="en-US">
                    <a:noFill/>
                  </a:rPr>
                  <a:t> </a:t>
                </a:r>
              </a:p>
            </p:txBody>
          </p:sp>
        </mc:Fallback>
      </mc:AlternateContent>
      <p:pic>
        <p:nvPicPr>
          <p:cNvPr id="9" name="Picture 8"/>
          <p:cNvPicPr>
            <a:picLocks noChangeAspect="1"/>
          </p:cNvPicPr>
          <p:nvPr/>
        </p:nvPicPr>
        <p:blipFill>
          <a:blip r:embed="rId4"/>
          <a:stretch>
            <a:fillRect/>
          </a:stretch>
        </p:blipFill>
        <p:spPr>
          <a:xfrm>
            <a:off x="4029618" y="3484599"/>
            <a:ext cx="2414078" cy="2806239"/>
          </a:xfrm>
          <a:prstGeom prst="rect">
            <a:avLst/>
          </a:prstGeom>
        </p:spPr>
      </p:pic>
    </p:spTree>
    <p:extLst>
      <p:ext uri="{BB962C8B-B14F-4D97-AF65-F5344CB8AC3E}">
        <p14:creationId xmlns:p14="http://schemas.microsoft.com/office/powerpoint/2010/main" val="137858058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Relative Permeability Calculation</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𝜇</m:t>
                        </m:r>
                      </m:e>
                      <m:sub>
                        <m:r>
                          <a:rPr lang="en-US" b="0" i="1" smtClean="0">
                            <a:latin typeface="Cambria Math" panose="02040503050406030204" pitchFamily="18" charset="0"/>
                          </a:rPr>
                          <m:t>𝑠</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𝑠</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𝜂</m:t>
                            </m:r>
                          </m:e>
                          <m:sub>
                            <m:r>
                              <a:rPr lang="en-US" b="0" i="1" smtClean="0">
                                <a:latin typeface="Cambria Math" panose="02040503050406030204" pitchFamily="18" charset="0"/>
                              </a:rPr>
                              <m:t>𝑠</m:t>
                            </m:r>
                          </m:sub>
                        </m:sSub>
                      </m:num>
                      <m:den>
                        <m:r>
                          <a:rPr lang="en-US" b="0" i="1" smtClean="0">
                            <a:latin typeface="Cambria Math" panose="02040503050406030204" pitchFamily="18" charset="0"/>
                          </a:rPr>
                          <m:t>𝜔</m:t>
                        </m:r>
                      </m:den>
                    </m:f>
                    <m:r>
                      <a:rPr lang="en-US" b="0" i="0" smtClean="0">
                        <a:latin typeface="Cambria Math" panose="02040503050406030204" pitchFamily="18" charset="0"/>
                      </a:rPr>
                      <m:t>, </m:t>
                    </m:r>
                    <m:r>
                      <m:rPr>
                        <m:sty m:val="p"/>
                      </m:rPr>
                      <a:rPr lang="en-US" b="0" i="0" smtClean="0">
                        <a:latin typeface="Cambria Math" panose="02040503050406030204" pitchFamily="18" charset="0"/>
                      </a:rPr>
                      <m:t>where</m:t>
                    </m:r>
                    <m:r>
                      <a:rPr lang="en-US" b="0" i="0" smtClean="0">
                        <a:latin typeface="Cambria Math" panose="02040503050406030204" pitchFamily="18" charset="0"/>
                      </a:rPr>
                      <m:t>:</m:t>
                    </m:r>
                  </m:oMath>
                </a14:m>
                <a:endParaRPr lang="en-US" b="0" dirty="0" smtClean="0"/>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𝜂</m:t>
                          </m:r>
                        </m:e>
                        <m:sub>
                          <m:r>
                            <a:rPr lang="en-US" b="0" i="1" smtClean="0">
                              <a:latin typeface="Cambria Math" panose="02040503050406030204" pitchFamily="18" charset="0"/>
                            </a:rPr>
                            <m:t>𝑠</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𝜂</m:t>
                          </m:r>
                        </m:e>
                        <m:sub>
                          <m:r>
                            <a:rPr lang="en-US" b="0" i="1" smtClean="0">
                              <a:latin typeface="Cambria Math" panose="02040503050406030204" pitchFamily="18" charset="0"/>
                            </a:rPr>
                            <m:t>0</m:t>
                          </m:r>
                        </m:sub>
                      </m:sSub>
                      <m:rad>
                        <m:radPr>
                          <m:degHide m:val="on"/>
                          <m:ctrlPr>
                            <a:rPr lang="en-US" b="0" i="1" smtClean="0">
                              <a:latin typeface="Cambria Math" panose="02040503050406030204" pitchFamily="18" charset="0"/>
                            </a:rPr>
                          </m:ctrlPr>
                        </m:radPr>
                        <m:deg/>
                        <m:e>
                          <m:f>
                            <m:fPr>
                              <m:ctrlPr>
                                <a:rPr lang="en-US" i="1">
                                  <a:latin typeface="Cambria Math" panose="02040503050406030204" pitchFamily="18" charset="0"/>
                                </a:rPr>
                              </m:ctrlPr>
                            </m:fPr>
                            <m:num>
                              <m:d>
                                <m:dPr>
                                  <m:ctrlPr>
                                    <a:rPr lang="en-US" i="1" smtClean="0">
                                      <a:latin typeface="Cambria Math" panose="02040503050406030204" pitchFamily="18" charset="0"/>
                                    </a:rPr>
                                  </m:ctrlPr>
                                </m:dPr>
                                <m:e>
                                  <m:sSup>
                                    <m:sSupPr>
                                      <m:ctrlPr>
                                        <a:rPr lang="en-US" i="1">
                                          <a:latin typeface="Cambria Math" panose="02040503050406030204" pitchFamily="18" charset="0"/>
                                        </a:rPr>
                                      </m:ctrlPr>
                                    </m:sSupPr>
                                    <m:e>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11</m:t>
                                              </m:r>
                                            </m:sub>
                                          </m:sSub>
                                          <m:r>
                                            <a:rPr lang="en-US" i="1">
                                              <a:latin typeface="Cambria Math" panose="02040503050406030204" pitchFamily="18" charset="0"/>
                                            </a:rPr>
                                            <m:t>+1</m:t>
                                          </m:r>
                                        </m:e>
                                      </m:d>
                                    </m:e>
                                    <m:sup>
                                      <m:r>
                                        <a:rPr lang="en-US" i="1">
                                          <a:latin typeface="Cambria Math" panose="02040503050406030204" pitchFamily="18" charset="0"/>
                                        </a:rPr>
                                        <m:t>2</m:t>
                                      </m:r>
                                    </m:sup>
                                  </m:sSup>
                                  <m:r>
                                    <a:rPr lang="en-US" i="1">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𝑆</m:t>
                                      </m:r>
                                    </m:e>
                                    <m:sub>
                                      <m:r>
                                        <a:rPr lang="en-US" i="1">
                                          <a:latin typeface="Cambria Math" panose="02040503050406030204" pitchFamily="18" charset="0"/>
                                        </a:rPr>
                                        <m:t>21</m:t>
                                      </m:r>
                                    </m:sub>
                                    <m:sup>
                                      <m:r>
                                        <a:rPr lang="en-US" i="1">
                                          <a:latin typeface="Cambria Math" panose="02040503050406030204" pitchFamily="18" charset="0"/>
                                        </a:rPr>
                                        <m:t>2</m:t>
                                      </m:r>
                                    </m:sup>
                                  </m:sSubSup>
                                </m:e>
                              </m:d>
                            </m:num>
                            <m:den>
                              <m:sSup>
                                <m:sSupPr>
                                  <m:ctrlPr>
                                    <a:rPr lang="en-US" i="1">
                                      <a:latin typeface="Cambria Math" panose="02040503050406030204" pitchFamily="18" charset="0"/>
                                    </a:rPr>
                                  </m:ctrlPr>
                                </m:sSupPr>
                                <m:e>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11</m:t>
                                          </m:r>
                                        </m:sub>
                                      </m:sSub>
                                      <m:r>
                                        <a:rPr lang="en-US" i="1">
                                          <a:latin typeface="Cambria Math" panose="02040503050406030204" pitchFamily="18" charset="0"/>
                                        </a:rPr>
                                        <m:t>−1</m:t>
                                      </m:r>
                                    </m:e>
                                  </m:d>
                                </m:e>
                                <m:sup>
                                  <m:r>
                                    <a:rPr lang="en-US" i="1">
                                      <a:latin typeface="Cambria Math" panose="02040503050406030204" pitchFamily="18" charset="0"/>
                                    </a:rPr>
                                    <m:t>2</m:t>
                                  </m:r>
                                </m:sup>
                              </m:sSup>
                              <m:r>
                                <a:rPr lang="en-US" i="1">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𝑆</m:t>
                                  </m:r>
                                </m:e>
                                <m:sub>
                                  <m:r>
                                    <a:rPr lang="en-US" i="1">
                                      <a:latin typeface="Cambria Math" panose="02040503050406030204" pitchFamily="18" charset="0"/>
                                    </a:rPr>
                                    <m:t>21</m:t>
                                  </m:r>
                                </m:sub>
                                <m:sup>
                                  <m:r>
                                    <a:rPr lang="en-US" i="1">
                                      <a:latin typeface="Cambria Math" panose="02040503050406030204" pitchFamily="18" charset="0"/>
                                    </a:rPr>
                                    <m:t>2</m:t>
                                  </m:r>
                                </m:sup>
                              </m:sSubSup>
                            </m:den>
                          </m:f>
                        </m:e>
                      </m:rad>
                    </m:oMath>
                  </m:oMathPara>
                </a14:m>
                <a:endParaRPr lang="en-US" dirty="0" smtClean="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𝑍</m:t>
                      </m:r>
                      <m:r>
                        <a:rPr lang="en-US" b="0" i="1" smtClean="0">
                          <a:latin typeface="Cambria Math" panose="02040503050406030204" pitchFamily="18" charset="0"/>
                        </a:rPr>
                        <m:t>=</m:t>
                      </m:r>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21</m:t>
                              </m:r>
                            </m:sub>
                          </m:sSub>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𝜂</m:t>
                                  </m:r>
                                </m:e>
                                <m:sub>
                                  <m:r>
                                    <a:rPr lang="en-US" b="0" i="1" smtClean="0">
                                      <a:latin typeface="Cambria Math" panose="02040503050406030204" pitchFamily="18" charset="0"/>
                                    </a:rPr>
                                    <m:t>𝑠</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𝜂</m:t>
                                  </m:r>
                                </m:e>
                                <m:sub>
                                  <m:r>
                                    <a:rPr lang="en-US" b="0" i="1" smtClean="0">
                                      <a:latin typeface="Cambria Math" panose="02040503050406030204" pitchFamily="18" charset="0"/>
                                    </a:rPr>
                                    <m:t>0</m:t>
                                  </m:r>
                                </m:sub>
                              </m:sSub>
                            </m:e>
                          </m:d>
                        </m:num>
                        <m:den>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𝜂</m:t>
                                  </m:r>
                                </m:e>
                                <m:sub>
                                  <m:r>
                                    <a:rPr lang="en-US" b="0" i="1" smtClean="0">
                                      <a:latin typeface="Cambria Math" panose="02040503050406030204" pitchFamily="18" charset="0"/>
                                    </a:rPr>
                                    <m:t>𝑠</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𝜂</m:t>
                                  </m:r>
                                </m:e>
                                <m:sub>
                                  <m:r>
                                    <a:rPr lang="en-US" b="0" i="1" smtClean="0">
                                      <a:latin typeface="Cambria Math" panose="02040503050406030204" pitchFamily="18" charset="0"/>
                                    </a:rPr>
                                    <m:t>0</m:t>
                                  </m:r>
                                </m:sub>
                              </m:sSub>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11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𝜂</m:t>
                              </m:r>
                            </m:e>
                            <m:sub>
                              <m:r>
                                <a:rPr lang="en-US" b="0" i="1" smtClean="0">
                                  <a:latin typeface="Cambria Math" panose="02040503050406030204" pitchFamily="18" charset="0"/>
                                </a:rPr>
                                <m:t>𝑠</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𝜂</m:t>
                              </m:r>
                            </m:e>
                            <m:sub>
                              <m:r>
                                <a:rPr lang="en-US" b="0" i="1" smtClean="0">
                                  <a:latin typeface="Cambria Math" panose="02040503050406030204" pitchFamily="18" charset="0"/>
                                </a:rPr>
                                <m:t>0</m:t>
                              </m:r>
                            </m:sub>
                          </m:sSub>
                          <m:r>
                            <a:rPr lang="en-US" b="0" i="1" smtClean="0">
                              <a:latin typeface="Cambria Math" panose="02040503050406030204" pitchFamily="18" charset="0"/>
                            </a:rPr>
                            <m:t>)</m:t>
                          </m:r>
                        </m:den>
                      </m:f>
                    </m:oMath>
                  </m:oMathPara>
                </a14:m>
                <a:endParaRPr lang="en-US" b="0" dirty="0" smtClean="0"/>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𝑠</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𝑗</m:t>
                          </m:r>
                        </m:num>
                        <m:den>
                          <m:r>
                            <a:rPr lang="en-US" b="0" i="1" smtClean="0">
                              <a:latin typeface="Cambria Math" panose="02040503050406030204" pitchFamily="18" charset="0"/>
                            </a:rPr>
                            <m:t>𝑑</m:t>
                          </m:r>
                        </m:den>
                      </m:f>
                      <m:r>
                        <a:rPr lang="en-US" b="0" i="1" smtClean="0">
                          <a:latin typeface="Cambria Math" panose="02040503050406030204" pitchFamily="18" charset="0"/>
                        </a:rPr>
                        <m:t>𝑙𝑜𝑔𝑍</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𝑑</m:t>
                          </m:r>
                        </m:den>
                      </m:f>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𝐴𝑟𝑔</m:t>
                              </m:r>
                              <m:r>
                                <a:rPr lang="en-US" b="0" i="1" smtClean="0">
                                  <a:latin typeface="Cambria Math" panose="02040503050406030204" pitchFamily="18" charset="0"/>
                                </a:rPr>
                                <m:t> </m:t>
                              </m:r>
                              <m:r>
                                <a:rPr lang="en-US" b="0" i="1" smtClean="0">
                                  <a:latin typeface="Cambria Math" panose="02040503050406030204" pitchFamily="18" charset="0"/>
                                </a:rPr>
                                <m:t>𝑍</m:t>
                              </m:r>
                              <m:r>
                                <a:rPr lang="en-US" b="0" i="1" smtClean="0">
                                  <a:latin typeface="Cambria Math" panose="02040503050406030204" pitchFamily="18" charset="0"/>
                                </a:rPr>
                                <m:t>+2</m:t>
                              </m:r>
                              <m:r>
                                <a:rPr lang="en-US" b="0" i="1" smtClean="0">
                                  <a:latin typeface="Cambria Math" panose="02040503050406030204" pitchFamily="18" charset="0"/>
                                </a:rPr>
                                <m:t>𝑝</m:t>
                              </m:r>
                              <m:r>
                                <a:rPr lang="en-US" b="0" i="1" smtClean="0">
                                  <a:latin typeface="Cambria Math" panose="02040503050406030204" pitchFamily="18" charset="0"/>
                                </a:rPr>
                                <m:t> </m:t>
                              </m:r>
                              <m:r>
                                <a:rPr lang="en-US" b="0" i="1" smtClean="0">
                                  <a:latin typeface="Cambria Math" panose="02040503050406030204" pitchFamily="18" charset="0"/>
                                </a:rPr>
                                <m:t>𝜋</m:t>
                              </m:r>
                            </m:e>
                          </m:d>
                          <m:r>
                            <a:rPr lang="en-US" b="0" i="1" smtClean="0">
                              <a:latin typeface="Cambria Math" panose="02040503050406030204" pitchFamily="18" charset="0"/>
                            </a:rPr>
                            <m:t>+</m:t>
                          </m:r>
                          <m:r>
                            <a:rPr lang="en-US" b="0" i="1" smtClean="0">
                              <a:latin typeface="Cambria Math" panose="02040503050406030204" pitchFamily="18" charset="0"/>
                            </a:rPr>
                            <m:t>𝑗𝑙𝑜𝑔</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𝑍</m:t>
                              </m:r>
                            </m:e>
                          </m:d>
                        </m:e>
                      </m:d>
                      <m:r>
                        <a:rPr lang="en-US" b="0" i="1" smtClean="0">
                          <a:latin typeface="Cambria Math" panose="02040503050406030204" pitchFamily="18" charset="0"/>
                        </a:rPr>
                        <m:t>, </m:t>
                      </m:r>
                      <m:r>
                        <a:rPr lang="en-US" b="0" i="1" smtClean="0">
                          <a:latin typeface="Cambria Math" panose="02040503050406030204" pitchFamily="18" charset="0"/>
                        </a:rPr>
                        <m:t>𝑝</m:t>
                      </m:r>
                      <m:r>
                        <a:rPr lang="en-US" b="0" i="1" smtClean="0">
                          <a:latin typeface="Cambria Math" panose="02040503050406030204" pitchFamily="18" charset="0"/>
                        </a:rPr>
                        <m:t>∈</m:t>
                      </m:r>
                      <m:r>
                        <a:rPr lang="en-US" b="1" i="1" smtClean="0">
                          <a:latin typeface="Cambria Math" panose="02040503050406030204" pitchFamily="18" charset="0"/>
                        </a:rPr>
                        <m:t>𝒁</m:t>
                      </m:r>
                    </m:oMath>
                  </m:oMathPara>
                </a14:m>
                <a:endParaRPr lang="en-US" b="1" dirty="0" smtClean="0"/>
              </a:p>
              <a:p>
                <a:pPr marL="0" indent="0">
                  <a:buNone/>
                </a:pPr>
                <a:r>
                  <a:rPr lang="en-US" dirty="0" smtClean="0"/>
                  <a:t>Where </a:t>
                </a:r>
                <a:r>
                  <a:rPr lang="en-US" i="1" dirty="0" smtClean="0"/>
                  <a:t>d</a:t>
                </a:r>
                <a:r>
                  <a:rPr lang="en-US" dirty="0" smtClean="0"/>
                  <a:t> is the distance from one port to another in the unit cell.</a:t>
                </a:r>
              </a:p>
              <a:p>
                <a:pPr marL="0" indent="0">
                  <a:buNone/>
                </a:pPr>
                <a:r>
                  <a:rPr lang="en-US" i="1" dirty="0" smtClean="0"/>
                  <a:t>p </a:t>
                </a:r>
                <a:r>
                  <a:rPr lang="en-US" dirty="0" smtClean="0"/>
                  <a:t>accounts for the multi-values of complex logarithm function. </a:t>
                </a:r>
                <a:endParaRPr lang="en-US" i="1"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2019"/>
                </a:stretch>
              </a:blipFill>
            </p:spPr>
            <p:txBody>
              <a:bodyPr/>
              <a:lstStyle/>
              <a:p>
                <a:r>
                  <a:rPr lang="en-US">
                    <a:noFill/>
                  </a:rPr>
                  <a:t> </a:t>
                </a:r>
              </a:p>
            </p:txBody>
          </p:sp>
        </mc:Fallback>
      </mc:AlternateContent>
    </p:spTree>
    <p:extLst>
      <p:ext uri="{BB962C8B-B14F-4D97-AF65-F5344CB8AC3E}">
        <p14:creationId xmlns:p14="http://schemas.microsoft.com/office/powerpoint/2010/main" val="10797728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stretch>
            <a:fillRect/>
          </a:stretch>
        </p:blipFill>
        <p:spPr>
          <a:xfrm>
            <a:off x="311982" y="0"/>
            <a:ext cx="8542895" cy="6413501"/>
          </a:xfrm>
          <a:prstGeom prst="rect">
            <a:avLst/>
          </a:prstGeom>
        </p:spPr>
      </p:pic>
    </p:spTree>
    <p:extLst>
      <p:ext uri="{BB962C8B-B14F-4D97-AF65-F5344CB8AC3E}">
        <p14:creationId xmlns:p14="http://schemas.microsoft.com/office/powerpoint/2010/main" val="27389142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stretch>
            <a:fillRect/>
          </a:stretch>
        </p:blipFill>
        <p:spPr>
          <a:xfrm>
            <a:off x="300552" y="0"/>
            <a:ext cx="8542895" cy="6413501"/>
          </a:xfrm>
          <a:prstGeom prst="rect">
            <a:avLst/>
          </a:prstGeom>
        </p:spPr>
      </p:pic>
    </p:spTree>
    <p:extLst>
      <p:ext uri="{BB962C8B-B14F-4D97-AF65-F5344CB8AC3E}">
        <p14:creationId xmlns:p14="http://schemas.microsoft.com/office/powerpoint/2010/main" val="1543676384"/>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8564</TotalTime>
  <Words>643</Words>
  <Application>Microsoft Office PowerPoint</Application>
  <PresentationFormat>On-screen Show (4:3)</PresentationFormat>
  <Paragraphs>73</Paragraphs>
  <Slides>18</Slides>
  <Notes>13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Calibri</vt:lpstr>
      <vt:lpstr>Calibri Light</vt:lpstr>
      <vt:lpstr>Cambria Math</vt:lpstr>
      <vt:lpstr>Retrospect</vt:lpstr>
      <vt:lpstr>Wireless Power Transfer using Magnetic Metamaterials</vt:lpstr>
      <vt:lpstr>Wireless Power Transfer (WPT) Technology</vt:lpstr>
      <vt:lpstr>WPT using single negative (-μ permeability) metamaterials</vt:lpstr>
      <vt:lpstr>Meta-atom unit cell structure</vt:lpstr>
      <vt:lpstr>Array of meta-atoms structure</vt:lpstr>
      <vt:lpstr>Metamaterial adapted for fabrication</vt:lpstr>
      <vt:lpstr>Relative Permeability Calculation</vt:lpstr>
      <vt:lpstr>PowerPoint Presentation</vt:lpstr>
      <vt:lpstr>PowerPoint Presentation</vt:lpstr>
      <vt:lpstr>PowerPoint Presentation</vt:lpstr>
      <vt:lpstr>PowerPoint Presentation</vt:lpstr>
      <vt:lpstr>PowerPoint Presentation</vt:lpstr>
      <vt:lpstr>SOLT Calibration</vt:lpstr>
      <vt:lpstr>Measurement setup</vt:lpstr>
      <vt:lpstr>PowerPoint Presentation</vt:lpstr>
      <vt:lpstr>PowerPoint Presentation</vt:lpstr>
      <vt:lpstr>PowerPoint Presentation</vt:lpstr>
      <vt:lpstr>Citation</vt:lpstr>
    </vt:vector>
  </TitlesOfParts>
  <Company>Rose-Hulman Institute of Technology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Wireless Power Transfer using Magnetic Metamaterial</dc:title>
  <dc:creator>Elena Chong</dc:creator>
  <cp:lastModifiedBy>Elena Chong</cp:lastModifiedBy>
  <cp:revision>82</cp:revision>
  <dcterms:created xsi:type="dcterms:W3CDTF">2015-05-14T12:50:24Z</dcterms:created>
  <dcterms:modified xsi:type="dcterms:W3CDTF">2015-05-29T15:38:10Z</dcterms:modified>
</cp:coreProperties>
</file>