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78CA0F-6D23-4A73-9CA4-350AA5710710}">
  <a:tblStyle styleId="{D178CA0F-6D23-4A73-9CA4-350AA5710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labs.chiragkhurana.com/iiitd/nlp/insult-detecti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.gl/snmwMa" TargetMode="External"/><Relationship Id="rId4" Type="http://schemas.openxmlformats.org/officeDocument/2006/relationships/hyperlink" Target="https://goo.gl/CVT9Ci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Insult Detection in Social Commentary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672150" y="3238450"/>
            <a:ext cx="50496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Chirag Khurana </a:t>
            </a:r>
            <a:r>
              <a:rPr b="1" lang="en" sz="1900">
                <a:solidFill>
                  <a:srgbClr val="000000"/>
                </a:solidFill>
              </a:rPr>
              <a:t>MT17010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Pallavi S. rawat   </a:t>
            </a:r>
            <a:r>
              <a:rPr b="1" lang="en" sz="2000">
                <a:solidFill>
                  <a:srgbClr val="000000"/>
                </a:solidFill>
              </a:rPr>
              <a:t>MT17034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Shubham Goyal </a:t>
            </a:r>
            <a:r>
              <a:rPr b="1" lang="en" sz="2000">
                <a:solidFill>
                  <a:srgbClr val="000000"/>
                </a:solidFill>
              </a:rPr>
              <a:t>MT17055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00750" y="980400"/>
            <a:ext cx="8166000" cy="318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200" u="sng">
                <a:solidFill>
                  <a:schemeClr val="dk1"/>
                </a:solidFill>
              </a:rPr>
              <a:t>Classification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We had tried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 various classifiers, simple neural Net ,even Multilevel classification using neural Nets with single hidden layer for classification task.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Models Used :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Multinomial Naive Bayes 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Stochastic Gradient Descent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SVM Classifier 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Logistic Regression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800"/>
              <a:t>MLP classifier(Neural Network)</a:t>
            </a:r>
          </a:p>
        </p:txBody>
      </p:sp>
      <p:grpSp>
        <p:nvGrpSpPr>
          <p:cNvPr id="166" name="Shape 166"/>
          <p:cNvGrpSpPr/>
          <p:nvPr/>
        </p:nvGrpSpPr>
        <p:grpSpPr>
          <a:xfrm>
            <a:off x="5388979" y="1743371"/>
            <a:ext cx="3604314" cy="3257859"/>
            <a:chOff x="6803275" y="395363"/>
            <a:chExt cx="2212050" cy="2537076"/>
          </a:xfrm>
        </p:grpSpPr>
        <p:pic>
          <p:nvPicPr>
            <p:cNvPr id="167" name="Shape 1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68" name="Shape 16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Shape 16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Finally used: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 sz="2300">
                  <a:solidFill>
                    <a:srgbClr val="666666"/>
                  </a:solidFill>
                  <a:latin typeface="Raleway"/>
                  <a:ea typeface="Raleway"/>
                  <a:cs typeface="Raleway"/>
                  <a:sym typeface="Raleway"/>
                </a:rPr>
                <a:t>SVM Classifier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	</a:t>
              </a:r>
              <a:r>
                <a:rPr b="1" lang="en" sz="2100">
                  <a:solidFill>
                    <a:srgbClr val="666666"/>
                  </a:solidFill>
                  <a:latin typeface="Raleway"/>
                  <a:ea typeface="Raleway"/>
                  <a:cs typeface="Raleway"/>
                  <a:sym typeface="Raleway"/>
                </a:rPr>
                <a:t>Logistic Regression</a:t>
              </a:r>
            </a:p>
          </p:txBody>
        </p:sp>
      </p:grpSp>
      <p:sp>
        <p:nvSpPr>
          <p:cNvPr id="170" name="Shape 17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Variations in results with different classifiers: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{D178CA0F-6D23-4A73-9CA4-350AA5710710}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0%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                                                                                 100%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77" name="Shape 177"/>
          <p:cNvCxnSpPr/>
          <p:nvPr/>
        </p:nvCxnSpPr>
        <p:spPr>
          <a:xfrm rot="10800000">
            <a:off x="5292475" y="15604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78" name="Shape 178"/>
          <p:cNvSpPr txBox="1"/>
          <p:nvPr>
            <p:ph type="title"/>
          </p:nvPr>
        </p:nvSpPr>
        <p:spPr>
          <a:xfrm>
            <a:off x="3689200" y="1109787"/>
            <a:ext cx="23157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    Naive bayes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3251000" y="3668325"/>
            <a:ext cx="23532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Gradient Descent 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6378757" y="1235062"/>
            <a:ext cx="23532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SVM Classifier</a:t>
            </a: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6378750" y="3879923"/>
            <a:ext cx="2353200" cy="45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Logistic Regression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5604188" y="3051925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83" name="Shape 183"/>
          <p:cNvCxnSpPr/>
          <p:nvPr/>
        </p:nvCxnSpPr>
        <p:spPr>
          <a:xfrm rot="10800000">
            <a:off x="6378750" y="15604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84" name="Shape 184"/>
          <p:cNvCxnSpPr/>
          <p:nvPr/>
        </p:nvCxnSpPr>
        <p:spPr>
          <a:xfrm>
            <a:off x="64348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100" y="162725"/>
            <a:ext cx="73298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0" name="Shape 19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2298450" y="687400"/>
            <a:ext cx="3990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Evaluation</a:t>
            </a:r>
          </a:p>
        </p:txBody>
      </p:sp>
      <p:sp>
        <p:nvSpPr>
          <p:cNvPr id="192" name="Shape 192"/>
          <p:cNvSpPr txBox="1"/>
          <p:nvPr>
            <p:ph idx="4294967295" type="body"/>
          </p:nvPr>
        </p:nvSpPr>
        <p:spPr>
          <a:xfrm>
            <a:off x="2438600" y="1377475"/>
            <a:ext cx="4611000" cy="332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254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6896"/>
              <a:buFont typeface="Raleway"/>
              <a:buChar char="➔"/>
            </a:pPr>
            <a:r>
              <a:rPr b="1" lang="en" sz="2900">
                <a:latin typeface="Raleway"/>
                <a:ea typeface="Raleway"/>
                <a:cs typeface="Raleway"/>
                <a:sym typeface="Raleway"/>
              </a:rPr>
              <a:t>Accuracy</a:t>
            </a:r>
          </a:p>
          <a:p>
            <a:pPr indent="-4127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2900">
                <a:latin typeface="Raleway"/>
                <a:ea typeface="Raleway"/>
                <a:cs typeface="Raleway"/>
                <a:sym typeface="Raleway"/>
              </a:rPr>
              <a:t>Confusion Matrix</a:t>
            </a:r>
          </a:p>
          <a:p>
            <a:pPr indent="-4127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2900">
                <a:latin typeface="Raleway"/>
                <a:ea typeface="Raleway"/>
                <a:cs typeface="Raleway"/>
                <a:sym typeface="Raleway"/>
              </a:rPr>
              <a:t>Area Under the curve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83100" y="712150"/>
            <a:ext cx="8181900" cy="6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50" y="1225925"/>
            <a:ext cx="7374101" cy="34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761025" y="341150"/>
            <a:ext cx="730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Confusion Matrix- LOGISTIC REGRESSION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83100" y="712150"/>
            <a:ext cx="8181900" cy="6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761025" y="341150"/>
            <a:ext cx="730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Confusion Matrix- </a:t>
            </a:r>
            <a:r>
              <a:rPr lang="en" sz="2400">
                <a:solidFill>
                  <a:srgbClr val="FFFFFF"/>
                </a:solidFill>
              </a:rPr>
              <a:t>LOGISTIC REGRESSION 2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25" y="1180900"/>
            <a:ext cx="7557800" cy="36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83100" y="712150"/>
            <a:ext cx="8181900" cy="6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761025" y="341150"/>
            <a:ext cx="730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AUC - LOGISTIC REGRESSION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25" y="1042225"/>
            <a:ext cx="7308600" cy="37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83100" y="712150"/>
            <a:ext cx="8181900" cy="6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761025" y="341150"/>
            <a:ext cx="730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AUC - LOGISTIC REGRESSION -2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997200"/>
            <a:ext cx="6096000" cy="3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83100" y="712150"/>
            <a:ext cx="8181900" cy="6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761025" y="341150"/>
            <a:ext cx="730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Confusion Matrix- Naive Baiyes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75" y="1212800"/>
            <a:ext cx="6001450" cy="3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283100" y="712150"/>
            <a:ext cx="8181900" cy="6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761025" y="341150"/>
            <a:ext cx="730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Confusion Matrix- Naive Baiyes 2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752" y="1042225"/>
            <a:ext cx="7308600" cy="3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50" y="162725"/>
            <a:ext cx="7282526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Shape 7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792212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       Introduction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2114275" y="1377475"/>
            <a:ext cx="5403300" cy="332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9999"/>
              <a:buFont typeface="Raleway"/>
              <a:buChar char="➔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The main area of focus in our project is to </a:t>
            </a: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detect if a comment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or a remark in a post or in a conversation </a:t>
            </a: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is insulting or not.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999"/>
              <a:buFont typeface="Raleway"/>
              <a:buChar char="➔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The goal is to </a:t>
            </a: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create a classifier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which could operate on a variable test set to do classification with good performance.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283100" y="712150"/>
            <a:ext cx="8181900" cy="6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761025" y="341150"/>
            <a:ext cx="730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AUC - Naive Baiyes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00" y="1094725"/>
            <a:ext cx="6455626" cy="3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283100" y="712150"/>
            <a:ext cx="8181900" cy="6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61025" y="341150"/>
            <a:ext cx="730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AUC - Naive Baiyes -2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775" y="1160325"/>
            <a:ext cx="6901850" cy="3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283100" y="712150"/>
            <a:ext cx="8181900" cy="6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61025" y="341150"/>
            <a:ext cx="730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SVM- Confusion Matrix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50" y="1134075"/>
            <a:ext cx="7111675" cy="35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283100" y="712150"/>
            <a:ext cx="8181900" cy="6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761025" y="341150"/>
            <a:ext cx="7308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SVM- Confusion Matrix-2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50" y="1160325"/>
            <a:ext cx="7006725" cy="3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64225" y="734125"/>
            <a:ext cx="4045200" cy="4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400">
                <a:solidFill>
                  <a:schemeClr val="lt2"/>
                </a:solidFill>
              </a:rPr>
              <a:t>ENSEMBLING: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5045400" y="812875"/>
            <a:ext cx="35739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89" y="960275"/>
            <a:ext cx="8498000" cy="3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64225" y="886525"/>
            <a:ext cx="4569300" cy="4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400">
                <a:solidFill>
                  <a:schemeClr val="lt2"/>
                </a:solidFill>
              </a:rPr>
              <a:t>ENSEMBLING 2: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5045400" y="812875"/>
            <a:ext cx="35739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5" y="1019875"/>
            <a:ext cx="7825275" cy="36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00" y="162725"/>
            <a:ext cx="84957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84" name="Shape 28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>
            <p:ph idx="4294967295" type="body"/>
          </p:nvPr>
        </p:nvSpPr>
        <p:spPr>
          <a:xfrm>
            <a:off x="1101000" y="1361050"/>
            <a:ext cx="7066200" cy="309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37931"/>
              <a:buFont typeface="Arial"/>
              <a:buNone/>
            </a:pPr>
            <a:r>
              <a:rPr b="1" lang="en" sz="2900">
                <a:latin typeface="Raleway"/>
                <a:ea typeface="Raleway"/>
                <a:cs typeface="Raleway"/>
                <a:sym typeface="Raleway"/>
              </a:rPr>
              <a:t>Takeaways &amp; Learning Outcomes: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have not used neural networks in our project , for two reasons, firstly , for 1000,400,700 neurons and 1-3 hidden layers the accuracy touched 79% .Secondly, memory contraints restricted us from exploring it further.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en" sz="19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Finally, 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93325" y="654000"/>
            <a:ext cx="84201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300">
                <a:solidFill>
                  <a:schemeClr val="dk1"/>
                </a:solidFill>
              </a:rPr>
              <a:t>A</a:t>
            </a:r>
            <a:r>
              <a:rPr lang="en" sz="5800">
                <a:solidFill>
                  <a:schemeClr val="dk1"/>
                </a:solidFill>
              </a:rPr>
              <a:t> working </a:t>
            </a:r>
            <a:r>
              <a:rPr b="0" lang="en" sz="4100">
                <a:solidFill>
                  <a:schemeClr val="dk1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3100"/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 u="sng">
                <a:solidFill>
                  <a:srgbClr val="F3F3F3"/>
                </a:solidFill>
                <a:hlinkClick r:id="rId3"/>
              </a:rPr>
              <a:t>http://labs.chiragkhurana.com/iiitd/nlp/insult-detection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>
                <a:solidFill>
                  <a:srgbClr val="F3F3F3"/>
                </a:solidFill>
              </a:rPr>
              <a:t>									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3100"/>
          </a:p>
        </p:txBody>
      </p:sp>
      <p:sp>
        <p:nvSpPr>
          <p:cNvPr id="291" name="Shape 29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638100" y="297900"/>
            <a:ext cx="78678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4294967295" type="body"/>
          </p:nvPr>
        </p:nvSpPr>
        <p:spPr>
          <a:xfrm>
            <a:off x="1056450" y="611800"/>
            <a:ext cx="7209300" cy="4084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                                     References: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F3F3F3"/>
                </a:solidFill>
              </a:rPr>
              <a:t>   Multi-level classifier for the detection of insults in social media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</a:t>
            </a:r>
            <a:r>
              <a:rPr b="1"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https://goo.gl/snmwMa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Detecting Offensive Language in Social Media to Protect Adolescent </a:t>
            </a:r>
          </a:p>
          <a:p>
            <a:pPr indent="457200" lvl="0" marL="228600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Online Safety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					  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https://goo.gl/CVT9Ci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1828800" rtl="0">
              <a:spcBef>
                <a:spcPts val="0"/>
              </a:spcBef>
              <a:buNone/>
            </a:pPr>
            <a:r>
              <a:rPr lang="en"/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50" y="162725"/>
            <a:ext cx="7282526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Shape 8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792212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171338" y="1049175"/>
            <a:ext cx="55380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Application &amp; future scope  </a:t>
            </a: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2126563" y="1689225"/>
            <a:ext cx="5403300" cy="265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Raleway"/>
              <a:buChar char="➔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It can be put to use in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 blacklisting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abusive users,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child-safe web crawling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filtering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in websites or webpages.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25000"/>
              <a:buFont typeface="Georgia"/>
              <a:buChar char="➔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This application  can further be projected in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Detection of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graphic insults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(I.e.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meme insults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, or mentioning someone in comments of a meme)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DATASET</a:t>
            </a:r>
            <a:r>
              <a:rPr lang="en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- Twitter comments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- Diverse variety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- The dataset has 5000+ comments.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57894"/>
              <a:buFont typeface="Arial"/>
              <a:buNone/>
            </a:pPr>
            <a:r>
              <a:t/>
            </a:r>
            <a:endParaRPr b="0" sz="19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Shape 99"/>
          <p:cNvGrpSpPr/>
          <p:nvPr/>
        </p:nvGrpSpPr>
        <p:grpSpPr>
          <a:xfrm>
            <a:off x="1163201" y="301775"/>
            <a:ext cx="5087424" cy="3986923"/>
            <a:chOff x="1869889" y="652350"/>
            <a:chExt cx="5087424" cy="3986923"/>
          </a:xfrm>
        </p:grpSpPr>
        <p:sp>
          <p:nvSpPr>
            <p:cNvPr id="100" name="Shape 100"/>
            <p:cNvSpPr/>
            <p:nvPr/>
          </p:nvSpPr>
          <p:spPr>
            <a:xfrm rot="-6596588">
              <a:off x="4027925" y="3678570"/>
              <a:ext cx="771357" cy="771357"/>
            </a:xfrm>
            <a:prstGeom prst="ellipse">
              <a:avLst/>
            </a:prstGeom>
            <a:solidFill>
              <a:srgbClr val="00695C">
                <a:alpha val="2538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00695C">
                <a:alpha val="2538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443">
              <a:off x="1869889" y="2867623"/>
              <a:ext cx="2328900" cy="1771500"/>
            </a:xfrm>
            <a:prstGeom prst="ellipse">
              <a:avLst/>
            </a:prstGeom>
            <a:solidFill>
              <a:srgbClr val="009688">
                <a:alpha val="4077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900"/>
                <a:t>Data Extraction and selection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4374913" y="652350"/>
              <a:ext cx="2582400" cy="1943100"/>
            </a:xfrm>
            <a:prstGeom prst="ellipse">
              <a:avLst/>
            </a:prstGeom>
            <a:solidFill>
              <a:srgbClr val="009688">
                <a:alpha val="4077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400"/>
                <a:t>Evaluation &amp; Ensemblin</a:t>
              </a:r>
              <a:r>
                <a:rPr lang="en" sz="2700"/>
                <a:t>g</a:t>
              </a:r>
            </a:p>
          </p:txBody>
        </p:sp>
        <p:sp>
          <p:nvSpPr>
            <p:cNvPr id="104" name="Shape 104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00695C">
                <a:alpha val="8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009688">
                <a:alpha val="4077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2733009" y="1795602"/>
            <a:ext cx="3317881" cy="1700587"/>
            <a:chOff x="3490737" y="1374053"/>
            <a:chExt cx="1423800" cy="1423800"/>
          </a:xfrm>
        </p:grpSpPr>
        <p:sp>
          <p:nvSpPr>
            <p:cNvPr id="107" name="Shape 107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00A595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69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2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5259985" y="1795598"/>
            <a:ext cx="3176896" cy="2562942"/>
            <a:chOff x="4447194" y="1815766"/>
            <a:chExt cx="2440200" cy="2440200"/>
          </a:xfrm>
        </p:grpSpPr>
        <p:sp>
          <p:nvSpPr>
            <p:cNvPr id="110" name="Shape 110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00695C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rgbClr val="0069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 added:</a:t>
            </a:r>
          </a:p>
        </p:txBody>
      </p:sp>
      <p:sp>
        <p:nvSpPr>
          <p:cNvPr id="117" name="Shape 1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434343"/>
                </a:solidFill>
              </a:rPr>
              <a:t>ConvertedBadWords.txt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3F3F3"/>
                </a:solidFill>
              </a:rPr>
              <a:t>Word Collection to clean file of misspelling escapes.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434343"/>
                </a:solidFill>
              </a:rPr>
              <a:t>sortedBadWords_for_checking.txt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Sorted collection of bad words and phrases. (self-compiled)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434343"/>
                </a:solidFill>
              </a:rPr>
              <a:t>Train_features.csv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It is a train.csv + features file that has the computed value of the features.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(code- computed)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Pre Processing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50000"/>
              <a:buChar char="➢"/>
            </a:pPr>
            <a:r>
              <a:rPr b="0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removing extra spaces(\n,\s etc.),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50000"/>
              <a:buChar char="➢"/>
            </a:pPr>
            <a:r>
              <a:rPr b="0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url removal,( Eg https://www……)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50000"/>
              <a:buChar char="➢"/>
            </a:pPr>
            <a:r>
              <a:rPr b="0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html tags removal (Eg. &lt;br&gt; &lt;H&gt; etc 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50000"/>
              <a:buChar char="➢"/>
            </a:pPr>
            <a:r>
              <a:rPr b="0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word correction-level 1( coool to cool),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50000"/>
              <a:buChar char="➢"/>
            </a:pPr>
            <a:r>
              <a:rPr b="0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word Expansion, (Eg . u -&gt; you)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50000"/>
              <a:buChar char="➢"/>
            </a:pPr>
            <a:r>
              <a:rPr b="0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Special Character tagging (Eg. *$@# -&gt; TOKEN)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  <a:buSzPct val="150000"/>
              <a:buChar char="➢"/>
            </a:pPr>
            <a:r>
              <a:rPr b="0" lang="en" sz="1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bad Word Correction -level 2 ( Gaarbagee -&gt; garbage)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30" name="Shape 1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1" name="Shape 13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Result (</a:t>
              </a:r>
              <a:r>
                <a:rPr b="1" lang="en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without preprocessing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):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Result (</a:t>
              </a:r>
              <a:r>
                <a:rPr b="1" lang="en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after preprocessing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)-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00" y="162725"/>
            <a:ext cx="7727626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8" name="Shape 13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916450" y="687400"/>
            <a:ext cx="50568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 Extraction</a:t>
            </a:r>
          </a:p>
        </p:txBody>
      </p: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1644425" y="1582625"/>
            <a:ext cx="6108000" cy="330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14285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Term Frequency- Inverse Document frequency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word-grams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Character n-grams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Capital Word ratio sentence length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Curse word ratio sentence length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Curse word ratio positive word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Short sentence ratio total sentences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Lexical score -Distance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Lexical Score -Dependency</a:t>
            </a:r>
          </a:p>
        </p:txBody>
      </p:sp>
      <p:cxnSp>
        <p:nvCxnSpPr>
          <p:cNvPr id="141" name="Shape 141"/>
          <p:cNvCxnSpPr/>
          <p:nvPr/>
        </p:nvCxnSpPr>
        <p:spPr>
          <a:xfrm flipH="1" rot="10800000">
            <a:off x="1908150" y="2709238"/>
            <a:ext cx="54939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Performance </a:t>
            </a:r>
            <a:r>
              <a:rPr lang="en">
                <a:solidFill>
                  <a:schemeClr val="lt2"/>
                </a:solidFill>
              </a:rPr>
              <a:t>with addition of Features: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{D178CA0F-6D23-4A73-9CA4-350AA5710710}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0%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                                                                                 100%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48" name="Shape 148"/>
          <p:cNvCxnSpPr/>
          <p:nvPr/>
        </p:nvCxnSpPr>
        <p:spPr>
          <a:xfrm rot="10800000">
            <a:off x="5294675" y="15604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49" name="Shape 149"/>
          <p:cNvSpPr txBox="1"/>
          <p:nvPr>
            <p:ph type="title"/>
          </p:nvPr>
        </p:nvSpPr>
        <p:spPr>
          <a:xfrm>
            <a:off x="2706000" y="1111300"/>
            <a:ext cx="2516400" cy="63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       Term frequency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3177775" y="3941100"/>
            <a:ext cx="2353200" cy="63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Inverse Document Frequency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5530982" y="1235062"/>
            <a:ext cx="2353200" cy="392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Word-n-grams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378750" y="3879923"/>
            <a:ext cx="2353200" cy="45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Character Grams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3250988" y="3051925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54" name="Shape 154"/>
          <p:cNvCxnSpPr/>
          <p:nvPr/>
        </p:nvCxnSpPr>
        <p:spPr>
          <a:xfrm rot="10800000">
            <a:off x="5734050" y="15604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55" name="Shape 155"/>
          <p:cNvCxnSpPr/>
          <p:nvPr/>
        </p:nvCxnSpPr>
        <p:spPr>
          <a:xfrm>
            <a:off x="64348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