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12c761b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12c761b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12c761b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12c761b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c985b7ef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c985b7ef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c985b7ef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c985b7ef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fefbd4e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fefbd4e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fefbd4e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fefbd4e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2c761b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2c761b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12c761b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12c761b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12c761b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12c761b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12c761b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12c761b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9025" y="567200"/>
            <a:ext cx="5409300" cy="16623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2400">
                <a:latin typeface="Montserrat SemiBold"/>
                <a:ea typeface="Montserrat SemiBold"/>
                <a:cs typeface="Montserrat SemiBold"/>
                <a:sym typeface="Montserrat SemiBold"/>
              </a:rPr>
              <a:t>Application of Machine Learning to Determine and Prevent a</a:t>
            </a:r>
            <a:endParaRPr sz="2400">
              <a:latin typeface="Montserrat SemiBold"/>
              <a:ea typeface="Montserrat SemiBold"/>
              <a:cs typeface="Montserrat SemiBold"/>
              <a:sym typeface="Montserrat SemiBold"/>
            </a:endParaRPr>
          </a:p>
          <a:p>
            <a:pPr indent="0" lvl="0" marL="0" rtl="0" algn="just">
              <a:spcBef>
                <a:spcPts val="0"/>
              </a:spcBef>
              <a:spcAft>
                <a:spcPts val="0"/>
              </a:spcAft>
              <a:buNone/>
            </a:pPr>
            <a:r>
              <a:rPr lang="en" sz="2400">
                <a:latin typeface="Montserrat SemiBold"/>
                <a:ea typeface="Montserrat SemiBold"/>
                <a:cs typeface="Montserrat SemiBold"/>
                <a:sym typeface="Montserrat SemiBold"/>
              </a:rPr>
              <a:t>Serious Aviation Safety Problem in the US - Runway Incursions</a:t>
            </a:r>
            <a:endParaRPr sz="2400">
              <a:latin typeface="Montserrat SemiBold"/>
              <a:ea typeface="Montserrat SemiBold"/>
              <a:cs typeface="Montserrat SemiBold"/>
              <a:sym typeface="Montserrat SemiBold"/>
            </a:endParaRPr>
          </a:p>
        </p:txBody>
      </p:sp>
      <p:sp>
        <p:nvSpPr>
          <p:cNvPr id="135" name="Google Shape;135;p13"/>
          <p:cNvSpPr txBox="1"/>
          <p:nvPr>
            <p:ph idx="1" type="subTitle"/>
          </p:nvPr>
        </p:nvSpPr>
        <p:spPr>
          <a:xfrm>
            <a:off x="3956400" y="2366075"/>
            <a:ext cx="4717800" cy="902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688"/>
              <a:buNone/>
            </a:pPr>
            <a:r>
              <a:rPr b="1" lang="en" sz="1412">
                <a:solidFill>
                  <a:srgbClr val="EFEFEF"/>
                </a:solidFill>
              </a:rPr>
              <a:t>Team</a:t>
            </a:r>
            <a:r>
              <a:rPr b="1" lang="en" sz="1412">
                <a:solidFill>
                  <a:srgbClr val="EFEFEF"/>
                </a:solidFill>
              </a:rPr>
              <a:t>:</a:t>
            </a:r>
            <a:endParaRPr b="1" sz="1412">
              <a:solidFill>
                <a:srgbClr val="EFEFEF"/>
              </a:solidFill>
            </a:endParaRPr>
          </a:p>
          <a:p>
            <a:pPr indent="0" lvl="0" marL="0" rtl="0" algn="l">
              <a:lnSpc>
                <a:spcPct val="115000"/>
              </a:lnSpc>
              <a:spcBef>
                <a:spcPts val="0"/>
              </a:spcBef>
              <a:spcAft>
                <a:spcPts val="0"/>
              </a:spcAft>
              <a:buSzPts val="688"/>
              <a:buNone/>
            </a:pPr>
            <a:r>
              <a:rPr lang="en" sz="1412">
                <a:solidFill>
                  <a:srgbClr val="EFEFEF"/>
                </a:solidFill>
              </a:rPr>
              <a:t>Abhinav Gupta, Atharva Joshi , Chahita Verma , Likhit Jha , Mino Cha , Ravneet Kaur , Shreyas Malewa</a:t>
            </a:r>
            <a:endParaRPr sz="1412">
              <a:solidFill>
                <a:srgbClr val="EFEFEF"/>
              </a:solidFill>
            </a:endParaRPr>
          </a:p>
        </p:txBody>
      </p:sp>
      <p:sp>
        <p:nvSpPr>
          <p:cNvPr id="136" name="Google Shape;136;p13"/>
          <p:cNvSpPr txBox="1"/>
          <p:nvPr>
            <p:ph idx="1" type="subTitle"/>
          </p:nvPr>
        </p:nvSpPr>
        <p:spPr>
          <a:xfrm>
            <a:off x="5723675" y="3404750"/>
            <a:ext cx="2485200" cy="14022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688"/>
              <a:buNone/>
            </a:pPr>
            <a:r>
              <a:rPr b="1" lang="en" sz="1412">
                <a:solidFill>
                  <a:srgbClr val="EFEFEF"/>
                </a:solidFill>
              </a:rPr>
              <a:t>Faculty Advisors</a:t>
            </a:r>
            <a:r>
              <a:rPr b="1" lang="en" sz="1412">
                <a:solidFill>
                  <a:srgbClr val="EFEFEF"/>
                </a:solidFill>
              </a:rPr>
              <a:t>:</a:t>
            </a:r>
            <a:endParaRPr b="1" sz="1412">
              <a:solidFill>
                <a:srgbClr val="EFEFEF"/>
              </a:solidFill>
            </a:endParaRPr>
          </a:p>
          <a:p>
            <a:pPr indent="457200" lvl="0" marL="0" rtl="0" algn="l">
              <a:lnSpc>
                <a:spcPct val="115000"/>
              </a:lnSpc>
              <a:spcBef>
                <a:spcPts val="0"/>
              </a:spcBef>
              <a:spcAft>
                <a:spcPts val="0"/>
              </a:spcAft>
              <a:buSzPts val="688"/>
              <a:buNone/>
            </a:pPr>
            <a:r>
              <a:rPr lang="en" sz="1412">
                <a:solidFill>
                  <a:srgbClr val="EFEFEF"/>
                </a:solidFill>
              </a:rPr>
              <a:t>Najmedin Meshkati, </a:t>
            </a:r>
            <a:endParaRPr sz="1412">
              <a:solidFill>
                <a:srgbClr val="EFEFEF"/>
              </a:solidFill>
            </a:endParaRPr>
          </a:p>
          <a:p>
            <a:pPr indent="457200" lvl="0" marL="0" rtl="0" algn="l">
              <a:lnSpc>
                <a:spcPct val="115000"/>
              </a:lnSpc>
              <a:spcBef>
                <a:spcPts val="0"/>
              </a:spcBef>
              <a:spcAft>
                <a:spcPts val="0"/>
              </a:spcAft>
              <a:buSzPts val="688"/>
              <a:buNone/>
            </a:pPr>
            <a:r>
              <a:rPr lang="en" sz="1412">
                <a:solidFill>
                  <a:srgbClr val="EFEFEF"/>
                </a:solidFill>
              </a:rPr>
              <a:t>Ulf Hermjakob,</a:t>
            </a:r>
            <a:endParaRPr sz="1412">
              <a:solidFill>
                <a:srgbClr val="EFEFEF"/>
              </a:solidFill>
            </a:endParaRPr>
          </a:p>
          <a:p>
            <a:pPr indent="457200" lvl="0" marL="0" rtl="0" algn="l">
              <a:lnSpc>
                <a:spcPct val="115000"/>
              </a:lnSpc>
              <a:spcBef>
                <a:spcPts val="0"/>
              </a:spcBef>
              <a:spcAft>
                <a:spcPts val="0"/>
              </a:spcAft>
              <a:buSzPts val="688"/>
              <a:buNone/>
            </a:pPr>
            <a:r>
              <a:rPr lang="en" sz="1412">
                <a:solidFill>
                  <a:srgbClr val="EFEFEF"/>
                </a:solidFill>
              </a:rPr>
              <a:t>Yolanda Gil, </a:t>
            </a:r>
            <a:endParaRPr sz="1412">
              <a:solidFill>
                <a:srgbClr val="EFEFEF"/>
              </a:solidFill>
            </a:endParaRPr>
          </a:p>
          <a:p>
            <a:pPr indent="457200" lvl="0" marL="0" rtl="0" algn="l">
              <a:lnSpc>
                <a:spcPct val="115000"/>
              </a:lnSpc>
              <a:spcBef>
                <a:spcPts val="0"/>
              </a:spcBef>
              <a:spcAft>
                <a:spcPts val="0"/>
              </a:spcAft>
              <a:buSzPts val="688"/>
              <a:buNone/>
            </a:pPr>
            <a:r>
              <a:rPr lang="en" sz="1412">
                <a:solidFill>
                  <a:srgbClr val="EFEFEF"/>
                </a:solidFill>
              </a:rPr>
              <a:t>Daniel Scalese</a:t>
            </a:r>
            <a:endParaRPr sz="1412">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CONCLUSION</a:t>
            </a:r>
            <a:endParaRPr b="1"/>
          </a:p>
        </p:txBody>
      </p:sp>
      <p:sp>
        <p:nvSpPr>
          <p:cNvPr id="195" name="Google Shape;195;p22"/>
          <p:cNvSpPr txBox="1"/>
          <p:nvPr/>
        </p:nvSpPr>
        <p:spPr>
          <a:xfrm>
            <a:off x="1350825" y="1061075"/>
            <a:ext cx="7455600" cy="3762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chemeClr val="lt1"/>
                </a:solidFill>
                <a:latin typeface="Lato"/>
                <a:ea typeface="Lato"/>
                <a:cs typeface="Lato"/>
                <a:sym typeface="Lato"/>
              </a:rPr>
              <a:t>From Results:</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Words such as aircraft, runway, approach, landing, light, taxi, etc. occur more frequently</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Incursion accidents mostly happen on-ground during taxi, initial approach or landing</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CA, TX and FL have very high number of incursions</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Human Factor and Aircraft Issues are the leading primary causes of most incursions</a:t>
            </a:r>
            <a:endParaRPr>
              <a:solidFill>
                <a:schemeClr val="lt1"/>
              </a:solidFill>
              <a:latin typeface="Lato"/>
              <a:ea typeface="Lato"/>
              <a:cs typeface="Lato"/>
              <a:sym typeface="Lato"/>
            </a:endParaRPr>
          </a:p>
          <a:p>
            <a:pPr indent="0" lvl="0" marL="457200" rtl="0" algn="l">
              <a:lnSpc>
                <a:spcPct val="120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20000"/>
              </a:lnSpc>
              <a:spcBef>
                <a:spcPts val="0"/>
              </a:spcBef>
              <a:spcAft>
                <a:spcPts val="0"/>
              </a:spcAft>
              <a:buNone/>
            </a:pPr>
            <a:r>
              <a:rPr lang="en">
                <a:solidFill>
                  <a:schemeClr val="lt1"/>
                </a:solidFill>
                <a:latin typeface="Lato"/>
                <a:ea typeface="Lato"/>
                <a:cs typeface="Lato"/>
                <a:sym typeface="Lato"/>
              </a:rPr>
              <a:t>Next Steps:</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Research, Design and Develop appropriate models to improve aviation safety</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Focus and dig deeper into important features. E.g., Narrative, Flight Phases, Primary Problems, and Weather Environmental Factors</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Continue studying the subject to enhance our data literacy on aviation runway through more articles about aviation safety concerns/incidents</a:t>
            </a:r>
            <a:endParaRPr>
              <a:solidFill>
                <a:schemeClr val="lt1"/>
              </a:solidFill>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Data wrangling: find and aggregate necessary data to improve our dataset. E.g.,</a:t>
            </a:r>
            <a:r>
              <a:rPr lang="en">
                <a:solidFill>
                  <a:schemeClr val="lt1"/>
                </a:solidFill>
                <a:latin typeface="Lato"/>
                <a:ea typeface="Lato"/>
                <a:cs typeface="Lato"/>
                <a:sym typeface="Lato"/>
              </a:rPr>
              <a:t> </a:t>
            </a:r>
            <a:r>
              <a:rPr lang="en">
                <a:solidFill>
                  <a:schemeClr val="lt1"/>
                </a:solidFill>
                <a:latin typeface="Lato"/>
                <a:ea typeface="Lato"/>
                <a:cs typeface="Lato"/>
                <a:sym typeface="Lato"/>
              </a:rPr>
              <a:t>Annual number of flights in each state, by each airport, etc.</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972775"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t>THANK YOU !!</a:t>
            </a:r>
            <a:endParaRPr b="1"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345638"/>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INTRODUCTION</a:t>
            </a:r>
            <a:endParaRPr>
              <a:latin typeface="Montserrat SemiBold"/>
              <a:ea typeface="Montserrat SemiBold"/>
              <a:cs typeface="Montserrat SemiBold"/>
              <a:sym typeface="Montserrat SemiBold"/>
            </a:endParaRPr>
          </a:p>
        </p:txBody>
      </p:sp>
      <p:sp>
        <p:nvSpPr>
          <p:cNvPr id="142" name="Google Shape;142;p14"/>
          <p:cNvSpPr txBox="1"/>
          <p:nvPr>
            <p:ph idx="1" type="body"/>
          </p:nvPr>
        </p:nvSpPr>
        <p:spPr>
          <a:xfrm>
            <a:off x="1169225" y="1102800"/>
            <a:ext cx="7038900" cy="764400"/>
          </a:xfrm>
          <a:prstGeom prst="rect">
            <a:avLst/>
          </a:prstGeom>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i="1" lang="en" sz="1600">
                <a:latin typeface="Montserrat SemiBold"/>
                <a:ea typeface="Montserrat SemiBold"/>
                <a:cs typeface="Montserrat SemiBold"/>
                <a:sym typeface="Montserrat SemiBold"/>
              </a:rPr>
              <a:t>‘Air disasters are rare in the US, close calls are a different story’</a:t>
            </a:r>
            <a:endParaRPr i="1" sz="1600">
              <a:latin typeface="Montserrat SemiBold"/>
              <a:ea typeface="Montserrat SemiBold"/>
              <a:cs typeface="Montserrat SemiBold"/>
              <a:sym typeface="Montserrat SemiBold"/>
            </a:endParaRPr>
          </a:p>
          <a:p>
            <a:pPr indent="0" lvl="0" marL="0" rtl="0" algn="ctr">
              <a:lnSpc>
                <a:spcPct val="100000"/>
              </a:lnSpc>
              <a:spcBef>
                <a:spcPts val="800"/>
              </a:spcBef>
              <a:spcAft>
                <a:spcPts val="800"/>
              </a:spcAft>
              <a:buNone/>
            </a:pPr>
            <a:r>
              <a:rPr lang="en" sz="1500"/>
              <a:t>- The New York Times (23rd August 2023)</a:t>
            </a:r>
            <a:endParaRPr sz="1500"/>
          </a:p>
        </p:txBody>
      </p:sp>
      <p:sp>
        <p:nvSpPr>
          <p:cNvPr id="143" name="Google Shape;143;p14"/>
          <p:cNvSpPr txBox="1"/>
          <p:nvPr>
            <p:ph idx="1" type="body"/>
          </p:nvPr>
        </p:nvSpPr>
        <p:spPr>
          <a:xfrm>
            <a:off x="536100" y="2070263"/>
            <a:ext cx="8071800" cy="2727600"/>
          </a:xfrm>
          <a:prstGeom prst="rect">
            <a:avLst/>
          </a:prstGeom>
        </p:spPr>
        <p:txBody>
          <a:bodyPr anchorCtr="0" anchor="t" bIns="91425" lIns="91425" spcFirstLastPara="1" rIns="91425" wrap="square" tIns="91425">
            <a:spAutoFit/>
          </a:bodyPr>
          <a:lstStyle/>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The NYT article highlights a trend of incursions and near misses in the United States aviation industry. </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While there haven't been major plane crashes for over a decade, close calls involving commercial airlines are occurring frequently, often due to human error and a shortage of air traffic controllers. </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The number of near misses has doubled in the last decade, raising questions about the safety of the U.S. air travel system.</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Direct action is needed to improve the situation. NASA maintains a database - ‘Aviation Safety Reporting System’ - that records incident reports of all runway/taxiway incursions since 1988. A treasure trove of untapped potential.</a:t>
            </a:r>
            <a:endParaRPr sz="14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20625" y="744263"/>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AIM</a:t>
            </a:r>
            <a:endParaRPr>
              <a:latin typeface="Montserrat SemiBold"/>
              <a:ea typeface="Montserrat SemiBold"/>
              <a:cs typeface="Montserrat SemiBold"/>
              <a:sym typeface="Montserrat SemiBold"/>
            </a:endParaRPr>
          </a:p>
        </p:txBody>
      </p:sp>
      <p:sp>
        <p:nvSpPr>
          <p:cNvPr id="149" name="Google Shape;149;p15"/>
          <p:cNvSpPr txBox="1"/>
          <p:nvPr>
            <p:ph idx="1" type="body"/>
          </p:nvPr>
        </p:nvSpPr>
        <p:spPr>
          <a:xfrm>
            <a:off x="536100" y="1593838"/>
            <a:ext cx="8071800" cy="2469000"/>
          </a:xfrm>
          <a:prstGeom prst="rect">
            <a:avLst/>
          </a:prstGeom>
        </p:spPr>
        <p:txBody>
          <a:bodyPr anchorCtr="0" anchor="t" bIns="91425" lIns="91425" spcFirstLastPara="1" rIns="91425" wrap="square" tIns="91425">
            <a:spAutoFit/>
          </a:bodyPr>
          <a:lstStyle/>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To analyze aviation incursion reports and determine the primary safety concerns and system fracture points leading to such situations with compelling data.</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To improve aviation safety through the analysis of NASA’s Aviation Safety Reporting System (ASRS) incursion data of 45000+ </a:t>
            </a:r>
            <a:r>
              <a:rPr lang="en" sz="1400">
                <a:solidFill>
                  <a:srgbClr val="F3F3F3"/>
                </a:solidFill>
                <a:latin typeface="Montserrat"/>
                <a:ea typeface="Montserrat"/>
                <a:cs typeface="Montserrat"/>
                <a:sym typeface="Montserrat"/>
              </a:rPr>
              <a:t>reports.</a:t>
            </a:r>
            <a:r>
              <a:rPr lang="en" sz="1400">
                <a:solidFill>
                  <a:srgbClr val="F3F3F3"/>
                </a:solidFill>
                <a:latin typeface="Montserrat"/>
                <a:ea typeface="Montserrat"/>
                <a:cs typeface="Montserrat"/>
                <a:sym typeface="Montserrat"/>
              </a:rPr>
              <a:t>. </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To use Machine Learning and Natural Language Processing models to process data and extract useful statistics that can be used to make suggestions to the concerned authorities and effectively alleviate the ongoing crisis.</a:t>
            </a:r>
            <a:endParaRPr sz="1400">
              <a:solidFill>
                <a:srgbClr val="F3F3F3"/>
              </a:solidFill>
              <a:latin typeface="Montserrat"/>
              <a:ea typeface="Montserrat"/>
              <a:cs typeface="Montserrat"/>
              <a:sym typeface="Montserrat"/>
            </a:endParaRPr>
          </a:p>
          <a:p>
            <a:pPr indent="-317500" lvl="0" marL="457200" rtl="0" algn="just">
              <a:lnSpc>
                <a:spcPct val="120000"/>
              </a:lnSpc>
              <a:spcBef>
                <a:spcPts val="0"/>
              </a:spcBef>
              <a:spcAft>
                <a:spcPts val="0"/>
              </a:spcAft>
              <a:buClr>
                <a:srgbClr val="F3F3F3"/>
              </a:buClr>
              <a:buSzPts val="1400"/>
              <a:buFont typeface="Montserrat"/>
              <a:buAutoNum type="arabicPeriod"/>
            </a:pPr>
            <a:r>
              <a:rPr lang="en" sz="1400">
                <a:solidFill>
                  <a:srgbClr val="F3F3F3"/>
                </a:solidFill>
                <a:latin typeface="Montserrat"/>
                <a:ea typeface="Montserrat"/>
                <a:cs typeface="Montserrat"/>
                <a:sym typeface="Montserrat"/>
              </a:rPr>
              <a:t>To setup preliminary foundation for development of an artificial intelligence model that can dynamically read new reports and provide valuable insights.</a:t>
            </a:r>
            <a:endParaRPr sz="14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052538" y="527200"/>
            <a:ext cx="7038900" cy="554100"/>
          </a:xfrm>
          <a:prstGeom prst="rect">
            <a:avLst/>
          </a:prstGeom>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latin typeface="Montserrat SemiBold"/>
                <a:ea typeface="Montserrat SemiBold"/>
                <a:cs typeface="Montserrat SemiBold"/>
                <a:sym typeface="Montserrat SemiBold"/>
              </a:rPr>
              <a:t>METHODS</a:t>
            </a:r>
            <a:endParaRPr/>
          </a:p>
        </p:txBody>
      </p:sp>
      <p:pic>
        <p:nvPicPr>
          <p:cNvPr id="155" name="Google Shape;155;p16"/>
          <p:cNvPicPr preferRelativeResize="0"/>
          <p:nvPr/>
        </p:nvPicPr>
        <p:blipFill>
          <a:blip r:embed="rId3">
            <a:alphaModFix/>
          </a:blip>
          <a:stretch>
            <a:fillRect/>
          </a:stretch>
        </p:blipFill>
        <p:spPr>
          <a:xfrm>
            <a:off x="835126" y="1447825"/>
            <a:ext cx="7473725" cy="2704126"/>
          </a:xfrm>
          <a:prstGeom prst="rect">
            <a:avLst/>
          </a:prstGeom>
          <a:noFill/>
          <a:ln>
            <a:noFill/>
          </a:ln>
        </p:spPr>
      </p:pic>
      <p:sp>
        <p:nvSpPr>
          <p:cNvPr id="156" name="Google Shape;156;p16"/>
          <p:cNvSpPr txBox="1"/>
          <p:nvPr/>
        </p:nvSpPr>
        <p:spPr>
          <a:xfrm>
            <a:off x="1081338" y="4190850"/>
            <a:ext cx="6981300" cy="658800"/>
          </a:xfrm>
          <a:prstGeom prst="rect">
            <a:avLst/>
          </a:prstGeom>
          <a:noFill/>
          <a:ln>
            <a:noFill/>
          </a:ln>
        </p:spPr>
        <p:txBody>
          <a:bodyPr anchorCtr="0" anchor="ctr" bIns="91425" lIns="91425" spcFirstLastPara="1" rIns="91425" wrap="square" tIns="91425">
            <a:spAutoFit/>
          </a:bodyPr>
          <a:lstStyle/>
          <a:p>
            <a:pPr indent="0" lvl="0" marL="0" marR="0" rtl="0" algn="ctr">
              <a:lnSpc>
                <a:spcPct val="120000"/>
              </a:lnSpc>
              <a:spcBef>
                <a:spcPts val="0"/>
              </a:spcBef>
              <a:spcAft>
                <a:spcPts val="0"/>
              </a:spcAft>
              <a:buNone/>
            </a:pPr>
            <a:r>
              <a:rPr lang="en">
                <a:solidFill>
                  <a:schemeClr val="lt1"/>
                </a:solidFill>
              </a:rPr>
              <a:t>Use Case Diagram Classifying Incursions Predicted by the </a:t>
            </a:r>
            <a:r>
              <a:rPr lang="en">
                <a:solidFill>
                  <a:schemeClr val="lt1"/>
                </a:solidFill>
                <a:latin typeface="Montserrat"/>
                <a:ea typeface="Montserrat"/>
                <a:cs typeface="Montserrat"/>
                <a:sym typeface="Montserrat"/>
              </a:rPr>
              <a:t>Preliminary</a:t>
            </a:r>
            <a:endParaRPr>
              <a:solidFill>
                <a:schemeClr val="lt1"/>
              </a:solidFill>
            </a:endParaRPr>
          </a:p>
          <a:p>
            <a:pPr indent="0" lvl="0" marL="0" rtl="0" algn="ctr">
              <a:spcBef>
                <a:spcPts val="0"/>
              </a:spcBef>
              <a:spcAft>
                <a:spcPts val="0"/>
              </a:spcAft>
              <a:buNone/>
            </a:pPr>
            <a:r>
              <a:rPr lang="en">
                <a:solidFill>
                  <a:schemeClr val="lt1"/>
                </a:solidFill>
              </a:rPr>
              <a:t>Baseline</a:t>
            </a:r>
            <a:r>
              <a:rPr lang="en">
                <a:solidFill>
                  <a:schemeClr val="lt1"/>
                </a:solidFill>
              </a:rPr>
              <a:t> Model based on Sub-Categories of Human Factors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52538" y="212525"/>
            <a:ext cx="7038900" cy="554100"/>
          </a:xfrm>
          <a:prstGeom prst="rect">
            <a:avLst/>
          </a:prstGeom>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latin typeface="Montserrat SemiBold"/>
                <a:ea typeface="Montserrat SemiBold"/>
                <a:cs typeface="Montserrat SemiBold"/>
                <a:sym typeface="Montserrat SemiBold"/>
              </a:rPr>
              <a:t>METHODS</a:t>
            </a:r>
            <a:endParaRPr/>
          </a:p>
        </p:txBody>
      </p:sp>
      <p:sp>
        <p:nvSpPr>
          <p:cNvPr id="162" name="Google Shape;162;p17"/>
          <p:cNvSpPr txBox="1"/>
          <p:nvPr/>
        </p:nvSpPr>
        <p:spPr>
          <a:xfrm>
            <a:off x="1081338" y="4519475"/>
            <a:ext cx="6981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chemeClr val="lt1"/>
                </a:solidFill>
              </a:rPr>
              <a:t>Method Architecture Diagram</a:t>
            </a:r>
            <a:endParaRPr>
              <a:solidFill>
                <a:schemeClr val="lt1"/>
              </a:solidFill>
            </a:endParaRPr>
          </a:p>
        </p:txBody>
      </p:sp>
      <p:pic>
        <p:nvPicPr>
          <p:cNvPr id="163" name="Google Shape;163;p17"/>
          <p:cNvPicPr preferRelativeResize="0"/>
          <p:nvPr/>
        </p:nvPicPr>
        <p:blipFill>
          <a:blip r:embed="rId3">
            <a:alphaModFix/>
          </a:blip>
          <a:stretch>
            <a:fillRect/>
          </a:stretch>
        </p:blipFill>
        <p:spPr>
          <a:xfrm>
            <a:off x="1752526" y="853975"/>
            <a:ext cx="5638935" cy="366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2638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RESULTS</a:t>
            </a:r>
            <a:endParaRPr b="1"/>
          </a:p>
        </p:txBody>
      </p:sp>
      <p:pic>
        <p:nvPicPr>
          <p:cNvPr id="169" name="Google Shape;169;p18"/>
          <p:cNvPicPr preferRelativeResize="0"/>
          <p:nvPr/>
        </p:nvPicPr>
        <p:blipFill>
          <a:blip r:embed="rId3">
            <a:alphaModFix/>
          </a:blip>
          <a:stretch>
            <a:fillRect/>
          </a:stretch>
        </p:blipFill>
        <p:spPr>
          <a:xfrm>
            <a:off x="1555175" y="979675"/>
            <a:ext cx="6173075" cy="3384876"/>
          </a:xfrm>
          <a:prstGeom prst="rect">
            <a:avLst/>
          </a:prstGeom>
          <a:noFill/>
          <a:ln>
            <a:noFill/>
          </a:ln>
        </p:spPr>
      </p:pic>
      <p:sp>
        <p:nvSpPr>
          <p:cNvPr id="170" name="Google Shape;170;p18"/>
          <p:cNvSpPr txBox="1"/>
          <p:nvPr/>
        </p:nvSpPr>
        <p:spPr>
          <a:xfrm>
            <a:off x="1961275" y="4675900"/>
            <a:ext cx="72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18"/>
          <p:cNvSpPr txBox="1"/>
          <p:nvPr/>
        </p:nvSpPr>
        <p:spPr>
          <a:xfrm>
            <a:off x="901013" y="4455125"/>
            <a:ext cx="748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highlight>
                  <a:schemeClr val="dk1"/>
                </a:highlight>
                <a:latin typeface="Lato"/>
                <a:ea typeface="Lato"/>
                <a:cs typeface="Lato"/>
                <a:sym typeface="Lato"/>
              </a:rPr>
              <a:t>Word Cloud Representation displaying most </a:t>
            </a:r>
            <a:r>
              <a:rPr lang="en" sz="1600">
                <a:solidFill>
                  <a:schemeClr val="lt1"/>
                </a:solidFill>
                <a:highlight>
                  <a:schemeClr val="dk1"/>
                </a:highlight>
                <a:latin typeface="Lato"/>
                <a:ea typeface="Lato"/>
                <a:cs typeface="Lato"/>
                <a:sym typeface="Lato"/>
              </a:rPr>
              <a:t>occurring</a:t>
            </a:r>
            <a:r>
              <a:rPr lang="en" sz="1600">
                <a:solidFill>
                  <a:schemeClr val="lt1"/>
                </a:solidFill>
                <a:highlight>
                  <a:schemeClr val="dk1"/>
                </a:highlight>
                <a:latin typeface="Lato"/>
                <a:ea typeface="Lato"/>
                <a:cs typeface="Lato"/>
                <a:sym typeface="Lato"/>
              </a:rPr>
              <a:t> words in ‘Narrative’ column</a:t>
            </a:r>
            <a:endParaRPr sz="1600">
              <a:solidFill>
                <a:schemeClr val="lt1"/>
              </a:solidFill>
              <a:highlight>
                <a:schemeClr val="dk1"/>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9"/>
          <p:cNvPicPr preferRelativeResize="0"/>
          <p:nvPr/>
        </p:nvPicPr>
        <p:blipFill>
          <a:blip r:embed="rId3">
            <a:alphaModFix/>
          </a:blip>
          <a:stretch>
            <a:fillRect/>
          </a:stretch>
        </p:blipFill>
        <p:spPr>
          <a:xfrm>
            <a:off x="3841175" y="152400"/>
            <a:ext cx="5048543" cy="4838701"/>
          </a:xfrm>
          <a:prstGeom prst="rect">
            <a:avLst/>
          </a:prstGeom>
          <a:noFill/>
          <a:ln>
            <a:noFill/>
          </a:ln>
        </p:spPr>
      </p:pic>
      <p:sp>
        <p:nvSpPr>
          <p:cNvPr id="177" name="Google Shape;177;p19"/>
          <p:cNvSpPr txBox="1"/>
          <p:nvPr/>
        </p:nvSpPr>
        <p:spPr>
          <a:xfrm>
            <a:off x="415650" y="1986900"/>
            <a:ext cx="27405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Bar Plot Representation of ‘Flight Phases’ when most number of Incursions happened</a:t>
            </a:r>
            <a:endParaRPr sz="1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a:blip r:embed="rId3">
            <a:alphaModFix/>
          </a:blip>
          <a:stretch>
            <a:fillRect/>
          </a:stretch>
        </p:blipFill>
        <p:spPr>
          <a:xfrm>
            <a:off x="889725" y="77925"/>
            <a:ext cx="7364550" cy="4198776"/>
          </a:xfrm>
          <a:prstGeom prst="rect">
            <a:avLst/>
          </a:prstGeom>
          <a:noFill/>
          <a:ln>
            <a:noFill/>
          </a:ln>
        </p:spPr>
      </p:pic>
      <p:sp>
        <p:nvSpPr>
          <p:cNvPr id="183" name="Google Shape;183;p20"/>
          <p:cNvSpPr txBox="1"/>
          <p:nvPr/>
        </p:nvSpPr>
        <p:spPr>
          <a:xfrm>
            <a:off x="772875" y="4481075"/>
            <a:ext cx="748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Heat Map Representation of collected ASRS reports based on ‘State Reference’</a:t>
            </a:r>
            <a:endParaRPr sz="16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428650" y="126425"/>
            <a:ext cx="8286700" cy="4328674"/>
          </a:xfrm>
          <a:prstGeom prst="rect">
            <a:avLst/>
          </a:prstGeom>
          <a:noFill/>
          <a:ln>
            <a:noFill/>
          </a:ln>
        </p:spPr>
      </p:pic>
      <p:sp>
        <p:nvSpPr>
          <p:cNvPr id="189" name="Google Shape;189;p21"/>
          <p:cNvSpPr txBox="1"/>
          <p:nvPr/>
        </p:nvSpPr>
        <p:spPr>
          <a:xfrm>
            <a:off x="831300" y="4522500"/>
            <a:ext cx="748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Bar Plot Representation of ‘Primary Problems’ leading  to most incursions</a:t>
            </a:r>
            <a:endParaRPr sz="1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