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AE70-6B5F-49D4-9062-64CCFDAFA26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4065569-12F8-4BB5-A6C5-FD22AFDDE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3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AE70-6B5F-49D4-9062-64CCFDAFA26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5569-12F8-4BB5-A6C5-FD22AFDDE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AE70-6B5F-49D4-9062-64CCFDAFA26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5569-12F8-4BB5-A6C5-FD22AFDDE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8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AE70-6B5F-49D4-9062-64CCFDAFA26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5569-12F8-4BB5-A6C5-FD22AFDDE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5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500AE70-6B5F-49D4-9062-64CCFDAFA26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4065569-12F8-4BB5-A6C5-FD22AFDDE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8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AE70-6B5F-49D4-9062-64CCFDAFA26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5569-12F8-4BB5-A6C5-FD22AFDDE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AE70-6B5F-49D4-9062-64CCFDAFA26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5569-12F8-4BB5-A6C5-FD22AFDDE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AE70-6B5F-49D4-9062-64CCFDAFA26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5569-12F8-4BB5-A6C5-FD22AFDDE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6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AE70-6B5F-49D4-9062-64CCFDAFA26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5569-12F8-4BB5-A6C5-FD22AFDDE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9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AE70-6B5F-49D4-9062-64CCFDAFA26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5569-12F8-4BB5-A6C5-FD22AFDDE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AE70-6B5F-49D4-9062-64CCFDAFA263}" type="datetimeFigureOut">
              <a:rPr lang="en-US" smtClean="0"/>
              <a:t>11/29/2023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5569-12F8-4BB5-A6C5-FD22AFDDE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2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500AE70-6B5F-49D4-9062-64CCFDAFA26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4065569-12F8-4BB5-A6C5-FD22AFDDE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7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5A15-4072-44DA-A4B7-AB1E0EC5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Question Type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3B3C7-A841-4183-A797-E38755D10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594" y="4563687"/>
            <a:ext cx="7891272" cy="1069848"/>
          </a:xfrm>
        </p:spPr>
        <p:txBody>
          <a:bodyPr/>
          <a:lstStyle/>
          <a:p>
            <a:r>
              <a:rPr lang="en-US" dirty="0" err="1" smtClean="0"/>
              <a:t>Gupte</a:t>
            </a:r>
            <a:r>
              <a:rPr lang="en-US" dirty="0"/>
              <a:t>, A., </a:t>
            </a:r>
            <a:r>
              <a:rPr lang="en-US" dirty="0" err="1"/>
              <a:t>Chawan</a:t>
            </a:r>
            <a:r>
              <a:rPr lang="en-US" dirty="0"/>
              <a:t>, S., Thakur, H., </a:t>
            </a:r>
            <a:r>
              <a:rPr lang="en-US" dirty="0" err="1"/>
              <a:t>Yashraj</a:t>
            </a:r>
            <a:r>
              <a:rPr lang="en-US" dirty="0"/>
              <a:t>, S., Szojka, Z. A., Lyon, T. D. , </a:t>
            </a:r>
          </a:p>
        </p:txBody>
      </p:sp>
    </p:spTree>
    <p:extLst>
      <p:ext uri="{BB962C8B-B14F-4D97-AF65-F5344CB8AC3E}">
        <p14:creationId xmlns:p14="http://schemas.microsoft.com/office/powerpoint/2010/main" val="136897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1D64-1E49-49E4-9CA6-1F19E587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B945-8AFD-4574-A737-36035612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0363"/>
            <a:ext cx="10058400" cy="4405745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Importance of </a:t>
            </a:r>
            <a:r>
              <a:rPr lang="en-US" b="1" i="0" dirty="0" smtClean="0">
                <a:effectLst/>
                <a:latin typeface="Söhne"/>
              </a:rPr>
              <a:t>question </a:t>
            </a:r>
            <a:r>
              <a:rPr lang="en-US" b="1" dirty="0">
                <a:latin typeface="Söhne"/>
              </a:rPr>
              <a:t>t</a:t>
            </a:r>
            <a:r>
              <a:rPr lang="en-US" b="1" i="0" dirty="0" smtClean="0">
                <a:effectLst/>
                <a:latin typeface="Söhne"/>
              </a:rPr>
              <a:t>ype </a:t>
            </a:r>
            <a:r>
              <a:rPr lang="en-US" b="1" dirty="0">
                <a:latin typeface="Söhne"/>
              </a:rPr>
              <a:t>c</a:t>
            </a:r>
            <a:r>
              <a:rPr lang="en-US" b="1" i="0" dirty="0" smtClean="0">
                <a:effectLst/>
                <a:latin typeface="Söhne"/>
              </a:rPr>
              <a:t>oding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dirty="0" smtClean="0">
                <a:latin typeface="Söhne"/>
              </a:rPr>
              <a:t>Widely used measure of interview quality (Lamb et al., 2018)</a:t>
            </a:r>
            <a:endParaRPr lang="en-US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>
                <a:latin typeface="Söhne"/>
              </a:rPr>
              <a:t>Broad open-ended questions (e.g., “Tell me everything that happened.”) </a:t>
            </a:r>
            <a:r>
              <a:rPr lang="en-US" dirty="0">
                <a:latin typeface="Söhne"/>
              </a:rPr>
              <a:t>are preferred because they elicit </a:t>
            </a:r>
            <a:r>
              <a:rPr lang="en-US" dirty="0" smtClean="0">
                <a:latin typeface="Söhne"/>
              </a:rPr>
              <a:t>the most </a:t>
            </a:r>
            <a:r>
              <a:rPr lang="en-US" dirty="0">
                <a:latin typeface="Söhne"/>
              </a:rPr>
              <a:t>details and are </a:t>
            </a:r>
            <a:r>
              <a:rPr lang="en-US" dirty="0" smtClean="0">
                <a:latin typeface="Söhne"/>
              </a:rPr>
              <a:t>least </a:t>
            </a:r>
            <a:r>
              <a:rPr lang="en-US" dirty="0">
                <a:latin typeface="Söhne"/>
              </a:rPr>
              <a:t>likely to lead to </a:t>
            </a:r>
            <a:r>
              <a:rPr lang="en-US" dirty="0" smtClean="0">
                <a:latin typeface="Söhne"/>
              </a:rPr>
              <a:t>misinformation, followed by </a:t>
            </a:r>
            <a:r>
              <a:rPr lang="en-US" dirty="0" err="1" smtClean="0">
                <a:latin typeface="Söhne"/>
              </a:rPr>
              <a:t>wh</a:t>
            </a:r>
            <a:r>
              <a:rPr lang="en-US" dirty="0" smtClean="0">
                <a:latin typeface="Söhne"/>
              </a:rPr>
              <a:t>- questions (e.g., “Where was your mom?”) and option-posing questions (e.g., “Did you run away?”), which interviewers are trained to avoid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smtClean="0">
                <a:effectLst/>
                <a:latin typeface="Söhne"/>
              </a:rPr>
              <a:t>Benefits of automated question type coding: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smtClean="0">
                <a:effectLst/>
                <a:latin typeface="Söhne"/>
              </a:rPr>
              <a:t>Currently question type coding </a:t>
            </a:r>
            <a:r>
              <a:rPr lang="en-US" b="0" i="0" dirty="0" smtClean="0">
                <a:effectLst/>
                <a:latin typeface="Söhne"/>
              </a:rPr>
              <a:t>is performed </a:t>
            </a:r>
            <a:r>
              <a:rPr lang="en-US" b="0" i="0" dirty="0" smtClean="0">
                <a:effectLst/>
                <a:latin typeface="Söhne"/>
              </a:rPr>
              <a:t>manually – time-consuming and labor-intensive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smtClean="0">
                <a:effectLst/>
                <a:latin typeface="Söhne"/>
              </a:rPr>
              <a:t>Automated coding enables forensic interviewers and attorneys to obtain measures of interview quality quickly</a:t>
            </a:r>
          </a:p>
          <a:p>
            <a:pPr algn="l">
              <a:buFont typeface="+mj-lt"/>
              <a:buAutoNum type="arabicPeriod"/>
            </a:pPr>
            <a:r>
              <a:rPr lang="en-US" b="1" i="0" dirty="0" smtClean="0">
                <a:effectLst/>
                <a:latin typeface="Söhne"/>
              </a:rPr>
              <a:t>Prior research:</a:t>
            </a:r>
            <a:endParaRPr lang="en-US" b="0" i="0" dirty="0" smtClean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dirty="0" smtClean="0">
                <a:latin typeface="Söhne"/>
              </a:rPr>
              <a:t>Previous research relied on mock transcripts (with adults acting as child witnesses) to train models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smtClean="0">
                <a:effectLst/>
                <a:latin typeface="Söhne"/>
              </a:rPr>
              <a:t>Mixed results in terms of human-machine reliability</a:t>
            </a: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386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7193-0ED1-4F1F-8805-CC003781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study -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9032-B6C8-494F-B79B-D47481641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8786" cy="4351338"/>
          </a:xfrm>
        </p:spPr>
        <p:txBody>
          <a:bodyPr/>
          <a:lstStyle/>
          <a:p>
            <a:r>
              <a:rPr lang="en-US" dirty="0" smtClean="0"/>
              <a:t>First large language model trained on real data from forensic interviews and court transcripts</a:t>
            </a:r>
          </a:p>
          <a:p>
            <a:r>
              <a:rPr lang="en-US" dirty="0" smtClean="0"/>
              <a:t>Sample: 349,033 utterances from  </a:t>
            </a:r>
            <a:r>
              <a:rPr lang="en-US" dirty="0"/>
              <a:t>1,851 transcripts</a:t>
            </a:r>
          </a:p>
          <a:p>
            <a:r>
              <a:rPr lang="en-US" dirty="0"/>
              <a:t>Forensic interviews (California, 2004-2022): 1,435 (ages 3-17, M = 7.81)</a:t>
            </a:r>
          </a:p>
          <a:p>
            <a:r>
              <a:rPr lang="en-US" dirty="0"/>
              <a:t>Court trials (Los Angeles County Court, 1997-2001): 416 (ages 4-17, M = </a:t>
            </a:r>
            <a:r>
              <a:rPr lang="en-US" dirty="0" smtClean="0"/>
              <a:t>11.85)</a:t>
            </a:r>
          </a:p>
          <a:p>
            <a:r>
              <a:rPr lang="en-US" dirty="0" smtClean="0"/>
              <a:t>Manually question type coded by coders trained to achieve high reliability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3DD1-7EEE-426A-8102-1938B29B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292" y="484632"/>
            <a:ext cx="10063956" cy="1609344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824D-6488-4D74-B4AC-979377EFE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291" y="1772461"/>
            <a:ext cx="5602515" cy="4337394"/>
          </a:xfrm>
        </p:spPr>
        <p:txBody>
          <a:bodyPr>
            <a:normAutofit fontScale="92500" lnSpcReduction="20000"/>
          </a:bodyPr>
          <a:lstStyle/>
          <a:p>
            <a:r>
              <a:rPr lang="en-US" sz="2100" dirty="0" smtClean="0"/>
              <a:t>Our team’s first model was able to reliably distinguish between 3 types of questions</a:t>
            </a:r>
            <a:endParaRPr lang="en-US" sz="2100" dirty="0"/>
          </a:p>
          <a:p>
            <a:pPr lvl="1"/>
            <a:r>
              <a:rPr lang="en-US" sz="1900" dirty="0" smtClean="0"/>
              <a:t>Non-questions (e.g., “Please sit down.”)</a:t>
            </a:r>
            <a:endParaRPr lang="en-US" sz="1900" dirty="0"/>
          </a:p>
          <a:p>
            <a:pPr lvl="1"/>
            <a:r>
              <a:rPr lang="en-US" sz="1900" dirty="0"/>
              <a:t>Option-posing questions: Yes/no and forced choice</a:t>
            </a:r>
          </a:p>
          <a:p>
            <a:pPr lvl="1"/>
            <a:r>
              <a:rPr lang="en-US" sz="1900" dirty="0"/>
              <a:t>Invitations &amp; directives: Broad narrative prompts, </a:t>
            </a:r>
            <a:r>
              <a:rPr lang="en-US" sz="1900" dirty="0" err="1"/>
              <a:t>wh</a:t>
            </a:r>
            <a:r>
              <a:rPr lang="en-US" sz="1900" dirty="0"/>
              <a:t>- and how questions.</a:t>
            </a:r>
          </a:p>
          <a:p>
            <a:r>
              <a:rPr lang="en-US" sz="2100" dirty="0" smtClean="0"/>
              <a:t>The current project aims to develop a 4-type model that can distinguish between invitations </a:t>
            </a:r>
            <a:r>
              <a:rPr lang="en-US" sz="2100" dirty="0"/>
              <a:t>and </a:t>
            </a:r>
            <a:r>
              <a:rPr lang="en-US" sz="2100" dirty="0" smtClean="0"/>
              <a:t>directives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100" dirty="0" smtClean="0">
                <a:sym typeface="Wingdings" panose="05000000000000000000" pitchFamily="2" charset="2"/>
              </a:rPr>
              <a:t>Invitations are recommended over directives, because they are broader and elicit more narrative information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100" dirty="0" smtClean="0">
                <a:sym typeface="Wingdings" panose="05000000000000000000" pitchFamily="2" charset="2"/>
              </a:rPr>
              <a:t>Challenge: Invitations are used </a:t>
            </a:r>
            <a:r>
              <a:rPr lang="en-US" sz="2100" dirty="0">
                <a:sym typeface="Wingdings" panose="05000000000000000000" pitchFamily="2" charset="2"/>
              </a:rPr>
              <a:t>less frequently </a:t>
            </a:r>
            <a:r>
              <a:rPr lang="en-US" sz="2100" dirty="0" smtClean="0">
                <a:sym typeface="Wingdings" panose="05000000000000000000" pitchFamily="2" charset="2"/>
              </a:rPr>
              <a:t>than other question types, especially at court, leading to an imbalanced question type distribution</a:t>
            </a:r>
            <a:endParaRPr lang="en-US" sz="2100" dirty="0"/>
          </a:p>
          <a:p>
            <a:endParaRPr lang="en-US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46EB4E-51C7-4386-81C5-895B13A31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42" y="1911388"/>
            <a:ext cx="4801154" cy="38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9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2B48-91A7-43FC-BD9A-474198C4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ED0C75-29CB-49A8-B017-FB4A28C001C5}"/>
              </a:ext>
            </a:extLst>
          </p:cNvPr>
          <p:cNvSpPr txBox="1">
            <a:spLocks/>
          </p:cNvSpPr>
          <p:nvPr/>
        </p:nvSpPr>
        <p:spPr>
          <a:xfrm>
            <a:off x="990601" y="1690688"/>
            <a:ext cx="40416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Addressing </a:t>
            </a:r>
            <a:r>
              <a:rPr lang="en-US" sz="1900" dirty="0" smtClean="0"/>
              <a:t>data </a:t>
            </a:r>
            <a:r>
              <a:rPr lang="en-US" sz="1900" dirty="0"/>
              <a:t>i</a:t>
            </a:r>
            <a:r>
              <a:rPr lang="en-US" sz="1900" dirty="0" smtClean="0"/>
              <a:t>mbalance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O</a:t>
            </a:r>
            <a:r>
              <a:rPr lang="en-US" sz="1900" dirty="0" smtClean="0"/>
              <a:t>versampled </a:t>
            </a:r>
            <a:r>
              <a:rPr lang="en-US" sz="1900" dirty="0"/>
              <a:t>invitation </a:t>
            </a:r>
            <a:r>
              <a:rPr lang="en-US" sz="1900" dirty="0" smtClean="0"/>
              <a:t>examples to prevent bias</a:t>
            </a:r>
          </a:p>
          <a:p>
            <a:pPr lvl="1"/>
            <a:r>
              <a:rPr lang="en-US" sz="1900" dirty="0"/>
              <a:t>Robust training on a diverse </a:t>
            </a:r>
            <a:r>
              <a:rPr lang="en-US" sz="1900" dirty="0" smtClean="0"/>
              <a:t>dataset</a:t>
            </a:r>
            <a:endParaRPr lang="en-US" sz="1900" dirty="0"/>
          </a:p>
          <a:p>
            <a:r>
              <a:rPr lang="en-US" sz="1900" dirty="0"/>
              <a:t>Model </a:t>
            </a:r>
            <a:r>
              <a:rPr lang="en-US" sz="1900" dirty="0" smtClean="0"/>
              <a:t>selection </a:t>
            </a:r>
            <a:r>
              <a:rPr lang="en-US" sz="1900" dirty="0"/>
              <a:t>and </a:t>
            </a:r>
            <a:r>
              <a:rPr lang="en-US" sz="1900" dirty="0" smtClean="0"/>
              <a:t>fine-tuning</a:t>
            </a:r>
            <a:r>
              <a:rPr lang="en-US" sz="1900" dirty="0"/>
              <a:t>:</a:t>
            </a:r>
          </a:p>
          <a:p>
            <a:pPr lvl="1"/>
            <a:r>
              <a:rPr lang="en-US" sz="1900" dirty="0" smtClean="0"/>
              <a:t>Used </a:t>
            </a:r>
            <a:r>
              <a:rPr lang="en-US" sz="1900" dirty="0" err="1"/>
              <a:t>RoBERTa</a:t>
            </a:r>
            <a:r>
              <a:rPr lang="en-US" sz="1900" dirty="0"/>
              <a:t> from Hugging Face as the pre-trained </a:t>
            </a:r>
            <a:r>
              <a:rPr lang="en-US" sz="1900" dirty="0" smtClean="0"/>
              <a:t>model</a:t>
            </a:r>
            <a:endParaRPr lang="en-US" sz="1900" dirty="0"/>
          </a:p>
          <a:p>
            <a:pPr lvl="1"/>
            <a:r>
              <a:rPr lang="en-US" sz="1900" dirty="0"/>
              <a:t>Fine-tuned the model on the oversampled </a:t>
            </a:r>
            <a:r>
              <a:rPr lang="en-US" sz="1900" dirty="0" smtClean="0"/>
              <a:t>dataset</a:t>
            </a:r>
          </a:p>
          <a:p>
            <a:pPr lvl="1"/>
            <a:endParaRPr 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CEAF60D-BFA1-4F39-A193-EDA39E6F0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854" y="3226996"/>
            <a:ext cx="5234248" cy="186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47854" y="1617652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00" dirty="0"/>
              <a:t>Data split for training and evaluation: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/>
              <a:t>Used the training set for model </a:t>
            </a:r>
            <a:r>
              <a:rPr lang="en-US" sz="1900" dirty="0" smtClean="0"/>
              <a:t>training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Validation </a:t>
            </a:r>
            <a:r>
              <a:rPr lang="en-US" sz="1900" dirty="0"/>
              <a:t>set was used for performance assessment</a:t>
            </a:r>
          </a:p>
        </p:txBody>
      </p:sp>
    </p:spTree>
    <p:extLst>
      <p:ext uri="{BB962C8B-B14F-4D97-AF65-F5344CB8AC3E}">
        <p14:creationId xmlns:p14="http://schemas.microsoft.com/office/powerpoint/2010/main" val="110312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6E50-088C-4F9D-A91C-83EF85CA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2994E59-2ED2-4572-A86C-972C95265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4755669" cy="448881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High human-machine </a:t>
            </a:r>
            <a:r>
              <a:rPr lang="en-US" sz="1800" dirty="0" smtClean="0"/>
              <a:t>agreement:</a:t>
            </a:r>
          </a:p>
          <a:p>
            <a:r>
              <a:rPr lang="en-US" sz="1800" dirty="0" smtClean="0"/>
              <a:t>82</a:t>
            </a:r>
            <a:r>
              <a:rPr lang="en-US" sz="1800" dirty="0"/>
              <a:t>% for </a:t>
            </a:r>
            <a:r>
              <a:rPr lang="en-US" sz="1800" dirty="0" smtClean="0"/>
              <a:t>non-questions</a:t>
            </a:r>
          </a:p>
          <a:p>
            <a:r>
              <a:rPr lang="en-US" sz="1800" dirty="0" smtClean="0"/>
              <a:t>82</a:t>
            </a:r>
            <a:r>
              <a:rPr lang="en-US" sz="1800" dirty="0"/>
              <a:t>% for option-posing </a:t>
            </a:r>
            <a:r>
              <a:rPr lang="en-US" sz="1800" dirty="0" smtClean="0"/>
              <a:t>questions,</a:t>
            </a:r>
          </a:p>
          <a:p>
            <a:r>
              <a:rPr lang="en-US" sz="1800" dirty="0" smtClean="0"/>
              <a:t>98</a:t>
            </a:r>
            <a:r>
              <a:rPr lang="en-US" sz="1800" dirty="0"/>
              <a:t>% for </a:t>
            </a:r>
            <a:r>
              <a:rPr lang="en-US" sz="1800" dirty="0" err="1" smtClean="0"/>
              <a:t>wh</a:t>
            </a:r>
            <a:r>
              <a:rPr lang="en-US" sz="1800" dirty="0" smtClean="0"/>
              <a:t>-questions </a:t>
            </a:r>
          </a:p>
          <a:p>
            <a:r>
              <a:rPr lang="en-US" sz="1800" dirty="0" smtClean="0"/>
              <a:t>96</a:t>
            </a:r>
            <a:r>
              <a:rPr lang="en-US" sz="1800" dirty="0"/>
              <a:t>% for </a:t>
            </a:r>
            <a:r>
              <a:rPr lang="en-US" sz="1800" dirty="0" smtClean="0"/>
              <a:t>invitations</a:t>
            </a:r>
            <a:endParaRPr lang="en-US" sz="18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541D4F-BD2F-4D08-A343-E68B7CB6D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88" y="3743391"/>
            <a:ext cx="5333960" cy="23319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8FF5C-D57C-446A-9027-802D23484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541" y="1691322"/>
            <a:ext cx="5133442" cy="43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4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C8DC-179D-4281-9C3B-D53DD5F6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0534-18F0-4057-81D6-467FF8D31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Future work: </a:t>
            </a:r>
          </a:p>
          <a:p>
            <a:pPr lvl="1"/>
            <a:r>
              <a:rPr lang="en-US" sz="1800" dirty="0"/>
              <a:t>Differentiate between </a:t>
            </a:r>
            <a:r>
              <a:rPr lang="en-US" dirty="0" smtClean="0"/>
              <a:t>subtypes of option-posing questions</a:t>
            </a:r>
          </a:p>
          <a:p>
            <a:pPr lvl="2"/>
            <a:r>
              <a:rPr lang="en-US" dirty="0" smtClean="0"/>
              <a:t>Yes-no questions (“Did you go home that night?”)</a:t>
            </a:r>
          </a:p>
          <a:p>
            <a:pPr lvl="2"/>
            <a:r>
              <a:rPr lang="en-US" dirty="0" smtClean="0"/>
              <a:t>Forced choice questions (“Did you go home that night or did you stay with your sister?”)</a:t>
            </a:r>
          </a:p>
          <a:p>
            <a:pPr lvl="2"/>
            <a:r>
              <a:rPr lang="en-US" dirty="0" smtClean="0"/>
              <a:t>Suggestive questions (“You went home that night, didn’t you?”)</a:t>
            </a:r>
          </a:p>
          <a:p>
            <a:pPr lvl="1"/>
            <a:r>
              <a:rPr lang="en-US" dirty="0" smtClean="0"/>
              <a:t>Categorize children’s responses</a:t>
            </a:r>
            <a:endParaRPr lang="en-US" dirty="0"/>
          </a:p>
          <a:p>
            <a:pPr lvl="2"/>
            <a:r>
              <a:rPr lang="en-US" dirty="0" smtClean="0"/>
              <a:t>Unelaborated (Q: “Did you go home that night?” A: “No.”)</a:t>
            </a:r>
          </a:p>
          <a:p>
            <a:pPr lvl="2"/>
            <a:r>
              <a:rPr lang="en-US" dirty="0" smtClean="0"/>
              <a:t>Elaborated (Q: “Did you go home that night?” A: “No, I stayed with my sister.”)</a:t>
            </a:r>
          </a:p>
          <a:p>
            <a:r>
              <a:rPr lang="en-US" sz="2000" dirty="0" smtClean="0"/>
              <a:t>Impact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Automated coding saves time for interviewers, attorneys, and expert witnesses - aiming to incorporate transcription and  develop instant feedback system</a:t>
            </a:r>
          </a:p>
        </p:txBody>
      </p:sp>
    </p:spTree>
    <p:extLst>
      <p:ext uri="{BB962C8B-B14F-4D97-AF65-F5344CB8AC3E}">
        <p14:creationId xmlns:p14="http://schemas.microsoft.com/office/powerpoint/2010/main" val="61132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D07B-7634-4578-8D19-0C7FE785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114" y="3056138"/>
            <a:ext cx="3010144" cy="7457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18270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73</TotalTime>
  <Words>544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Rockwell</vt:lpstr>
      <vt:lpstr>Rockwell Condensed</vt:lpstr>
      <vt:lpstr>Söhne</vt:lpstr>
      <vt:lpstr>Wingdings</vt:lpstr>
      <vt:lpstr>Wood Type</vt:lpstr>
      <vt:lpstr>Automated Question Type Coding</vt:lpstr>
      <vt:lpstr>Motivation</vt:lpstr>
      <vt:lpstr>Our study - Data</vt:lpstr>
      <vt:lpstr>Problem</vt:lpstr>
      <vt:lpstr>Approach</vt:lpstr>
      <vt:lpstr>Results</vt:lpstr>
      <vt:lpstr>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Question Type Coding</dc:title>
  <dc:creator>S190058578 Ashmika</dc:creator>
  <cp:lastModifiedBy>Zsofia Szojka</cp:lastModifiedBy>
  <cp:revision>8</cp:revision>
  <dcterms:created xsi:type="dcterms:W3CDTF">2023-11-29T21:53:10Z</dcterms:created>
  <dcterms:modified xsi:type="dcterms:W3CDTF">2023-11-29T23:19:48Z</dcterms:modified>
</cp:coreProperties>
</file>