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9">
          <p15:clr>
            <a:srgbClr val="A4A3A4"/>
          </p15:clr>
        </p15:guide>
        <p15:guide id="2" pos="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9" orient="horz"/>
        <p:guide pos="7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0bc2ad81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0bc2ad81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a0bc2ad81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ffbd5259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ffbd5259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9fffbd5259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140417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140417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a01404171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abcd64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abcd64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9fabcd64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fabcd643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fabcd643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9fabcd643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57d6da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57d6da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6257d6da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57d6da5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57d6da5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6257d6da5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087df03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087df03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a087df03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87df036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87df036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087df036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914400" y="3486150"/>
            <a:ext cx="7315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14400" y="345281"/>
            <a:ext cx="73152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914400" y="3911204"/>
            <a:ext cx="73152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85800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0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6609" y="72467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4828032" y="475440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857250"/>
            <a:ext cx="40386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857250"/>
            <a:ext cx="40386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857250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1440180"/>
            <a:ext cx="40401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5" y="85725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5" y="1440180"/>
            <a:ext cx="40419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aic with Caption">
  <p:cSld name="Mosaic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5653781" y="2049979"/>
            <a:ext cx="1692000" cy="1228500"/>
          </a:xfrm>
          <a:prstGeom prst="rect">
            <a:avLst/>
          </a:prstGeom>
          <a:solidFill>
            <a:srgbClr val="8E0000">
              <a:alpha val="800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7452095" y="3372552"/>
            <a:ext cx="1689900" cy="1229100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7452095" y="728975"/>
            <a:ext cx="1689900" cy="1227600"/>
          </a:xfrm>
          <a:prstGeom prst="rect">
            <a:avLst/>
          </a:prstGeom>
          <a:solidFill>
            <a:srgbClr val="8E0000">
              <a:alpha val="8000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5653781" y="3372551"/>
            <a:ext cx="1689900" cy="1229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/>
          <p:nvPr>
            <p:ph idx="3" type="pic"/>
          </p:nvPr>
        </p:nvSpPr>
        <p:spPr>
          <a:xfrm>
            <a:off x="5653781" y="728975"/>
            <a:ext cx="1689900" cy="12267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>
            <p:ph idx="4" type="pic"/>
          </p:nvPr>
        </p:nvSpPr>
        <p:spPr>
          <a:xfrm>
            <a:off x="7452095" y="2050391"/>
            <a:ext cx="1689900" cy="1228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728213"/>
            <a:ext cx="50883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828032" y="4775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857250"/>
            <a:ext cx="8229600" cy="3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15026" l="0" r="0" t="-1"/>
          <a:stretch/>
        </p:blipFill>
        <p:spPr>
          <a:xfrm>
            <a:off x="7056202" y="4666781"/>
            <a:ext cx="1483552" cy="441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0" y="4666781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8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/>
        </p:nvSpPr>
        <p:spPr>
          <a:xfrm>
            <a:off x="323088" y="4739343"/>
            <a:ext cx="45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8E0000"/>
                </a:solidFill>
                <a:latin typeface="Arial"/>
                <a:ea typeface="Arial"/>
                <a:cs typeface="Arial"/>
                <a:sym typeface="Arial"/>
              </a:rPr>
              <a:t>Information Sciences Institute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kids-datafirst.github.io/2023-fall-software-ecosystem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Analyzing Open Source Software Ecosystems</a:t>
            </a:r>
            <a:endParaRPr/>
          </a:p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0" y="3254269"/>
            <a:ext cx="91440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Mentors: Dr. Alexey Tregubov, Dr. Jeremy Abramson, Dr. Jim Blythe</a:t>
            </a:r>
            <a:endParaRPr sz="2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600"/>
              <a:t>Students: Apoorv Dixit, Kai Zheng, Zishen Wei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0" y="882850"/>
            <a:ext cx="9144000" cy="371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completed: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clean messages and patch metadata (diff, files, maintainer groups) </a:t>
            </a:r>
            <a:r>
              <a:rPr lang="en-US"/>
              <a:t>extraction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message and patch discussion key</a:t>
            </a:r>
            <a:r>
              <a:rPr lang="en-US"/>
              <a:t>word</a:t>
            </a:r>
            <a:r>
              <a:rPr lang="en-US"/>
              <a:t> extraction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message and patch discussion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work includes: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topic modeling using maintainer groups (WIP).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Website: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https://ckids-datafirst.github.io/2023-fall-software-ecosystems/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164831"/>
            <a:ext cx="8229600" cy="47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&amp; Goal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7200" y="810544"/>
            <a:ext cx="8229600" cy="38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Vulnerabilities of open-source software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Data breach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Compromised system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Financial loss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Vulnerability assessment is needed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Analyze source code and patch discussions of open-source software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Malware analysis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Topic modeling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–"/>
            </a:pPr>
            <a:r>
              <a:rPr lang="en-US"/>
              <a:t>Authorship styles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Help protect the health of OSS code and communities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&amp; Approach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Data: raw messages from </a:t>
            </a:r>
            <a:r>
              <a:rPr i="1" lang="en-US"/>
              <a:t>Linux Kernel Mailing List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 clean messages on the raw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Analyze individual messages and patch discussions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Keyword Extraction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Summarization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592019"/>
            <a:ext cx="5614987" cy="155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Email Message Cleaning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Building foundation of the message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Recover and Clean messages from the linux kernel mailing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 the file names in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Matching with the corresponding Maintainer Group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186850" y="787500"/>
            <a:ext cx="4441800" cy="14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Clean Message improved 13%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Maintainer Group Matching improved 16%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Efficiency improved 76%</a:t>
            </a:r>
            <a:endParaRPr sz="2400"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348" l="0" r="0" t="0"/>
          <a:stretch/>
        </p:blipFill>
        <p:spPr>
          <a:xfrm>
            <a:off x="570625" y="2519663"/>
            <a:ext cx="2686444" cy="20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976" y="2519663"/>
            <a:ext cx="2686437" cy="20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13" y="358781"/>
            <a:ext cx="2911538" cy="210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 Extraction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 keywords from individual messages and patch discussions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Leverage the power of large language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Hugging face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KeyLLM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Compare the results with hand-picked keywords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Calculate the precision, recall and F1 score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 Extraction - Result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751412"/>
            <a:ext cx="6857998" cy="302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457200" y="3777169"/>
            <a:ext cx="8686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KeyLLM with GPT4 has the best performance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Summarization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199" y="859536"/>
            <a:ext cx="8235600" cy="373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Conduct text summarization on OSS commit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Leverage the power of large language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GPT 3.5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GPT 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LLama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Assessed the results using ROUGE metrix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Calculate the precision, recall and F1 score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64831"/>
            <a:ext cx="8229600" cy="48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Summarization</a:t>
            </a:r>
            <a:r>
              <a:rPr lang="en-US"/>
              <a:t> - Result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57200" y="3777169"/>
            <a:ext cx="86868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Overall, GPT4 has the best performance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300" y="759093"/>
            <a:ext cx="3618598" cy="290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