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769">
          <p15:clr>
            <a:srgbClr val="A4A3A4"/>
          </p15:clr>
        </p15:guide>
        <p15:guide id="2" pos="74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769" orient="horz"/>
        <p:guide pos="742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a0bc2ad813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a0bc2ad813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g2a0bc2ad813_1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9fffbd5259_3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9fffbd5259_3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g29fffbd5259_3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a014041713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a014041713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g2a014041713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9fabcd6430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9fabcd6430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g29fabcd6430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9fabcd6430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9fabcd6430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g29fabcd6430_0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6257d6da5e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6257d6da5e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g26257d6da5e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6257d6da5e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6257d6da5e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g26257d6da5e_0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a087df0368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a087df0368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g2a087df0368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a087df0368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a087df0368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2a087df0368_0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pic>
        <p:nvPicPr>
          <p:cNvPr id="18" name="Google Shape;18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96609" y="72467"/>
            <a:ext cx="685800" cy="6858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2"/>
          <p:cNvSpPr txBox="1"/>
          <p:nvPr>
            <p:ph idx="12" type="sldNum"/>
          </p:nvPr>
        </p:nvSpPr>
        <p:spPr>
          <a:xfrm>
            <a:off x="4828032" y="4775781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type="title"/>
          </p:nvPr>
        </p:nvSpPr>
        <p:spPr>
          <a:xfrm>
            <a:off x="914400" y="3486150"/>
            <a:ext cx="73152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0" i="0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"/>
          <p:cNvSpPr/>
          <p:nvPr>
            <p:ph idx="2" type="pic"/>
          </p:nvPr>
        </p:nvSpPr>
        <p:spPr>
          <a:xfrm>
            <a:off x="914400" y="345281"/>
            <a:ext cx="73152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914400" y="3911204"/>
            <a:ext cx="73152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4828032" y="4775781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type="title"/>
          </p:nvPr>
        </p:nvSpPr>
        <p:spPr>
          <a:xfrm>
            <a:off x="457200" y="164831"/>
            <a:ext cx="82296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b="0" i="0"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" type="body"/>
          </p:nvPr>
        </p:nvSpPr>
        <p:spPr>
          <a:xfrm>
            <a:off x="457199" y="859536"/>
            <a:ext cx="8235600" cy="37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4828032" y="4775781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685800" y="3305175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0" i="0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685800" y="2180035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pic>
        <p:nvPicPr>
          <p:cNvPr id="27" name="Google Shape;27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96609" y="72467"/>
            <a:ext cx="685800" cy="6858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4828032" y="475440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164831"/>
            <a:ext cx="82296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857250"/>
            <a:ext cx="4038600" cy="3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857250"/>
            <a:ext cx="4038600" cy="3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2" type="sldNum"/>
          </p:nvPr>
        </p:nvSpPr>
        <p:spPr>
          <a:xfrm>
            <a:off x="4828032" y="4775781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title"/>
          </p:nvPr>
        </p:nvSpPr>
        <p:spPr>
          <a:xfrm>
            <a:off x="457200" y="164831"/>
            <a:ext cx="82296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" type="body"/>
          </p:nvPr>
        </p:nvSpPr>
        <p:spPr>
          <a:xfrm>
            <a:off x="457200" y="857250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0" i="0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7" name="Google Shape;37;p6"/>
          <p:cNvSpPr txBox="1"/>
          <p:nvPr>
            <p:ph idx="2" type="body"/>
          </p:nvPr>
        </p:nvSpPr>
        <p:spPr>
          <a:xfrm>
            <a:off x="457200" y="1440180"/>
            <a:ext cx="4040100" cy="30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38" name="Google Shape;38;p6"/>
          <p:cNvSpPr txBox="1"/>
          <p:nvPr>
            <p:ph idx="3" type="body"/>
          </p:nvPr>
        </p:nvSpPr>
        <p:spPr>
          <a:xfrm>
            <a:off x="4645025" y="857250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0" i="0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4" type="body"/>
          </p:nvPr>
        </p:nvSpPr>
        <p:spPr>
          <a:xfrm>
            <a:off x="4645025" y="1440180"/>
            <a:ext cx="4041900" cy="30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idx="12" type="sldNum"/>
          </p:nvPr>
        </p:nvSpPr>
        <p:spPr>
          <a:xfrm>
            <a:off x="4828032" y="4775781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osaic with Caption">
  <p:cSld name="Mosaic with 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/>
          <p:nvPr/>
        </p:nvSpPr>
        <p:spPr>
          <a:xfrm>
            <a:off x="5653781" y="2049979"/>
            <a:ext cx="1692000" cy="1228500"/>
          </a:xfrm>
          <a:prstGeom prst="rect">
            <a:avLst/>
          </a:prstGeom>
          <a:solidFill>
            <a:srgbClr val="8E0000">
              <a:alpha val="80000"/>
            </a:srgbClr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7"/>
          <p:cNvSpPr/>
          <p:nvPr/>
        </p:nvSpPr>
        <p:spPr>
          <a:xfrm>
            <a:off x="7452095" y="3372552"/>
            <a:ext cx="1689900" cy="1229100"/>
          </a:xfrm>
          <a:prstGeom prst="rect">
            <a:avLst/>
          </a:prstGeom>
          <a:solidFill>
            <a:srgbClr val="8E0000">
              <a:alpha val="8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7"/>
          <p:cNvSpPr/>
          <p:nvPr/>
        </p:nvSpPr>
        <p:spPr>
          <a:xfrm>
            <a:off x="7452095" y="728975"/>
            <a:ext cx="1689900" cy="1227600"/>
          </a:xfrm>
          <a:prstGeom prst="rect">
            <a:avLst/>
          </a:prstGeom>
          <a:solidFill>
            <a:srgbClr val="8E0000">
              <a:alpha val="80000"/>
            </a:srgbClr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7"/>
          <p:cNvSpPr/>
          <p:nvPr>
            <p:ph idx="2" type="pic"/>
          </p:nvPr>
        </p:nvSpPr>
        <p:spPr>
          <a:xfrm>
            <a:off x="5653781" y="3372551"/>
            <a:ext cx="1689900" cy="1229100"/>
          </a:xfrm>
          <a:prstGeom prst="rect">
            <a:avLst/>
          </a:prstGeom>
          <a:noFill/>
          <a:ln>
            <a:noFill/>
          </a:ln>
        </p:spPr>
      </p:sp>
      <p:sp>
        <p:nvSpPr>
          <p:cNvPr id="46" name="Google Shape;46;p7"/>
          <p:cNvSpPr/>
          <p:nvPr>
            <p:ph idx="3" type="pic"/>
          </p:nvPr>
        </p:nvSpPr>
        <p:spPr>
          <a:xfrm>
            <a:off x="5653781" y="728975"/>
            <a:ext cx="1689900" cy="1226700"/>
          </a:xfrm>
          <a:prstGeom prst="rect">
            <a:avLst/>
          </a:prstGeom>
          <a:noFill/>
          <a:ln>
            <a:noFill/>
          </a:ln>
        </p:spPr>
      </p:sp>
      <p:sp>
        <p:nvSpPr>
          <p:cNvPr id="47" name="Google Shape;47;p7"/>
          <p:cNvSpPr/>
          <p:nvPr>
            <p:ph idx="4" type="pic"/>
          </p:nvPr>
        </p:nvSpPr>
        <p:spPr>
          <a:xfrm>
            <a:off x="7452095" y="2050391"/>
            <a:ext cx="1689900" cy="1228500"/>
          </a:xfrm>
          <a:prstGeom prst="rect">
            <a:avLst/>
          </a:prstGeom>
          <a:noFill/>
          <a:ln>
            <a:noFill/>
          </a:ln>
        </p:spPr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457200" y="728213"/>
            <a:ext cx="5088300" cy="38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9" name="Google Shape;49;p7"/>
          <p:cNvSpPr txBox="1"/>
          <p:nvPr>
            <p:ph type="title"/>
          </p:nvPr>
        </p:nvSpPr>
        <p:spPr>
          <a:xfrm>
            <a:off x="457200" y="164831"/>
            <a:ext cx="82296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2" type="sldNum"/>
          </p:nvPr>
        </p:nvSpPr>
        <p:spPr>
          <a:xfrm>
            <a:off x="4828032" y="4775781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/>
          <p:nvPr>
            <p:ph type="title"/>
          </p:nvPr>
        </p:nvSpPr>
        <p:spPr>
          <a:xfrm>
            <a:off x="457200" y="164831"/>
            <a:ext cx="82296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4828032" y="4775781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idx="12" type="sldNum"/>
          </p:nvPr>
        </p:nvSpPr>
        <p:spPr>
          <a:xfrm>
            <a:off x="4828032" y="4775781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 txBox="1"/>
          <p:nvPr>
            <p:ph type="title"/>
          </p:nvPr>
        </p:nvSpPr>
        <p:spPr>
          <a:xfrm>
            <a:off x="457200" y="204788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0" i="0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575050" y="204788"/>
            <a:ext cx="5111700" cy="43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9" name="Google Shape;59;p10"/>
          <p:cNvSpPr txBox="1"/>
          <p:nvPr>
            <p:ph idx="2" type="body"/>
          </p:nvPr>
        </p:nvSpPr>
        <p:spPr>
          <a:xfrm>
            <a:off x="457200" y="1076325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4828032" y="4775781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164831"/>
            <a:ext cx="82296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857250"/>
            <a:ext cx="8229600" cy="37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12" name="Google Shape;12;p1"/>
          <p:cNvPicPr preferRelativeResize="0"/>
          <p:nvPr/>
        </p:nvPicPr>
        <p:blipFill rotWithShape="1">
          <a:blip r:embed="rId1">
            <a:alphaModFix/>
          </a:blip>
          <a:srcRect b="15026" l="0" r="0" t="-1"/>
          <a:stretch/>
        </p:blipFill>
        <p:spPr>
          <a:xfrm>
            <a:off x="7056202" y="4666781"/>
            <a:ext cx="1483552" cy="44122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" name="Google Shape;13;p1"/>
          <p:cNvCxnSpPr/>
          <p:nvPr/>
        </p:nvCxnSpPr>
        <p:spPr>
          <a:xfrm>
            <a:off x="0" y="4666781"/>
            <a:ext cx="9144000" cy="0"/>
          </a:xfrm>
          <a:prstGeom prst="straightConnector1">
            <a:avLst/>
          </a:prstGeom>
          <a:noFill/>
          <a:ln cap="flat" cmpd="sng" w="28575">
            <a:solidFill>
              <a:srgbClr val="8E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" name="Google Shape;14;p1"/>
          <p:cNvSpPr txBox="1"/>
          <p:nvPr/>
        </p:nvSpPr>
        <p:spPr>
          <a:xfrm>
            <a:off x="323088" y="4739343"/>
            <a:ext cx="4504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2400" u="none" cap="none" strike="noStrike">
                <a:solidFill>
                  <a:srgbClr val="8E0000"/>
                </a:solidFill>
                <a:latin typeface="Arial"/>
                <a:ea typeface="Arial"/>
                <a:cs typeface="Arial"/>
                <a:sym typeface="Arial"/>
              </a:rPr>
              <a:t>Information Sciences Institute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ckids-datafirst.github.io/2023-fall-software-ecosystems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/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/>
              <a:t>Analyzing Open Source Software Ecosystems</a:t>
            </a:r>
            <a:endParaRPr/>
          </a:p>
        </p:txBody>
      </p:sp>
      <p:sp>
        <p:nvSpPr>
          <p:cNvPr id="71" name="Google Shape;71;p12"/>
          <p:cNvSpPr txBox="1"/>
          <p:nvPr>
            <p:ph idx="1" type="subTitle"/>
          </p:nvPr>
        </p:nvSpPr>
        <p:spPr>
          <a:xfrm>
            <a:off x="0" y="3254269"/>
            <a:ext cx="9144000" cy="13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</a:pPr>
            <a:r>
              <a:rPr lang="en-US" sz="2600"/>
              <a:t>Mentors: Dr. Alexey Tregubov, Dr. Jeremy Abramson, Dr. Jim Blythe</a:t>
            </a:r>
            <a:endParaRPr sz="2600"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</a:pPr>
            <a:r>
              <a:rPr lang="en-US" sz="2600"/>
              <a:t>Students: Apoorv Dixit, Kai Zheng, Zishen Wei</a:t>
            </a:r>
            <a:endParaRPr sz="2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idx="1" type="body"/>
          </p:nvPr>
        </p:nvSpPr>
        <p:spPr>
          <a:xfrm>
            <a:off x="0" y="882850"/>
            <a:ext cx="9144000" cy="3711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We completed: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clean messages and patch metadata (diff, files, maintainer groups) </a:t>
            </a:r>
            <a:r>
              <a:rPr lang="en-US"/>
              <a:t>extraction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message and patch discussion key</a:t>
            </a:r>
            <a:r>
              <a:rPr lang="en-US"/>
              <a:t>word</a:t>
            </a:r>
            <a:r>
              <a:rPr lang="en-US"/>
              <a:t> extraction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message and patch discussion summarization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Future work includes: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topic modeling using maintainer groups (WIP).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Website: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https://ckids-datafirst.github.io/2023-fall-software-ecosystems/</a:t>
            </a:r>
            <a:endParaRPr/>
          </a:p>
        </p:txBody>
      </p:sp>
      <p:sp>
        <p:nvSpPr>
          <p:cNvPr id="139" name="Google Shape;139;p21"/>
          <p:cNvSpPr txBox="1"/>
          <p:nvPr>
            <p:ph type="title"/>
          </p:nvPr>
        </p:nvSpPr>
        <p:spPr>
          <a:xfrm>
            <a:off x="457200" y="164831"/>
            <a:ext cx="8229600" cy="479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Conclusion and future work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3"/>
          <p:cNvSpPr txBox="1"/>
          <p:nvPr>
            <p:ph type="title"/>
          </p:nvPr>
        </p:nvSpPr>
        <p:spPr>
          <a:xfrm>
            <a:off x="457200" y="164831"/>
            <a:ext cx="8229600" cy="480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Motivation &amp; Goal</a:t>
            </a:r>
            <a:endParaRPr/>
          </a:p>
        </p:txBody>
      </p:sp>
      <p:sp>
        <p:nvSpPr>
          <p:cNvPr id="78" name="Google Shape;78;p13"/>
          <p:cNvSpPr txBox="1"/>
          <p:nvPr>
            <p:ph idx="1" type="body"/>
          </p:nvPr>
        </p:nvSpPr>
        <p:spPr>
          <a:xfrm>
            <a:off x="457200" y="810544"/>
            <a:ext cx="8229600" cy="38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334327" lvl="0" marL="457200" rtl="0" algn="l">
              <a:spcBef>
                <a:spcPts val="360"/>
              </a:spcBef>
              <a:spcAft>
                <a:spcPts val="0"/>
              </a:spcAft>
              <a:buSzPct val="64285"/>
              <a:buChar char="•"/>
            </a:pPr>
            <a:r>
              <a:rPr lang="en-US"/>
              <a:t>Vulnerabilities of open-source software</a:t>
            </a:r>
            <a:endParaRPr/>
          </a:p>
          <a:p>
            <a:pPr indent="-334327" lvl="1" marL="914400" rtl="0" algn="l">
              <a:spcBef>
                <a:spcPts val="0"/>
              </a:spcBef>
              <a:spcAft>
                <a:spcPts val="0"/>
              </a:spcAft>
              <a:buSzPct val="75000"/>
              <a:buChar char="–"/>
            </a:pPr>
            <a:r>
              <a:rPr lang="en-US"/>
              <a:t>Data breach</a:t>
            </a:r>
            <a:endParaRPr/>
          </a:p>
          <a:p>
            <a:pPr indent="-334327" lvl="1" marL="914400" rtl="0" algn="l">
              <a:spcBef>
                <a:spcPts val="0"/>
              </a:spcBef>
              <a:spcAft>
                <a:spcPts val="0"/>
              </a:spcAft>
              <a:buSzPct val="75000"/>
              <a:buChar char="–"/>
            </a:pPr>
            <a:r>
              <a:rPr lang="en-US"/>
              <a:t>Compromised system</a:t>
            </a:r>
            <a:endParaRPr/>
          </a:p>
          <a:p>
            <a:pPr indent="-334327" lvl="1" marL="914400" rtl="0" algn="l">
              <a:spcBef>
                <a:spcPts val="0"/>
              </a:spcBef>
              <a:spcAft>
                <a:spcPts val="0"/>
              </a:spcAft>
              <a:buSzPct val="75000"/>
              <a:buChar char="–"/>
            </a:pPr>
            <a:r>
              <a:rPr lang="en-US"/>
              <a:t>Financial loss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64285"/>
              <a:buChar char="•"/>
            </a:pPr>
            <a:r>
              <a:rPr lang="en-US"/>
              <a:t>Vulnerability assessment is needed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64285"/>
              <a:buChar char="•"/>
            </a:pPr>
            <a:r>
              <a:rPr lang="en-US"/>
              <a:t>Analyze source code and patch discussions of open-source software</a:t>
            </a:r>
            <a:endParaRPr/>
          </a:p>
          <a:p>
            <a:pPr indent="-334327" lvl="1" marL="914400" rtl="0" algn="l">
              <a:spcBef>
                <a:spcPts val="0"/>
              </a:spcBef>
              <a:spcAft>
                <a:spcPts val="0"/>
              </a:spcAft>
              <a:buSzPct val="75000"/>
              <a:buChar char="–"/>
            </a:pPr>
            <a:r>
              <a:rPr lang="en-US"/>
              <a:t>Malware analysis</a:t>
            </a:r>
            <a:endParaRPr/>
          </a:p>
          <a:p>
            <a:pPr indent="-334327" lvl="1" marL="914400" rtl="0" algn="l">
              <a:spcBef>
                <a:spcPts val="0"/>
              </a:spcBef>
              <a:spcAft>
                <a:spcPts val="0"/>
              </a:spcAft>
              <a:buSzPct val="75000"/>
              <a:buChar char="–"/>
            </a:pPr>
            <a:r>
              <a:rPr lang="en-US"/>
              <a:t>Topic modeling</a:t>
            </a:r>
            <a:endParaRPr/>
          </a:p>
          <a:p>
            <a:pPr indent="-334327" lvl="1" marL="914400" rtl="0" algn="l">
              <a:spcBef>
                <a:spcPts val="0"/>
              </a:spcBef>
              <a:spcAft>
                <a:spcPts val="0"/>
              </a:spcAft>
              <a:buSzPct val="75000"/>
              <a:buChar char="–"/>
            </a:pPr>
            <a:r>
              <a:rPr lang="en-US"/>
              <a:t>Authorship styles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64285"/>
              <a:buChar char="•"/>
            </a:pPr>
            <a:r>
              <a:rPr lang="en-US"/>
              <a:t>Help protect the health of OSS code and communities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 txBox="1"/>
          <p:nvPr>
            <p:ph type="title"/>
          </p:nvPr>
        </p:nvSpPr>
        <p:spPr>
          <a:xfrm>
            <a:off x="457200" y="164831"/>
            <a:ext cx="8229600" cy="480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&amp; Approach</a:t>
            </a:r>
            <a:endParaRPr/>
          </a:p>
        </p:txBody>
      </p:sp>
      <p:sp>
        <p:nvSpPr>
          <p:cNvPr id="85" name="Google Shape;85;p14"/>
          <p:cNvSpPr txBox="1"/>
          <p:nvPr>
            <p:ph idx="1" type="body"/>
          </p:nvPr>
        </p:nvSpPr>
        <p:spPr>
          <a:xfrm>
            <a:off x="457199" y="859536"/>
            <a:ext cx="8235600" cy="3735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Data: raw messages from </a:t>
            </a:r>
            <a:r>
              <a:rPr i="1" lang="en-US"/>
              <a:t>Linux Kernel Mailing List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Extract clean messages on the raw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Analyze individual messages and patch discussions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Keyword Extraction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Summarization</a:t>
            </a:r>
            <a:endParaRPr/>
          </a:p>
        </p:txBody>
      </p:sp>
      <p:pic>
        <p:nvPicPr>
          <p:cNvPr id="86" name="Google Shape;8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7500" y="2952369"/>
            <a:ext cx="5614987" cy="15517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5"/>
          <p:cNvSpPr txBox="1"/>
          <p:nvPr>
            <p:ph type="title"/>
          </p:nvPr>
        </p:nvSpPr>
        <p:spPr>
          <a:xfrm>
            <a:off x="457200" y="164831"/>
            <a:ext cx="8229600" cy="480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Email Message Cleaning</a:t>
            </a:r>
            <a:endParaRPr/>
          </a:p>
        </p:txBody>
      </p:sp>
      <p:sp>
        <p:nvSpPr>
          <p:cNvPr id="93" name="Google Shape;93;p15"/>
          <p:cNvSpPr txBox="1"/>
          <p:nvPr>
            <p:ph idx="1" type="body"/>
          </p:nvPr>
        </p:nvSpPr>
        <p:spPr>
          <a:xfrm>
            <a:off x="457199" y="859536"/>
            <a:ext cx="8235600" cy="3735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Building foundation of the message analysis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Recover and Clean messages from the linux kernel mailing list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Extract the file names in the message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Matching with the corresponding Maintainer Group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/>
          <p:nvPr>
            <p:ph idx="1" type="body"/>
          </p:nvPr>
        </p:nvSpPr>
        <p:spPr>
          <a:xfrm>
            <a:off x="4186850" y="787500"/>
            <a:ext cx="4441800" cy="1417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381000" lvl="0" marL="457200" rtl="0" algn="l">
              <a:spcBef>
                <a:spcPts val="36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Clean Message improved 13%</a:t>
            </a:r>
            <a:endParaRPr sz="2400"/>
          </a:p>
          <a:p>
            <a:pPr indent="-381000" lvl="0" marL="457200" rtl="0" algn="l">
              <a:spcBef>
                <a:spcPts val="36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Maintainer Group Matching improved 16%</a:t>
            </a:r>
            <a:endParaRPr sz="2400"/>
          </a:p>
          <a:p>
            <a:pPr indent="-381000" lvl="0" marL="457200" rtl="0" algn="l">
              <a:spcBef>
                <a:spcPts val="36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Efficiency improved 76%</a:t>
            </a:r>
            <a:endParaRPr sz="2400"/>
          </a:p>
        </p:txBody>
      </p:sp>
      <p:pic>
        <p:nvPicPr>
          <p:cNvPr id="100" name="Google Shape;100;p16"/>
          <p:cNvPicPr preferRelativeResize="0"/>
          <p:nvPr/>
        </p:nvPicPr>
        <p:blipFill rotWithShape="1">
          <a:blip r:embed="rId3">
            <a:alphaModFix/>
          </a:blip>
          <a:srcRect b="348" l="0" r="0" t="0"/>
          <a:stretch/>
        </p:blipFill>
        <p:spPr>
          <a:xfrm>
            <a:off x="570625" y="2519663"/>
            <a:ext cx="2686444" cy="204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4976" y="2519663"/>
            <a:ext cx="2686437" cy="204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8213" y="358781"/>
            <a:ext cx="2911538" cy="21058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457200" y="164831"/>
            <a:ext cx="8229600" cy="480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Keyword Extraction</a:t>
            </a:r>
            <a:endParaRPr/>
          </a:p>
        </p:txBody>
      </p:sp>
      <p:sp>
        <p:nvSpPr>
          <p:cNvPr id="109" name="Google Shape;109;p17"/>
          <p:cNvSpPr txBox="1"/>
          <p:nvPr>
            <p:ph idx="1" type="body"/>
          </p:nvPr>
        </p:nvSpPr>
        <p:spPr>
          <a:xfrm>
            <a:off x="457199" y="859536"/>
            <a:ext cx="8235600" cy="3735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Extract keywords from individual messages and patch discussions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Leverage the power of large language model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Hugging face models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GPT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KeyLLM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Evaluation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Compare the results with hand-picked keywords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Calculate the precision, recall and F1 score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457200" y="164831"/>
            <a:ext cx="8229600" cy="480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Keyword Extraction - Result</a:t>
            </a:r>
            <a:endParaRPr/>
          </a:p>
        </p:txBody>
      </p:sp>
      <p:pic>
        <p:nvPicPr>
          <p:cNvPr id="116" name="Google Shape;11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9200" y="751412"/>
            <a:ext cx="6857998" cy="3025751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8"/>
          <p:cNvSpPr txBox="1"/>
          <p:nvPr/>
        </p:nvSpPr>
        <p:spPr>
          <a:xfrm>
            <a:off x="457200" y="3777169"/>
            <a:ext cx="8686800" cy="7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Overall, KeyLLM with GPT4 has the best performance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457200" y="164831"/>
            <a:ext cx="8229600" cy="480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Text Summarization</a:t>
            </a:r>
            <a:endParaRPr/>
          </a:p>
        </p:txBody>
      </p:sp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457199" y="859536"/>
            <a:ext cx="8235600" cy="3735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Conduct text summarization on OSS commit messages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Leverage the power of large language models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GPT 3.5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GPT 4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LLama 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Evaluation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Assessed the results using ROUGE metrix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Calculate the precision, recall and F1 score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457200" y="164831"/>
            <a:ext cx="8229600" cy="480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Text Summarization</a:t>
            </a:r>
            <a:r>
              <a:rPr lang="en-US"/>
              <a:t> - Result</a:t>
            </a:r>
            <a:endParaRPr/>
          </a:p>
        </p:txBody>
      </p:sp>
      <p:sp>
        <p:nvSpPr>
          <p:cNvPr id="131" name="Google Shape;131;p20"/>
          <p:cNvSpPr txBox="1"/>
          <p:nvPr/>
        </p:nvSpPr>
        <p:spPr>
          <a:xfrm>
            <a:off x="457200" y="3777169"/>
            <a:ext cx="8686800" cy="7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Overall, GPT4 has the best performance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2" name="Google Shape;13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1300" y="759093"/>
            <a:ext cx="3618598" cy="29038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SI Templat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