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433" r:id="rId2"/>
    <p:sldId id="425" r:id="rId3"/>
    <p:sldId id="436" r:id="rId4"/>
    <p:sldId id="434" r:id="rId5"/>
    <p:sldId id="43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728"/>
  </p:normalViewPr>
  <p:slideViewPr>
    <p:cSldViewPr snapToGrid="0">
      <p:cViewPr varScale="1">
        <p:scale>
          <a:sx n="110" d="100"/>
          <a:sy n="110" d="100"/>
        </p:scale>
        <p:origin x="1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47C4D-2508-D84D-84F0-A9289DD2B644}" type="datetimeFigureOut">
              <a:rPr lang="en-US" smtClean="0"/>
              <a:t>8/31/23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D93CF-F3F4-4946-8740-3DEA4698E99C}" type="slidenum">
              <a:rPr lang="en-US" smtClean="0"/>
              <a:t>‹#›</a:t>
            </a:fld>
            <a:endParaRPr lang="en-US"/>
          </a:p>
        </p:txBody>
      </p:sp>
    </p:spTree>
    <p:extLst>
      <p:ext uri="{BB962C8B-B14F-4D97-AF65-F5344CB8AC3E}">
        <p14:creationId xmlns:p14="http://schemas.microsoft.com/office/powerpoint/2010/main" val="2471583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Andy Rittenbach and I’d like to tell you a little bit about our project, AI/ML assisted fault detection in foundry processed devices. First, I would like to apologize for not being able to present in person. I am based out of the Arlington office of the Information Sciences Institute on the east coast, and I’m currently trying to get my four year old daughter to sleep. In this project we will be looking at ways to accelerate the defect detection flow of microelectronics produced at a foundry. Currently, most foundries use an image processing based approach that identifies potential defects in microelectronics by looking for variations in image contrast. If a chip is flagged as potentially having a defect, an engineer is brought in to look at the chip and to determine whether there actually is a defect. As you can imagine, this is a very time consuming and expensive process, and microelectronics manufacturers are looking for ways to reduce the time and costs, and to increase the accuracy of defect detection systems. </a:t>
            </a:r>
          </a:p>
        </p:txBody>
      </p:sp>
      <p:sp>
        <p:nvSpPr>
          <p:cNvPr id="4" name="Slide Number Placeholder 3"/>
          <p:cNvSpPr>
            <a:spLocks noGrp="1"/>
          </p:cNvSpPr>
          <p:nvPr>
            <p:ph type="sldNum" sz="quarter" idx="5"/>
          </p:nvPr>
        </p:nvSpPr>
        <p:spPr/>
        <p:txBody>
          <a:bodyPr/>
          <a:lstStyle/>
          <a:p>
            <a:fld id="{0E8C0C2F-B8AD-1844-AA28-2C304484FC30}" type="slidenum">
              <a:rPr lang="en-US" smtClean="0"/>
              <a:t>1</a:t>
            </a:fld>
            <a:endParaRPr lang="en-US"/>
          </a:p>
        </p:txBody>
      </p:sp>
    </p:spTree>
    <p:extLst>
      <p:ext uri="{BB962C8B-B14F-4D97-AF65-F5344CB8AC3E}">
        <p14:creationId xmlns:p14="http://schemas.microsoft.com/office/powerpoint/2010/main" val="66536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challenge is that there are many different types of defects that can occur. I’ve highlighted a few of them here, but you can see that they all have very different shapes and sizes. Any viable defect detection model needs to be able to account for all of these types of defects, as well as many others. </a:t>
            </a:r>
          </a:p>
        </p:txBody>
      </p:sp>
      <p:sp>
        <p:nvSpPr>
          <p:cNvPr id="4" name="Slide Number Placeholder 3"/>
          <p:cNvSpPr>
            <a:spLocks noGrp="1"/>
          </p:cNvSpPr>
          <p:nvPr>
            <p:ph type="sldNum" sz="quarter" idx="5"/>
          </p:nvPr>
        </p:nvSpPr>
        <p:spPr/>
        <p:txBody>
          <a:bodyPr/>
          <a:lstStyle/>
          <a:p>
            <a:fld id="{52CD93CF-F3F4-4946-8740-3DEA4698E99C}" type="slidenum">
              <a:rPr lang="en-US" smtClean="0"/>
              <a:t>2</a:t>
            </a:fld>
            <a:endParaRPr lang="en-US"/>
          </a:p>
        </p:txBody>
      </p:sp>
    </p:spTree>
    <p:extLst>
      <p:ext uri="{BB962C8B-B14F-4D97-AF65-F5344CB8AC3E}">
        <p14:creationId xmlns:p14="http://schemas.microsoft.com/office/powerpoint/2010/main" val="259451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challenge is that not all defects are show-stoppers. Here are two images of different chips with foreign material. In the chip on the left, the foreign material crosses multiple boundaries, which means that the chip must be discarded. However, the chip on the right has two pieces of foreign material that is only in the wafer of the chip. This is considered an acceptable defect, and the chip can still be used. Our defect detection approach needs to be able to take this feature of defects into account as well. Ideally, at the end of the project, we'll have a model that identifies chips as either defect free, having an acceptable defect, or having a rejectable defect. </a:t>
            </a:r>
          </a:p>
        </p:txBody>
      </p:sp>
      <p:sp>
        <p:nvSpPr>
          <p:cNvPr id="4" name="Slide Number Placeholder 3"/>
          <p:cNvSpPr>
            <a:spLocks noGrp="1"/>
          </p:cNvSpPr>
          <p:nvPr>
            <p:ph type="sldNum" sz="quarter" idx="5"/>
          </p:nvPr>
        </p:nvSpPr>
        <p:spPr/>
        <p:txBody>
          <a:bodyPr/>
          <a:lstStyle/>
          <a:p>
            <a:fld id="{52CD93CF-F3F4-4946-8740-3DEA4698E99C}" type="slidenum">
              <a:rPr lang="en-US" smtClean="0"/>
              <a:t>3</a:t>
            </a:fld>
            <a:endParaRPr lang="en-US"/>
          </a:p>
        </p:txBody>
      </p:sp>
    </p:spTree>
    <p:extLst>
      <p:ext uri="{BB962C8B-B14F-4D97-AF65-F5344CB8AC3E}">
        <p14:creationId xmlns:p14="http://schemas.microsoft.com/office/powerpoint/2010/main" val="182546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there are so many different types of defects, a supervised approach where a model is trained using examples of each type of defect is not viable. This is because it is very difficult for the manufacturers at the microelectronics foundry to collect sufficient data samples of each type of defect. Our contact at the foundry told us that she has a book listing over 250 types of manufacturing defects, and there are many that she has never seen, so we’ll be working with an incomplete dataset for this project. Because of this, we need our model to be able to identify defects, even if the defect was not included in data used in our training dataset. Our goal for this project is to develop a model that learns what an integrated circuit should like, and to use this information to recognize when there is a defect. This is typically known as an anomaly detection problem. We’re also really interested in finding a solution that makes use entirely of pretrained feature extractors. For example, the heatmap shown on the right was generated through the use of deep image embeddings from a pretrained convolutional neural network followed by image similarity search. </a:t>
            </a:r>
          </a:p>
        </p:txBody>
      </p:sp>
      <p:sp>
        <p:nvSpPr>
          <p:cNvPr id="4" name="Slide Number Placeholder 3"/>
          <p:cNvSpPr>
            <a:spLocks noGrp="1"/>
          </p:cNvSpPr>
          <p:nvPr>
            <p:ph type="sldNum" sz="quarter" idx="5"/>
          </p:nvPr>
        </p:nvSpPr>
        <p:spPr/>
        <p:txBody>
          <a:bodyPr/>
          <a:lstStyle/>
          <a:p>
            <a:fld id="{52CD93CF-F3F4-4946-8740-3DEA4698E99C}" type="slidenum">
              <a:rPr lang="en-US" smtClean="0"/>
              <a:t>4</a:t>
            </a:fld>
            <a:endParaRPr lang="en-US"/>
          </a:p>
        </p:txBody>
      </p:sp>
    </p:spTree>
    <p:extLst>
      <p:ext uri="{BB962C8B-B14F-4D97-AF65-F5344CB8AC3E}">
        <p14:creationId xmlns:p14="http://schemas.microsoft.com/office/powerpoint/2010/main" val="171117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if you have any questions please feel free to reach out to me through my email or through the project Piazza page, and I’ll be happy to answer them. Thanks again. </a:t>
            </a:r>
          </a:p>
        </p:txBody>
      </p:sp>
      <p:sp>
        <p:nvSpPr>
          <p:cNvPr id="4" name="Slide Number Placeholder 3"/>
          <p:cNvSpPr>
            <a:spLocks noGrp="1"/>
          </p:cNvSpPr>
          <p:nvPr>
            <p:ph type="sldNum" sz="quarter" idx="5"/>
          </p:nvPr>
        </p:nvSpPr>
        <p:spPr/>
        <p:txBody>
          <a:bodyPr/>
          <a:lstStyle/>
          <a:p>
            <a:fld id="{52CD93CF-F3F4-4946-8740-3DEA4698E99C}" type="slidenum">
              <a:rPr lang="en-US" smtClean="0"/>
              <a:t>5</a:t>
            </a:fld>
            <a:endParaRPr lang="en-US"/>
          </a:p>
        </p:txBody>
      </p:sp>
    </p:spTree>
    <p:extLst>
      <p:ext uri="{BB962C8B-B14F-4D97-AF65-F5344CB8AC3E}">
        <p14:creationId xmlns:p14="http://schemas.microsoft.com/office/powerpoint/2010/main" val="350679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D453-A8EB-851D-AEF8-4079259E1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6C9E8-18D7-2E39-A00A-69B29A393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80AB4A-E972-C763-9389-34BC2CA7B061}"/>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5" name="Footer Placeholder 4">
            <a:extLst>
              <a:ext uri="{FF2B5EF4-FFF2-40B4-BE49-F238E27FC236}">
                <a16:creationId xmlns:a16="http://schemas.microsoft.com/office/drawing/2014/main" id="{94324A41-C3BD-B964-C055-A5114B834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E5D4-05D8-259C-4FE0-8C75A54BD54C}"/>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167365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F986-EF2A-B68C-9760-0C76018B9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A2D50-EF6A-6ADC-7A7D-414F72086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0249F-825E-F10E-FABE-9A11934036EE}"/>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5" name="Footer Placeholder 4">
            <a:extLst>
              <a:ext uri="{FF2B5EF4-FFF2-40B4-BE49-F238E27FC236}">
                <a16:creationId xmlns:a16="http://schemas.microsoft.com/office/drawing/2014/main" id="{ACC03663-55FB-CAB9-E345-A590F10D8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B43BD-9F95-5257-2913-EEB1530BFA44}"/>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136494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1014A-7518-D3C7-4A1D-F9715FFAE6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5E13C-5CE1-4F91-9145-6C6F53909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2569D-6B3D-158B-1C04-C5C5EF118644}"/>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5" name="Footer Placeholder 4">
            <a:extLst>
              <a:ext uri="{FF2B5EF4-FFF2-40B4-BE49-F238E27FC236}">
                <a16:creationId xmlns:a16="http://schemas.microsoft.com/office/drawing/2014/main" id="{4A838611-E424-F2F4-A4A4-9D3FF7DBF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5A19B-D7CE-2A5E-5B77-7CA1A17053FE}"/>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107781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5303-3FBC-A382-5D9B-62AB1CB41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F1057-622B-1596-6BBD-A083F3BC3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77499-9181-4CB6-2674-1613F2653E94}"/>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5" name="Footer Placeholder 4">
            <a:extLst>
              <a:ext uri="{FF2B5EF4-FFF2-40B4-BE49-F238E27FC236}">
                <a16:creationId xmlns:a16="http://schemas.microsoft.com/office/drawing/2014/main" id="{D01B1ABE-46EC-1BC9-9838-CD60C635A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2BEA3-4458-F6A0-E638-6CA1741940AD}"/>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167265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47E3-2E01-24F1-C4B6-CCF5113D9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E5A64-291F-2D48-5823-A09CB1061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F22E6-075D-F737-0C72-32FB04931993}"/>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5" name="Footer Placeholder 4">
            <a:extLst>
              <a:ext uri="{FF2B5EF4-FFF2-40B4-BE49-F238E27FC236}">
                <a16:creationId xmlns:a16="http://schemas.microsoft.com/office/drawing/2014/main" id="{C6FCA77F-E8FA-8CA0-37D4-25850578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14AB1-E5FF-82F0-62A1-833781F73A06}"/>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47365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58C3-A44F-27A5-7A01-FA320B575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FADBA-3D20-D86B-5031-7432C95E3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0DE952-B935-A730-641C-FC40CF98E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55B40F-864A-D970-8A73-F420FB01F14C}"/>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6" name="Footer Placeholder 5">
            <a:extLst>
              <a:ext uri="{FF2B5EF4-FFF2-40B4-BE49-F238E27FC236}">
                <a16:creationId xmlns:a16="http://schemas.microsoft.com/office/drawing/2014/main" id="{F381DBC3-F91F-F3B3-AFF7-5D810D3A4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7BE0D-933C-F1B8-A4FC-B46A34E2E8FB}"/>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194543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4CE3-A5FA-D347-4E45-9ADAF2FE79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5A28DA-DDBD-CE15-4934-97E782A14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13309-5DA0-6183-FA74-906BB476B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739C3-47C5-E78C-52BA-F073C5B3E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57AF1B-CA80-E78D-B8A5-918F759C95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5E5E72-E263-BB0C-1E52-CB36A99F0B26}"/>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8" name="Footer Placeholder 7">
            <a:extLst>
              <a:ext uri="{FF2B5EF4-FFF2-40B4-BE49-F238E27FC236}">
                <a16:creationId xmlns:a16="http://schemas.microsoft.com/office/drawing/2014/main" id="{1A981C7C-4550-789D-1DD6-9EC23479E0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139B7-D40F-DF54-04C6-88B1D694036E}"/>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204983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196B-A6B6-7F2E-001E-EFEDD860FC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F1F81-94E6-0BBD-17C3-42B871DF667F}"/>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4" name="Footer Placeholder 3">
            <a:extLst>
              <a:ext uri="{FF2B5EF4-FFF2-40B4-BE49-F238E27FC236}">
                <a16:creationId xmlns:a16="http://schemas.microsoft.com/office/drawing/2014/main" id="{63CF36A3-B070-E88E-482D-25D9871C10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337598-3854-1106-86D3-EC0DE4CC91D5}"/>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32961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0D887-C01A-258E-438F-D393A71A338E}"/>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3" name="Footer Placeholder 2">
            <a:extLst>
              <a:ext uri="{FF2B5EF4-FFF2-40B4-BE49-F238E27FC236}">
                <a16:creationId xmlns:a16="http://schemas.microsoft.com/office/drawing/2014/main" id="{7DBAC9C5-3A55-8E14-A259-4B24CEFB09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B81B1E-9ECD-4EB4-FEBC-57FC52B728F6}"/>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332588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F8FB-73BE-D928-D887-F8BB0B7CB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982F6-9F5D-BF61-9B19-3069EB133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D94D1C-1593-7175-5603-B12A8E2DF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A1F5D-A278-9923-E5F2-CE101C4D4F05}"/>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6" name="Footer Placeholder 5">
            <a:extLst>
              <a:ext uri="{FF2B5EF4-FFF2-40B4-BE49-F238E27FC236}">
                <a16:creationId xmlns:a16="http://schemas.microsoft.com/office/drawing/2014/main" id="{0BD9F11B-A581-799A-6E2F-93E06715A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28D1A-8C1E-16BA-E5DD-7509F3BA2A45}"/>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66761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AB3-4735-075E-5A08-DF63849D4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096425-831A-A394-162C-C9D3A1DC1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89300-DDD7-E168-9CA8-526E2D422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F4926-7E9F-DDB9-C581-F5051D3E869E}"/>
              </a:ext>
            </a:extLst>
          </p:cNvPr>
          <p:cNvSpPr>
            <a:spLocks noGrp="1"/>
          </p:cNvSpPr>
          <p:nvPr>
            <p:ph type="dt" sz="half" idx="10"/>
          </p:nvPr>
        </p:nvSpPr>
        <p:spPr/>
        <p:txBody>
          <a:bodyPr/>
          <a:lstStyle/>
          <a:p>
            <a:fld id="{624F1F3D-CB61-684F-BA83-3EB4A52901D3}" type="datetimeFigureOut">
              <a:rPr lang="en-US" smtClean="0"/>
              <a:t>8/31/23</a:t>
            </a:fld>
            <a:endParaRPr lang="en-US"/>
          </a:p>
        </p:txBody>
      </p:sp>
      <p:sp>
        <p:nvSpPr>
          <p:cNvPr id="6" name="Footer Placeholder 5">
            <a:extLst>
              <a:ext uri="{FF2B5EF4-FFF2-40B4-BE49-F238E27FC236}">
                <a16:creationId xmlns:a16="http://schemas.microsoft.com/office/drawing/2014/main" id="{779F9DA7-8511-2C2F-1B23-02BD7DDD8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A754B-6710-BF3A-E927-C6D523A60C4E}"/>
              </a:ext>
            </a:extLst>
          </p:cNvPr>
          <p:cNvSpPr>
            <a:spLocks noGrp="1"/>
          </p:cNvSpPr>
          <p:nvPr>
            <p:ph type="sldNum" sz="quarter" idx="12"/>
          </p:nvPr>
        </p:nvSpPr>
        <p:spPr/>
        <p:txBody>
          <a:bodyPr/>
          <a:lstStyle/>
          <a:p>
            <a:fld id="{CA8DD940-3067-314C-A79E-6567B819EBEB}" type="slidenum">
              <a:rPr lang="en-US" smtClean="0"/>
              <a:t>‹#›</a:t>
            </a:fld>
            <a:endParaRPr lang="en-US"/>
          </a:p>
        </p:txBody>
      </p:sp>
    </p:spTree>
    <p:extLst>
      <p:ext uri="{BB962C8B-B14F-4D97-AF65-F5344CB8AC3E}">
        <p14:creationId xmlns:p14="http://schemas.microsoft.com/office/powerpoint/2010/main" val="281959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396C4-99F0-C04F-A94B-E2E9815FF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338D-ED71-078B-2C46-8B87FF432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8FE8D-7533-DCEC-2C4A-D65BA9CB7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1F3D-CB61-684F-BA83-3EB4A52901D3}" type="datetimeFigureOut">
              <a:rPr lang="en-US" smtClean="0"/>
              <a:t>8/31/23</a:t>
            </a:fld>
            <a:endParaRPr lang="en-US"/>
          </a:p>
        </p:txBody>
      </p:sp>
      <p:sp>
        <p:nvSpPr>
          <p:cNvPr id="5" name="Footer Placeholder 4">
            <a:extLst>
              <a:ext uri="{FF2B5EF4-FFF2-40B4-BE49-F238E27FC236}">
                <a16:creationId xmlns:a16="http://schemas.microsoft.com/office/drawing/2014/main" id="{3CC340F9-571B-0CD7-ABB2-6E033AEC0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56F259-442B-E994-5D2D-E8DECD6C2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DD940-3067-314C-A79E-6567B819EBEB}" type="slidenum">
              <a:rPr lang="en-US" smtClean="0"/>
              <a:t>‹#›</a:t>
            </a:fld>
            <a:endParaRPr lang="en-US"/>
          </a:p>
        </p:txBody>
      </p:sp>
    </p:spTree>
    <p:extLst>
      <p:ext uri="{BB962C8B-B14F-4D97-AF65-F5344CB8AC3E}">
        <p14:creationId xmlns:p14="http://schemas.microsoft.com/office/powerpoint/2010/main" val="371186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xml"/><Relationship Id="rId7" Type="http://schemas.openxmlformats.org/officeDocument/2006/relationships/image" Target="../media/image5.jpe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notesSlide" Target="../notesSlides/notesSlide2.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hyperlink" Target="mailto:jwalters@isi.edu" TargetMode="External"/><Relationship Id="rId5" Type="http://schemas.openxmlformats.org/officeDocument/2006/relationships/hyperlink" Target="mailto:arittenb@isi.edu" TargetMode="Externa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185F-CF95-FC67-5160-5DD2D81839BC}"/>
              </a:ext>
            </a:extLst>
          </p:cNvPr>
          <p:cNvSpPr>
            <a:spLocks noGrp="1"/>
          </p:cNvSpPr>
          <p:nvPr>
            <p:ph type="title"/>
          </p:nvPr>
        </p:nvSpPr>
        <p:spPr>
          <a:xfrm>
            <a:off x="0" y="15522"/>
            <a:ext cx="10972800" cy="639763"/>
          </a:xfrm>
        </p:spPr>
        <p:txBody>
          <a:bodyPr>
            <a:noAutofit/>
          </a:bodyPr>
          <a:lstStyle/>
          <a:p>
            <a:pPr algn="l"/>
            <a:r>
              <a:rPr lang="en-US" sz="3200" dirty="0"/>
              <a:t>AI/ML assisted fault detection in foundry processed devices</a:t>
            </a:r>
          </a:p>
        </p:txBody>
      </p:sp>
      <p:sp>
        <p:nvSpPr>
          <p:cNvPr id="3" name="Content Placeholder 2">
            <a:extLst>
              <a:ext uri="{FF2B5EF4-FFF2-40B4-BE49-F238E27FC236}">
                <a16:creationId xmlns:a16="http://schemas.microsoft.com/office/drawing/2014/main" id="{16357184-1699-B9AF-725C-F4650B57AD6F}"/>
              </a:ext>
            </a:extLst>
          </p:cNvPr>
          <p:cNvSpPr>
            <a:spLocks noGrp="1"/>
          </p:cNvSpPr>
          <p:nvPr>
            <p:ph idx="1"/>
          </p:nvPr>
        </p:nvSpPr>
        <p:spPr>
          <a:xfrm>
            <a:off x="253205" y="655285"/>
            <a:ext cx="6776245" cy="4980115"/>
          </a:xfrm>
        </p:spPr>
        <p:txBody>
          <a:bodyPr/>
          <a:lstStyle/>
          <a:p>
            <a:r>
              <a:rPr lang="en-US" dirty="0"/>
              <a:t>Highly accurate fault detection in foundry produced microelectronics is crucial to ensuring quality of devices that leave the foundry </a:t>
            </a:r>
          </a:p>
          <a:p>
            <a:r>
              <a:rPr lang="en-US" dirty="0"/>
              <a:t>However, many current IC defect detection flows are human-centric and have potential to be a </a:t>
            </a:r>
            <a:r>
              <a:rPr lang="en-US" b="1" dirty="0"/>
              <a:t>bottleneck</a:t>
            </a:r>
            <a:r>
              <a:rPr lang="en-US" dirty="0"/>
              <a:t> in the foundry</a:t>
            </a:r>
          </a:p>
          <a:p>
            <a:r>
              <a:rPr lang="en-US" dirty="0"/>
              <a:t>Objective of this study is to find ways to leverage recent advances in AI/ML to </a:t>
            </a:r>
            <a:r>
              <a:rPr lang="en-US" b="1" dirty="0"/>
              <a:t>enhance</a:t>
            </a:r>
            <a:r>
              <a:rPr lang="en-US" dirty="0"/>
              <a:t> </a:t>
            </a:r>
            <a:r>
              <a:rPr lang="en-US" b="1" dirty="0"/>
              <a:t>and</a:t>
            </a:r>
            <a:r>
              <a:rPr lang="en-US" dirty="0"/>
              <a:t> </a:t>
            </a:r>
            <a:r>
              <a:rPr lang="en-US" b="1" dirty="0"/>
              <a:t>accelerate</a:t>
            </a:r>
            <a:r>
              <a:rPr lang="en-US" dirty="0"/>
              <a:t> the fault detection flow</a:t>
            </a:r>
            <a:endParaRPr lang="en-US" b="1" dirty="0"/>
          </a:p>
        </p:txBody>
      </p:sp>
      <p:sp>
        <p:nvSpPr>
          <p:cNvPr id="7" name="TextBox 6">
            <a:extLst>
              <a:ext uri="{FF2B5EF4-FFF2-40B4-BE49-F238E27FC236}">
                <a16:creationId xmlns:a16="http://schemas.microsoft.com/office/drawing/2014/main" id="{8A9F92F1-F601-C24C-7574-406AEAED3E77}"/>
              </a:ext>
            </a:extLst>
          </p:cNvPr>
          <p:cNvSpPr txBox="1"/>
          <p:nvPr/>
        </p:nvSpPr>
        <p:spPr>
          <a:xfrm>
            <a:off x="7406842" y="3429000"/>
            <a:ext cx="4002155" cy="646331"/>
          </a:xfrm>
          <a:prstGeom prst="rect">
            <a:avLst/>
          </a:prstGeom>
          <a:noFill/>
        </p:spPr>
        <p:txBody>
          <a:bodyPr wrap="square" rtlCol="0">
            <a:spAutoFit/>
          </a:bodyPr>
          <a:lstStyle/>
          <a:p>
            <a:pPr algn="ctr"/>
            <a:r>
              <a:rPr lang="en-US" dirty="0"/>
              <a:t>Sample defect- foreign material in IC spanning multiple structures </a:t>
            </a:r>
          </a:p>
        </p:txBody>
      </p:sp>
      <p:pic>
        <p:nvPicPr>
          <p:cNvPr id="14" name="Picture 13">
            <a:extLst>
              <a:ext uri="{FF2B5EF4-FFF2-40B4-BE49-F238E27FC236}">
                <a16:creationId xmlns:a16="http://schemas.microsoft.com/office/drawing/2014/main" id="{DDD4635F-B34D-817F-7626-8F80A64ED785}"/>
              </a:ext>
            </a:extLst>
          </p:cNvPr>
          <p:cNvPicPr>
            <a:picLocks noChangeAspect="1"/>
          </p:cNvPicPr>
          <p:nvPr/>
        </p:nvPicPr>
        <p:blipFill rotWithShape="1">
          <a:blip r:embed="rId5"/>
          <a:srcRect t="21377"/>
          <a:stretch/>
        </p:blipFill>
        <p:spPr>
          <a:xfrm>
            <a:off x="7282655" y="1272210"/>
            <a:ext cx="4250531" cy="2156790"/>
          </a:xfrm>
          <a:prstGeom prst="rect">
            <a:avLst/>
          </a:prstGeom>
        </p:spPr>
      </p:pic>
      <p:sp>
        <p:nvSpPr>
          <p:cNvPr id="15" name="Oval 14">
            <a:extLst>
              <a:ext uri="{FF2B5EF4-FFF2-40B4-BE49-F238E27FC236}">
                <a16:creationId xmlns:a16="http://schemas.microsoft.com/office/drawing/2014/main" id="{69F81089-FB29-E053-F598-2AF21225290D}"/>
              </a:ext>
            </a:extLst>
          </p:cNvPr>
          <p:cNvSpPr/>
          <p:nvPr/>
        </p:nvSpPr>
        <p:spPr>
          <a:xfrm>
            <a:off x="8048042" y="2416387"/>
            <a:ext cx="731520" cy="806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udio 12">
            <a:extLst>
              <a:ext uri="{FF2B5EF4-FFF2-40B4-BE49-F238E27FC236}">
                <a16:creationId xmlns:a16="http://schemas.microsoft.com/office/drawing/2014/main" id="{6B850139-F2A8-C36F-8336-2EC97DB7D2F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77787188"/>
      </p:ext>
    </p:extLst>
  </p:cSld>
  <p:clrMapOvr>
    <a:masterClrMapping/>
  </p:clrMapOvr>
  <mc:AlternateContent xmlns:mc="http://schemas.openxmlformats.org/markup-compatibility/2006">
    <mc:Choice xmlns:p14="http://schemas.microsoft.com/office/powerpoint/2010/main" Requires="p14">
      <p:transition spd="slow" p14:dur="2000" advTm="56528"/>
    </mc:Choice>
    <mc:Fallback>
      <p:transition spd="slow" advTm="565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F9426-422C-E143-30DD-63544876A379}"/>
              </a:ext>
            </a:extLst>
          </p:cNvPr>
          <p:cNvSpPr>
            <a:spLocks noGrp="1"/>
          </p:cNvSpPr>
          <p:nvPr>
            <p:ph type="title"/>
          </p:nvPr>
        </p:nvSpPr>
        <p:spPr>
          <a:xfrm>
            <a:off x="0" y="0"/>
            <a:ext cx="10972800" cy="639763"/>
          </a:xfrm>
        </p:spPr>
        <p:txBody>
          <a:bodyPr>
            <a:normAutofit fontScale="90000"/>
          </a:bodyPr>
          <a:lstStyle/>
          <a:p>
            <a:pPr algn="l"/>
            <a:r>
              <a:rPr lang="en-US" dirty="0"/>
              <a:t>Challenge 1: Many different types of defects</a:t>
            </a:r>
          </a:p>
        </p:txBody>
      </p:sp>
      <p:pic>
        <p:nvPicPr>
          <p:cNvPr id="2" name="Picture 1" descr="Graphical user interface&#10;&#10;Description automatically generated">
            <a:extLst>
              <a:ext uri="{FF2B5EF4-FFF2-40B4-BE49-F238E27FC236}">
                <a16:creationId xmlns:a16="http://schemas.microsoft.com/office/drawing/2014/main" id="{D8F499FF-8694-D0DA-D493-6DFC04D63ECE}"/>
              </a:ext>
            </a:extLst>
          </p:cNvPr>
          <p:cNvPicPr>
            <a:picLocks noChangeAspect="1"/>
          </p:cNvPicPr>
          <p:nvPr/>
        </p:nvPicPr>
        <p:blipFill rotWithShape="1">
          <a:blip r:embed="rId5"/>
          <a:srcRect t="17041"/>
          <a:stretch/>
        </p:blipFill>
        <p:spPr>
          <a:xfrm>
            <a:off x="1174782" y="3062957"/>
            <a:ext cx="4921218" cy="2275717"/>
          </a:xfrm>
          <a:prstGeom prst="rect">
            <a:avLst/>
          </a:prstGeom>
        </p:spPr>
      </p:pic>
      <p:sp>
        <p:nvSpPr>
          <p:cNvPr id="6" name="Oval 5">
            <a:extLst>
              <a:ext uri="{FF2B5EF4-FFF2-40B4-BE49-F238E27FC236}">
                <a16:creationId xmlns:a16="http://schemas.microsoft.com/office/drawing/2014/main" id="{312B49DB-3347-06ED-EF37-618B6D14D83E}"/>
              </a:ext>
            </a:extLst>
          </p:cNvPr>
          <p:cNvSpPr/>
          <p:nvPr/>
        </p:nvSpPr>
        <p:spPr>
          <a:xfrm>
            <a:off x="2606691" y="4822728"/>
            <a:ext cx="2057400" cy="6246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ackground pattern&#10;&#10;Description automatically generated">
            <a:extLst>
              <a:ext uri="{FF2B5EF4-FFF2-40B4-BE49-F238E27FC236}">
                <a16:creationId xmlns:a16="http://schemas.microsoft.com/office/drawing/2014/main" id="{A65D3CAD-1472-97D9-9FB5-821EB9592FE6}"/>
              </a:ext>
            </a:extLst>
          </p:cNvPr>
          <p:cNvPicPr>
            <a:picLocks noChangeAspect="1"/>
          </p:cNvPicPr>
          <p:nvPr/>
        </p:nvPicPr>
        <p:blipFill rotWithShape="1">
          <a:blip r:embed="rId6"/>
          <a:srcRect l="68391" b="56421"/>
          <a:stretch/>
        </p:blipFill>
        <p:spPr>
          <a:xfrm>
            <a:off x="2664300" y="634876"/>
            <a:ext cx="1834199" cy="1793205"/>
          </a:xfrm>
          <a:prstGeom prst="rect">
            <a:avLst/>
          </a:prstGeom>
        </p:spPr>
      </p:pic>
      <p:pic>
        <p:nvPicPr>
          <p:cNvPr id="11" name="Picture 10" descr="Background pattern&#10;&#10;Description automatically generated">
            <a:extLst>
              <a:ext uri="{FF2B5EF4-FFF2-40B4-BE49-F238E27FC236}">
                <a16:creationId xmlns:a16="http://schemas.microsoft.com/office/drawing/2014/main" id="{D592F85A-CD04-7E51-80FC-C21763077E2C}"/>
              </a:ext>
            </a:extLst>
          </p:cNvPr>
          <p:cNvPicPr>
            <a:picLocks noChangeAspect="1"/>
          </p:cNvPicPr>
          <p:nvPr/>
        </p:nvPicPr>
        <p:blipFill rotWithShape="1">
          <a:blip r:embed="rId7"/>
          <a:srcRect t="17391" b="25725"/>
          <a:stretch/>
        </p:blipFill>
        <p:spPr>
          <a:xfrm>
            <a:off x="7126205" y="3258082"/>
            <a:ext cx="3657600" cy="2080592"/>
          </a:xfrm>
          <a:prstGeom prst="rect">
            <a:avLst/>
          </a:prstGeom>
        </p:spPr>
      </p:pic>
      <p:sp>
        <p:nvSpPr>
          <p:cNvPr id="12" name="Oval 11">
            <a:extLst>
              <a:ext uri="{FF2B5EF4-FFF2-40B4-BE49-F238E27FC236}">
                <a16:creationId xmlns:a16="http://schemas.microsoft.com/office/drawing/2014/main" id="{DC665D52-2890-C262-F0A6-DF04C8FC22C3}"/>
              </a:ext>
            </a:extLst>
          </p:cNvPr>
          <p:cNvSpPr/>
          <p:nvPr/>
        </p:nvSpPr>
        <p:spPr>
          <a:xfrm>
            <a:off x="8781585" y="4257586"/>
            <a:ext cx="348912" cy="382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E7971C6-9178-12FC-E549-428D768CD57B}"/>
              </a:ext>
            </a:extLst>
          </p:cNvPr>
          <p:cNvPicPr>
            <a:picLocks noChangeAspect="1"/>
          </p:cNvPicPr>
          <p:nvPr/>
        </p:nvPicPr>
        <p:blipFill rotWithShape="1">
          <a:blip r:embed="rId8"/>
          <a:srcRect t="21377"/>
          <a:stretch/>
        </p:blipFill>
        <p:spPr>
          <a:xfrm>
            <a:off x="6694361" y="560872"/>
            <a:ext cx="4250531" cy="2156790"/>
          </a:xfrm>
          <a:prstGeom prst="rect">
            <a:avLst/>
          </a:prstGeom>
        </p:spPr>
      </p:pic>
      <p:sp>
        <p:nvSpPr>
          <p:cNvPr id="19" name="Oval 18">
            <a:extLst>
              <a:ext uri="{FF2B5EF4-FFF2-40B4-BE49-F238E27FC236}">
                <a16:creationId xmlns:a16="http://schemas.microsoft.com/office/drawing/2014/main" id="{97449CED-D0AC-310B-6763-587FCD4D4BD7}"/>
              </a:ext>
            </a:extLst>
          </p:cNvPr>
          <p:cNvSpPr/>
          <p:nvPr/>
        </p:nvSpPr>
        <p:spPr>
          <a:xfrm>
            <a:off x="7459748" y="1705049"/>
            <a:ext cx="731520" cy="806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A482B47-66DD-7BE0-6C10-DCD0A6B3AB2A}"/>
              </a:ext>
            </a:extLst>
          </p:cNvPr>
          <p:cNvSpPr txBox="1"/>
          <p:nvPr/>
        </p:nvSpPr>
        <p:spPr>
          <a:xfrm>
            <a:off x="6818548" y="2736549"/>
            <a:ext cx="4002155" cy="369332"/>
          </a:xfrm>
          <a:prstGeom prst="rect">
            <a:avLst/>
          </a:prstGeom>
          <a:noFill/>
        </p:spPr>
        <p:txBody>
          <a:bodyPr wrap="square" rtlCol="0">
            <a:spAutoFit/>
          </a:bodyPr>
          <a:lstStyle/>
          <a:p>
            <a:pPr algn="ctr"/>
            <a:r>
              <a:rPr lang="en-US" dirty="0"/>
              <a:t>Foreign material</a:t>
            </a:r>
          </a:p>
        </p:txBody>
      </p:sp>
      <p:sp>
        <p:nvSpPr>
          <p:cNvPr id="22" name="TextBox 21">
            <a:extLst>
              <a:ext uri="{FF2B5EF4-FFF2-40B4-BE49-F238E27FC236}">
                <a16:creationId xmlns:a16="http://schemas.microsoft.com/office/drawing/2014/main" id="{42082A09-8860-65C3-3555-EAF77EF2B059}"/>
              </a:ext>
            </a:extLst>
          </p:cNvPr>
          <p:cNvSpPr txBox="1"/>
          <p:nvPr/>
        </p:nvSpPr>
        <p:spPr>
          <a:xfrm>
            <a:off x="7015063" y="5314545"/>
            <a:ext cx="4002155" cy="369332"/>
          </a:xfrm>
          <a:prstGeom prst="rect">
            <a:avLst/>
          </a:prstGeom>
          <a:noFill/>
        </p:spPr>
        <p:txBody>
          <a:bodyPr wrap="square" rtlCol="0">
            <a:spAutoFit/>
          </a:bodyPr>
          <a:lstStyle/>
          <a:p>
            <a:pPr algn="ctr"/>
            <a:r>
              <a:rPr lang="en-US" dirty="0"/>
              <a:t>Wafer pitting </a:t>
            </a:r>
          </a:p>
        </p:txBody>
      </p:sp>
      <p:sp>
        <p:nvSpPr>
          <p:cNvPr id="23" name="TextBox 22">
            <a:extLst>
              <a:ext uri="{FF2B5EF4-FFF2-40B4-BE49-F238E27FC236}">
                <a16:creationId xmlns:a16="http://schemas.microsoft.com/office/drawing/2014/main" id="{7C374A9B-722E-E536-CA4D-D9C5122FBD6E}"/>
              </a:ext>
            </a:extLst>
          </p:cNvPr>
          <p:cNvSpPr txBox="1"/>
          <p:nvPr/>
        </p:nvSpPr>
        <p:spPr>
          <a:xfrm>
            <a:off x="1511000" y="5447346"/>
            <a:ext cx="4002155" cy="369332"/>
          </a:xfrm>
          <a:prstGeom prst="rect">
            <a:avLst/>
          </a:prstGeom>
          <a:noFill/>
        </p:spPr>
        <p:txBody>
          <a:bodyPr wrap="square" rtlCol="0">
            <a:spAutoFit/>
          </a:bodyPr>
          <a:lstStyle/>
          <a:p>
            <a:pPr algn="ctr"/>
            <a:r>
              <a:rPr lang="en-US" dirty="0"/>
              <a:t>Chip out</a:t>
            </a:r>
          </a:p>
        </p:txBody>
      </p:sp>
      <p:sp>
        <p:nvSpPr>
          <p:cNvPr id="24" name="TextBox 23">
            <a:extLst>
              <a:ext uri="{FF2B5EF4-FFF2-40B4-BE49-F238E27FC236}">
                <a16:creationId xmlns:a16="http://schemas.microsoft.com/office/drawing/2014/main" id="{CCF962BE-5207-AD14-C406-997C1A86426E}"/>
              </a:ext>
            </a:extLst>
          </p:cNvPr>
          <p:cNvSpPr txBox="1"/>
          <p:nvPr/>
        </p:nvSpPr>
        <p:spPr>
          <a:xfrm>
            <a:off x="1580321" y="2455180"/>
            <a:ext cx="4002155" cy="369332"/>
          </a:xfrm>
          <a:prstGeom prst="rect">
            <a:avLst/>
          </a:prstGeom>
          <a:noFill/>
        </p:spPr>
        <p:txBody>
          <a:bodyPr wrap="square" rtlCol="0">
            <a:spAutoFit/>
          </a:bodyPr>
          <a:lstStyle/>
          <a:p>
            <a:pPr algn="ctr"/>
            <a:r>
              <a:rPr lang="en-US" dirty="0"/>
              <a:t>Metal bridging</a:t>
            </a:r>
          </a:p>
        </p:txBody>
      </p:sp>
      <p:sp>
        <p:nvSpPr>
          <p:cNvPr id="30" name="Oval 29">
            <a:extLst>
              <a:ext uri="{FF2B5EF4-FFF2-40B4-BE49-F238E27FC236}">
                <a16:creationId xmlns:a16="http://schemas.microsoft.com/office/drawing/2014/main" id="{76642200-EDA1-1EDE-E147-0D099CDA637C}"/>
              </a:ext>
            </a:extLst>
          </p:cNvPr>
          <p:cNvSpPr/>
          <p:nvPr/>
        </p:nvSpPr>
        <p:spPr>
          <a:xfrm>
            <a:off x="3686362" y="629490"/>
            <a:ext cx="641213" cy="703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762F51-4DFE-8E2E-C9F9-91DAA4A99CAC}"/>
              </a:ext>
            </a:extLst>
          </p:cNvPr>
          <p:cNvSpPr txBox="1"/>
          <p:nvPr/>
        </p:nvSpPr>
        <p:spPr>
          <a:xfrm>
            <a:off x="2545756" y="6035518"/>
            <a:ext cx="6849990" cy="523220"/>
          </a:xfrm>
          <a:prstGeom prst="rect">
            <a:avLst/>
          </a:prstGeom>
          <a:noFill/>
        </p:spPr>
        <p:txBody>
          <a:bodyPr wrap="square" rtlCol="0">
            <a:spAutoFit/>
          </a:bodyPr>
          <a:lstStyle/>
          <a:p>
            <a:pPr algn="ctr"/>
            <a:r>
              <a:rPr lang="en-US" sz="2800" dirty="0"/>
              <a:t>Defects have many different shapes and sizes</a:t>
            </a:r>
          </a:p>
        </p:txBody>
      </p:sp>
      <p:pic>
        <p:nvPicPr>
          <p:cNvPr id="15" name="Audio 14">
            <a:extLst>
              <a:ext uri="{FF2B5EF4-FFF2-40B4-BE49-F238E27FC236}">
                <a16:creationId xmlns:a16="http://schemas.microsoft.com/office/drawing/2014/main" id="{E0A95C07-1C9F-9C19-F28A-CA6A36C66309}"/>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84122770"/>
      </p:ext>
    </p:extLst>
  </p:cSld>
  <p:clrMapOvr>
    <a:masterClrMapping/>
  </p:clrMapOvr>
  <mc:AlternateContent xmlns:mc="http://schemas.openxmlformats.org/markup-compatibility/2006">
    <mc:Choice xmlns:p14="http://schemas.microsoft.com/office/powerpoint/2010/main" Requires="p14">
      <p:transition spd="slow" p14:dur="2000" advTm="16219"/>
    </mc:Choice>
    <mc:Fallback>
      <p:transition spd="slow" advTm="162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F9426-422C-E143-30DD-63544876A379}"/>
              </a:ext>
            </a:extLst>
          </p:cNvPr>
          <p:cNvSpPr>
            <a:spLocks noGrp="1"/>
          </p:cNvSpPr>
          <p:nvPr>
            <p:ph type="title"/>
          </p:nvPr>
        </p:nvSpPr>
        <p:spPr>
          <a:xfrm>
            <a:off x="0" y="0"/>
            <a:ext cx="10972800" cy="639763"/>
          </a:xfrm>
        </p:spPr>
        <p:txBody>
          <a:bodyPr>
            <a:normAutofit fontScale="90000"/>
          </a:bodyPr>
          <a:lstStyle/>
          <a:p>
            <a:pPr algn="l"/>
            <a:r>
              <a:rPr lang="en-US" dirty="0"/>
              <a:t>Challenge 2: Not all defects are show-stoppers </a:t>
            </a:r>
          </a:p>
        </p:txBody>
      </p:sp>
      <p:pic>
        <p:nvPicPr>
          <p:cNvPr id="18" name="Picture 17">
            <a:extLst>
              <a:ext uri="{FF2B5EF4-FFF2-40B4-BE49-F238E27FC236}">
                <a16:creationId xmlns:a16="http://schemas.microsoft.com/office/drawing/2014/main" id="{7E7971C6-9178-12FC-E549-428D768CD57B}"/>
              </a:ext>
            </a:extLst>
          </p:cNvPr>
          <p:cNvPicPr>
            <a:picLocks noChangeAspect="1"/>
          </p:cNvPicPr>
          <p:nvPr/>
        </p:nvPicPr>
        <p:blipFill rotWithShape="1">
          <a:blip r:embed="rId5"/>
          <a:srcRect t="21377"/>
          <a:stretch/>
        </p:blipFill>
        <p:spPr>
          <a:xfrm>
            <a:off x="838200" y="1825228"/>
            <a:ext cx="4250531" cy="2156790"/>
          </a:xfrm>
          <a:prstGeom prst="rect">
            <a:avLst/>
          </a:prstGeom>
        </p:spPr>
      </p:pic>
      <p:sp>
        <p:nvSpPr>
          <p:cNvPr id="19" name="Oval 18">
            <a:extLst>
              <a:ext uri="{FF2B5EF4-FFF2-40B4-BE49-F238E27FC236}">
                <a16:creationId xmlns:a16="http://schemas.microsoft.com/office/drawing/2014/main" id="{97449CED-D0AC-310B-6763-587FCD4D4BD7}"/>
              </a:ext>
            </a:extLst>
          </p:cNvPr>
          <p:cNvSpPr/>
          <p:nvPr/>
        </p:nvSpPr>
        <p:spPr>
          <a:xfrm>
            <a:off x="1603587" y="2969405"/>
            <a:ext cx="731520" cy="806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A482B47-66DD-7BE0-6C10-DCD0A6B3AB2A}"/>
              </a:ext>
            </a:extLst>
          </p:cNvPr>
          <p:cNvSpPr txBox="1"/>
          <p:nvPr/>
        </p:nvSpPr>
        <p:spPr>
          <a:xfrm>
            <a:off x="962387" y="4000905"/>
            <a:ext cx="4002155" cy="369332"/>
          </a:xfrm>
          <a:prstGeom prst="rect">
            <a:avLst/>
          </a:prstGeom>
          <a:noFill/>
        </p:spPr>
        <p:txBody>
          <a:bodyPr wrap="square" rtlCol="0">
            <a:spAutoFit/>
          </a:bodyPr>
          <a:lstStyle/>
          <a:p>
            <a:pPr algn="ctr"/>
            <a:r>
              <a:rPr lang="en-US" dirty="0"/>
              <a:t>Foreign material crossing boundaries</a:t>
            </a:r>
          </a:p>
        </p:txBody>
      </p:sp>
      <p:pic>
        <p:nvPicPr>
          <p:cNvPr id="3" name="Picture 2">
            <a:extLst>
              <a:ext uri="{FF2B5EF4-FFF2-40B4-BE49-F238E27FC236}">
                <a16:creationId xmlns:a16="http://schemas.microsoft.com/office/drawing/2014/main" id="{11D27163-0EBA-00EF-A402-2E1206A7DA26}"/>
              </a:ext>
            </a:extLst>
          </p:cNvPr>
          <p:cNvPicPr>
            <a:picLocks noChangeAspect="1"/>
          </p:cNvPicPr>
          <p:nvPr/>
        </p:nvPicPr>
        <p:blipFill>
          <a:blip r:embed="rId6"/>
          <a:stretch>
            <a:fillRect/>
          </a:stretch>
        </p:blipFill>
        <p:spPr>
          <a:xfrm>
            <a:off x="6984144" y="1825228"/>
            <a:ext cx="2286661" cy="2156790"/>
          </a:xfrm>
          <a:prstGeom prst="rect">
            <a:avLst/>
          </a:prstGeom>
        </p:spPr>
      </p:pic>
      <p:sp>
        <p:nvSpPr>
          <p:cNvPr id="7" name="Oval 6">
            <a:extLst>
              <a:ext uri="{FF2B5EF4-FFF2-40B4-BE49-F238E27FC236}">
                <a16:creationId xmlns:a16="http://schemas.microsoft.com/office/drawing/2014/main" id="{6F791222-C98B-729B-14C8-4E3AEACC4DE5}"/>
              </a:ext>
            </a:extLst>
          </p:cNvPr>
          <p:cNvSpPr/>
          <p:nvPr/>
        </p:nvSpPr>
        <p:spPr>
          <a:xfrm>
            <a:off x="7658409" y="3133618"/>
            <a:ext cx="328774" cy="380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2FB6AEF-D109-A128-6B9F-E8A7F644862F}"/>
              </a:ext>
            </a:extLst>
          </p:cNvPr>
          <p:cNvSpPr/>
          <p:nvPr/>
        </p:nvSpPr>
        <p:spPr>
          <a:xfrm>
            <a:off x="8817674" y="2402445"/>
            <a:ext cx="328774" cy="380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7F7FC16-8DC8-3286-6BEA-24D7E634ADBB}"/>
              </a:ext>
            </a:extLst>
          </p:cNvPr>
          <p:cNvSpPr txBox="1"/>
          <p:nvPr/>
        </p:nvSpPr>
        <p:spPr>
          <a:xfrm>
            <a:off x="6096000" y="4049829"/>
            <a:ext cx="4002155" cy="369332"/>
          </a:xfrm>
          <a:prstGeom prst="rect">
            <a:avLst/>
          </a:prstGeom>
          <a:noFill/>
        </p:spPr>
        <p:txBody>
          <a:bodyPr wrap="square" rtlCol="0">
            <a:spAutoFit/>
          </a:bodyPr>
          <a:lstStyle/>
          <a:p>
            <a:pPr algn="ctr"/>
            <a:r>
              <a:rPr lang="en-US" dirty="0"/>
              <a:t>Foreign material in IC wafer</a:t>
            </a:r>
          </a:p>
        </p:txBody>
      </p:sp>
      <p:sp>
        <p:nvSpPr>
          <p:cNvPr id="13" name="TextBox 12">
            <a:extLst>
              <a:ext uri="{FF2B5EF4-FFF2-40B4-BE49-F238E27FC236}">
                <a16:creationId xmlns:a16="http://schemas.microsoft.com/office/drawing/2014/main" id="{DD8B19AF-F502-5421-38C0-C1FFF5A4A77E}"/>
              </a:ext>
            </a:extLst>
          </p:cNvPr>
          <p:cNvSpPr txBox="1"/>
          <p:nvPr/>
        </p:nvSpPr>
        <p:spPr>
          <a:xfrm>
            <a:off x="2200896" y="4886240"/>
            <a:ext cx="6849990" cy="954107"/>
          </a:xfrm>
          <a:prstGeom prst="rect">
            <a:avLst/>
          </a:prstGeom>
          <a:noFill/>
        </p:spPr>
        <p:txBody>
          <a:bodyPr wrap="square" rtlCol="0">
            <a:spAutoFit/>
          </a:bodyPr>
          <a:lstStyle/>
          <a:p>
            <a:pPr algn="ctr"/>
            <a:r>
              <a:rPr lang="en-US" sz="2800" dirty="0"/>
              <a:t>Not all defects impact performance of IC, and some are considered acceptable</a:t>
            </a:r>
          </a:p>
        </p:txBody>
      </p:sp>
      <p:pic>
        <p:nvPicPr>
          <p:cNvPr id="44" name="Audio 43">
            <a:extLst>
              <a:ext uri="{FF2B5EF4-FFF2-40B4-BE49-F238E27FC236}">
                <a16:creationId xmlns:a16="http://schemas.microsoft.com/office/drawing/2014/main" id="{D9517F5C-90FE-4147-B5F4-25430998BFF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27144638"/>
      </p:ext>
    </p:extLst>
  </p:cSld>
  <p:clrMapOvr>
    <a:masterClrMapping/>
  </p:clrMapOvr>
  <mc:AlternateContent xmlns:mc="http://schemas.openxmlformats.org/markup-compatibility/2006">
    <mc:Choice xmlns:p14="http://schemas.microsoft.com/office/powerpoint/2010/main" Requires="p14">
      <p:transition spd="slow" p14:dur="2000" advTm="35294"/>
    </mc:Choice>
    <mc:Fallback>
      <p:transition spd="slow" advTm="352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044F0-A792-6DDE-EF82-45340AC95374}"/>
              </a:ext>
            </a:extLst>
          </p:cNvPr>
          <p:cNvSpPr>
            <a:spLocks noGrp="1"/>
          </p:cNvSpPr>
          <p:nvPr>
            <p:ph idx="1"/>
          </p:nvPr>
        </p:nvSpPr>
        <p:spPr>
          <a:xfrm>
            <a:off x="213723" y="854492"/>
            <a:ext cx="6782978" cy="5520424"/>
          </a:xfrm>
        </p:spPr>
        <p:txBody>
          <a:bodyPr/>
          <a:lstStyle/>
          <a:p>
            <a:r>
              <a:rPr lang="en-US" sz="2400" dirty="0"/>
              <a:t>Due to </a:t>
            </a:r>
            <a:r>
              <a:rPr lang="en-US" sz="2400" b="1" dirty="0"/>
              <a:t>large variety of types of defects</a:t>
            </a:r>
            <a:r>
              <a:rPr lang="en-US" sz="2400" dirty="0"/>
              <a:t>, training a model to identify defects using a completely supervised based approach is </a:t>
            </a:r>
            <a:r>
              <a:rPr lang="en-US" sz="2400" b="1" dirty="0"/>
              <a:t>not viable</a:t>
            </a:r>
          </a:p>
          <a:p>
            <a:pPr lvl="1"/>
            <a:r>
              <a:rPr lang="en-US" sz="2200" b="1" dirty="0"/>
              <a:t>Difficult to collect large training corpus</a:t>
            </a:r>
            <a:r>
              <a:rPr lang="en-US" sz="2200" dirty="0"/>
              <a:t> with many samples of each type of defect</a:t>
            </a:r>
          </a:p>
          <a:p>
            <a:pPr lvl="1"/>
            <a:r>
              <a:rPr lang="en-US" sz="2200" dirty="0"/>
              <a:t>Want model to be able to </a:t>
            </a:r>
            <a:r>
              <a:rPr lang="en-US" sz="2200" b="1" dirty="0"/>
              <a:t>identify when IC has a defect even when defect example</a:t>
            </a:r>
            <a:r>
              <a:rPr lang="en-US" sz="2200" dirty="0"/>
              <a:t> was not included in data used to train model</a:t>
            </a:r>
          </a:p>
          <a:p>
            <a:r>
              <a:rPr lang="en-US" sz="2400" dirty="0"/>
              <a:t>Better approach is to train model that </a:t>
            </a:r>
            <a:r>
              <a:rPr lang="en-US" sz="2400" b="1" dirty="0"/>
              <a:t>learns what IC should look like</a:t>
            </a:r>
            <a:r>
              <a:rPr lang="en-US" sz="2400" dirty="0"/>
              <a:t>, and to recognize when there is a defect </a:t>
            </a:r>
          </a:p>
          <a:p>
            <a:pPr lvl="1"/>
            <a:r>
              <a:rPr lang="en-US" sz="2200" dirty="0"/>
              <a:t>Involves development of anomaly detection models</a:t>
            </a:r>
          </a:p>
          <a:p>
            <a:pPr lvl="1"/>
            <a:r>
              <a:rPr lang="en-US" sz="2200" dirty="0"/>
              <a:t>Stretch goal is to find a solution that makes use of </a:t>
            </a:r>
            <a:r>
              <a:rPr lang="en-US" sz="2200" b="1" dirty="0"/>
              <a:t>pretrained feature extractors</a:t>
            </a:r>
          </a:p>
        </p:txBody>
      </p:sp>
      <p:sp>
        <p:nvSpPr>
          <p:cNvPr id="6" name="Title 4">
            <a:extLst>
              <a:ext uri="{FF2B5EF4-FFF2-40B4-BE49-F238E27FC236}">
                <a16:creationId xmlns:a16="http://schemas.microsoft.com/office/drawing/2014/main" id="{D4D12397-0B65-0523-8230-A5466BAB56A3}"/>
              </a:ext>
            </a:extLst>
          </p:cNvPr>
          <p:cNvSpPr txBox="1">
            <a:spLocks/>
          </p:cNvSpPr>
          <p:nvPr/>
        </p:nvSpPr>
        <p:spPr bwMode="auto">
          <a:xfrm>
            <a:off x="0" y="0"/>
            <a:ext cx="10972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3600" b="0" i="0" kern="1200" baseline="0">
                <a:solidFill>
                  <a:schemeClr val="tx1"/>
                </a:solidFill>
                <a:latin typeface="+mj-lt"/>
                <a:ea typeface="+mj-ea"/>
                <a:cs typeface="+mj-cs"/>
              </a:defRPr>
            </a:lvl1pPr>
            <a:lvl2pPr algn="ctr" rtl="0" eaLnBrk="1" fontAlgn="base" hangingPunct="1">
              <a:spcBef>
                <a:spcPct val="0"/>
              </a:spcBef>
              <a:spcAft>
                <a:spcPct val="0"/>
              </a:spcAft>
              <a:defRPr sz="3600">
                <a:solidFill>
                  <a:schemeClr val="tx1"/>
                </a:solidFill>
                <a:latin typeface="Calibri" panose="020F0502020204030204" pitchFamily="34" charset="0"/>
              </a:defRPr>
            </a:lvl2pPr>
            <a:lvl3pPr algn="ctr" rtl="0" eaLnBrk="1" fontAlgn="base" hangingPunct="1">
              <a:spcBef>
                <a:spcPct val="0"/>
              </a:spcBef>
              <a:spcAft>
                <a:spcPct val="0"/>
              </a:spcAft>
              <a:defRPr sz="3600">
                <a:solidFill>
                  <a:schemeClr val="tx1"/>
                </a:solidFill>
                <a:latin typeface="Calibri" panose="020F0502020204030204" pitchFamily="34" charset="0"/>
              </a:defRPr>
            </a:lvl3pPr>
            <a:lvl4pPr algn="ctr" rtl="0" eaLnBrk="1" fontAlgn="base" hangingPunct="1">
              <a:spcBef>
                <a:spcPct val="0"/>
              </a:spcBef>
              <a:spcAft>
                <a:spcPct val="0"/>
              </a:spcAft>
              <a:defRPr sz="3600">
                <a:solidFill>
                  <a:schemeClr val="tx1"/>
                </a:solidFill>
                <a:latin typeface="Calibri" panose="020F0502020204030204" pitchFamily="34" charset="0"/>
              </a:defRPr>
            </a:lvl4pPr>
            <a:lvl5pPr algn="ctr" rtl="0" eaLnBrk="1" fontAlgn="base" hangingPunct="1">
              <a:spcBef>
                <a:spcPct val="0"/>
              </a:spcBef>
              <a:spcAft>
                <a:spcPct val="0"/>
              </a:spcAft>
              <a:defRPr sz="3600">
                <a:solidFill>
                  <a:schemeClr val="tx1"/>
                </a:solidFill>
                <a:latin typeface="Calibri" panose="020F0502020204030204" pitchFamily="34" charset="0"/>
              </a:defRPr>
            </a:lvl5pPr>
            <a:lvl6pPr marL="457200" algn="ctr" rtl="0" eaLnBrk="1" fontAlgn="base" hangingPunct="1">
              <a:spcBef>
                <a:spcPct val="0"/>
              </a:spcBef>
              <a:spcAft>
                <a:spcPct val="0"/>
              </a:spcAft>
              <a:defRPr sz="3600">
                <a:solidFill>
                  <a:schemeClr val="tx1"/>
                </a:solidFill>
                <a:latin typeface="Calibri" panose="020F0502020204030204" pitchFamily="34" charset="0"/>
              </a:defRPr>
            </a:lvl6pPr>
            <a:lvl7pPr marL="914400" algn="ctr" rtl="0" eaLnBrk="1" fontAlgn="base" hangingPunct="1">
              <a:spcBef>
                <a:spcPct val="0"/>
              </a:spcBef>
              <a:spcAft>
                <a:spcPct val="0"/>
              </a:spcAft>
              <a:defRPr sz="3600">
                <a:solidFill>
                  <a:schemeClr val="tx1"/>
                </a:solidFill>
                <a:latin typeface="Calibri" panose="020F0502020204030204" pitchFamily="34" charset="0"/>
              </a:defRPr>
            </a:lvl7pPr>
            <a:lvl8pPr marL="1371600" algn="ctr" rtl="0" eaLnBrk="1" fontAlgn="base" hangingPunct="1">
              <a:spcBef>
                <a:spcPct val="0"/>
              </a:spcBef>
              <a:spcAft>
                <a:spcPct val="0"/>
              </a:spcAft>
              <a:defRPr sz="3600">
                <a:solidFill>
                  <a:schemeClr val="tx1"/>
                </a:solidFill>
                <a:latin typeface="Calibri" panose="020F0502020204030204" pitchFamily="34" charset="0"/>
              </a:defRPr>
            </a:lvl8pPr>
            <a:lvl9pPr marL="1828800" algn="ctr" rtl="0" eaLnBrk="1" fontAlgn="base" hangingPunct="1">
              <a:spcBef>
                <a:spcPct val="0"/>
              </a:spcBef>
              <a:spcAft>
                <a:spcPct val="0"/>
              </a:spcAft>
              <a:defRPr sz="3600">
                <a:solidFill>
                  <a:schemeClr val="tx1"/>
                </a:solidFill>
                <a:latin typeface="Calibri" panose="020F0502020204030204" pitchFamily="34" charset="0"/>
              </a:defRPr>
            </a:lvl9pPr>
          </a:lstStyle>
          <a:p>
            <a:pPr algn="l"/>
            <a:r>
              <a:rPr lang="en-US" dirty="0"/>
              <a:t>Project objectives</a:t>
            </a:r>
          </a:p>
        </p:txBody>
      </p:sp>
      <p:pic>
        <p:nvPicPr>
          <p:cNvPr id="2" name="Picture 1">
            <a:extLst>
              <a:ext uri="{FF2B5EF4-FFF2-40B4-BE49-F238E27FC236}">
                <a16:creationId xmlns:a16="http://schemas.microsoft.com/office/drawing/2014/main" id="{24DB0D07-CB4D-AE9B-8716-1C3E14B5F0C1}"/>
              </a:ext>
            </a:extLst>
          </p:cNvPr>
          <p:cNvPicPr>
            <a:picLocks noChangeAspect="1"/>
          </p:cNvPicPr>
          <p:nvPr/>
        </p:nvPicPr>
        <p:blipFill>
          <a:blip r:embed="rId5"/>
          <a:stretch>
            <a:fillRect/>
          </a:stretch>
        </p:blipFill>
        <p:spPr>
          <a:xfrm>
            <a:off x="7777536" y="974619"/>
            <a:ext cx="3756061" cy="2867723"/>
          </a:xfrm>
          <a:prstGeom prst="rect">
            <a:avLst/>
          </a:prstGeom>
        </p:spPr>
      </p:pic>
      <p:sp>
        <p:nvSpPr>
          <p:cNvPr id="5" name="TextBox 4">
            <a:extLst>
              <a:ext uri="{FF2B5EF4-FFF2-40B4-BE49-F238E27FC236}">
                <a16:creationId xmlns:a16="http://schemas.microsoft.com/office/drawing/2014/main" id="{63E3C148-9A11-3CD3-17F7-1057E8F070D6}"/>
              </a:ext>
            </a:extLst>
          </p:cNvPr>
          <p:cNvSpPr txBox="1"/>
          <p:nvPr/>
        </p:nvSpPr>
        <p:spPr>
          <a:xfrm>
            <a:off x="7460566" y="3753085"/>
            <a:ext cx="4390001" cy="584775"/>
          </a:xfrm>
          <a:prstGeom prst="rect">
            <a:avLst/>
          </a:prstGeom>
          <a:noFill/>
        </p:spPr>
        <p:txBody>
          <a:bodyPr wrap="square" rtlCol="0">
            <a:spAutoFit/>
          </a:bodyPr>
          <a:lstStyle/>
          <a:p>
            <a:pPr algn="ctr"/>
            <a:r>
              <a:rPr lang="en-US" sz="1600" dirty="0"/>
              <a:t>Sample similarity mapping generated using deep image embeddings for defect detection</a:t>
            </a:r>
          </a:p>
        </p:txBody>
      </p:sp>
      <p:pic>
        <p:nvPicPr>
          <p:cNvPr id="47" name="Audio 46">
            <a:extLst>
              <a:ext uri="{FF2B5EF4-FFF2-40B4-BE49-F238E27FC236}">
                <a16:creationId xmlns:a16="http://schemas.microsoft.com/office/drawing/2014/main" id="{38C053C7-BD75-9BB2-48F1-890F95D718C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88362193"/>
      </p:ext>
    </p:extLst>
  </p:cSld>
  <p:clrMapOvr>
    <a:masterClrMapping/>
  </p:clrMapOvr>
  <mc:AlternateContent xmlns:mc="http://schemas.openxmlformats.org/markup-compatibility/2006">
    <mc:Choice xmlns:p14="http://schemas.microsoft.com/office/powerpoint/2010/main" Requires="p14">
      <p:transition spd="slow" p14:dur="2000" advTm="61950"/>
    </mc:Choice>
    <mc:Fallback>
      <p:transition spd="slow" advTm="619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FFB6-0899-F52C-571A-F0C6AA6FC2D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8BFCB09-745E-F350-FE88-F06B0036116E}"/>
              </a:ext>
            </a:extLst>
          </p:cNvPr>
          <p:cNvSpPr>
            <a:spLocks noGrp="1"/>
          </p:cNvSpPr>
          <p:nvPr>
            <p:ph idx="1"/>
          </p:nvPr>
        </p:nvSpPr>
        <p:spPr/>
        <p:txBody>
          <a:bodyPr/>
          <a:lstStyle/>
          <a:p>
            <a:pPr marL="0" indent="0">
              <a:buNone/>
            </a:pPr>
            <a:r>
              <a:rPr lang="en-US" dirty="0"/>
              <a:t>If there are any questions, or if you have further interest, please reach out to: </a:t>
            </a:r>
          </a:p>
          <a:p>
            <a:pPr marL="0" indent="0">
              <a:buNone/>
            </a:pPr>
            <a:endParaRPr lang="en-US" dirty="0"/>
          </a:p>
          <a:p>
            <a:r>
              <a:rPr lang="en-US" dirty="0"/>
              <a:t>Andy Rittenbach: </a:t>
            </a:r>
            <a:r>
              <a:rPr lang="en-US" dirty="0">
                <a:hlinkClick r:id="rId5"/>
              </a:rPr>
              <a:t>arittenb@isi.edu</a:t>
            </a:r>
            <a:endParaRPr lang="en-US" dirty="0"/>
          </a:p>
          <a:p>
            <a:r>
              <a:rPr lang="en-US" dirty="0"/>
              <a:t>JP Walters: </a:t>
            </a:r>
            <a:r>
              <a:rPr lang="en-US" dirty="0">
                <a:hlinkClick r:id="rId6"/>
              </a:rPr>
              <a:t>jwalters@isi.edu</a:t>
            </a:r>
            <a:endParaRPr lang="en-US" dirty="0"/>
          </a:p>
          <a:p>
            <a:pPr marL="0" indent="0">
              <a:buNone/>
            </a:pPr>
            <a:endParaRPr lang="en-US" dirty="0"/>
          </a:p>
        </p:txBody>
      </p:sp>
      <p:pic>
        <p:nvPicPr>
          <p:cNvPr id="21" name="Audio 20">
            <a:extLst>
              <a:ext uri="{FF2B5EF4-FFF2-40B4-BE49-F238E27FC236}">
                <a16:creationId xmlns:a16="http://schemas.microsoft.com/office/drawing/2014/main" id="{1AA34D07-8F83-A89A-1BE5-40C4BC71D6C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19930249"/>
      </p:ext>
    </p:extLst>
  </p:cSld>
  <p:clrMapOvr>
    <a:masterClrMapping/>
  </p:clrMapOvr>
  <mc:AlternateContent xmlns:mc="http://schemas.openxmlformats.org/markup-compatibility/2006">
    <mc:Choice xmlns:p14="http://schemas.microsoft.com/office/powerpoint/2010/main" Requires="p14">
      <p:transition spd="slow" p14:dur="2000" advTm="9729"/>
    </mc:Choice>
    <mc:Fallback>
      <p:transition spd="slow" advTm="97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940</Words>
  <Application>Microsoft Macintosh PowerPoint</Application>
  <PresentationFormat>Widescreen</PresentationFormat>
  <Paragraphs>38</Paragraphs>
  <Slides>5</Slides>
  <Notes>5</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AI/ML assisted fault detection in foundry processed devices</vt:lpstr>
      <vt:lpstr>Challenge 1: Many different types of defects</vt:lpstr>
      <vt:lpstr>Challenge 2: Not all defects are show-stoppers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assisted fault detection in foundry processed devices</dc:title>
  <dc:creator>Andrew Rittenbach</dc:creator>
  <cp:lastModifiedBy>Andrew Rittenbach</cp:lastModifiedBy>
  <cp:revision>4</cp:revision>
  <dcterms:created xsi:type="dcterms:W3CDTF">2023-08-31T19:19:53Z</dcterms:created>
  <dcterms:modified xsi:type="dcterms:W3CDTF">2023-08-31T20:50:08Z</dcterms:modified>
</cp:coreProperties>
</file>