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3" r:id="rId3"/>
    <p:sldId id="284" r:id="rId4"/>
    <p:sldId id="277" r:id="rId5"/>
    <p:sldId id="257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83"/>
          </p14:sldIdLst>
        </p14:section>
        <p14:section name="Summary Section" id="{A55A09A9-68E0-45AA-9EEC-B9A83DC5948B}">
          <p14:sldIdLst>
            <p14:sldId id="284"/>
          </p14:sldIdLst>
        </p14:section>
        <p14:section name="Database Definitions" id="{175136E9-8E05-4760-9644-6E3E3F3CAA36}">
          <p14:sldIdLst>
            <p14:sldId id="277"/>
            <p14:sldId id="257"/>
            <p14:sldId id="258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base Clients" id="{7FD5AAD2-0F32-48BA-BB22-C8096A37B430}">
          <p14:sldIdLst>
            <p14:sldId id="278"/>
            <p14:sldId id="273"/>
            <p14:sldId id="274"/>
          </p14:sldIdLst>
        </p14:section>
        <p14:section name="Installations" id="{0B4F470A-46B2-4968-872C-2748F277E201}">
          <p14:sldIdLst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073C92EA-FD1C-488B-B723-4BFF91AE896F}"/>
    <pc:docChg chg="modSld">
      <pc:chgData name="Chuck Kiefriter" userId="c57348f7-b440-4861-a58f-c89f414ea74a" providerId="ADAL" clId="{073C92EA-FD1C-488B-B723-4BFF91AE896F}" dt="2023-04-13T16:08:01.945" v="1" actId="688"/>
      <pc:docMkLst>
        <pc:docMk/>
      </pc:docMkLst>
      <pc:sldChg chg="modSp mod">
        <pc:chgData name="Chuck Kiefriter" userId="c57348f7-b440-4861-a58f-c89f414ea74a" providerId="ADAL" clId="{073C92EA-FD1C-488B-B723-4BFF91AE896F}" dt="2023-04-13T16:04:14.227" v="0" actId="688"/>
        <pc:sldMkLst>
          <pc:docMk/>
          <pc:sldMk cId="1771439384" sldId="263"/>
        </pc:sldMkLst>
        <pc:picChg chg="mod">
          <ac:chgData name="Chuck Kiefriter" userId="c57348f7-b440-4861-a58f-c89f414ea74a" providerId="ADAL" clId="{073C92EA-FD1C-488B-B723-4BFF91AE896F}" dt="2023-04-13T16:04:14.227" v="0" actId="688"/>
          <ac:picMkLst>
            <pc:docMk/>
            <pc:sldMk cId="1771439384" sldId="263"/>
            <ac:picMk id="4" creationId="{30B8C510-40DD-4A0A-A289-584E51A0694E}"/>
          </ac:picMkLst>
        </pc:picChg>
      </pc:sldChg>
      <pc:sldChg chg="modSp mod">
        <pc:chgData name="Chuck Kiefriter" userId="c57348f7-b440-4861-a58f-c89f414ea74a" providerId="ADAL" clId="{073C92EA-FD1C-488B-B723-4BFF91AE896F}" dt="2023-04-13T16:08:01.945" v="1" actId="688"/>
        <pc:sldMkLst>
          <pc:docMk/>
          <pc:sldMk cId="3803490283" sldId="272"/>
        </pc:sldMkLst>
        <pc:picChg chg="mod">
          <ac:chgData name="Chuck Kiefriter" userId="c57348f7-b440-4861-a58f-c89f414ea74a" providerId="ADAL" clId="{073C92EA-FD1C-488B-B723-4BFF91AE896F}" dt="2023-04-13T16:08:01.945" v="1" actId="688"/>
          <ac:picMkLst>
            <pc:docMk/>
            <pc:sldMk cId="3803490283" sldId="272"/>
            <ac:picMk id="9" creationId="{6B94BE72-D977-4B66-B83E-B2A55EED2F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Project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use to talk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ED3DF-D443-43C0-83AE-8604EF9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367DA3-7895-4AD1-8258-598985F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7100944" cy="490322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named collection</a:t>
            </a:r>
            <a:r>
              <a:rPr lang="en-US" dirty="0"/>
              <a:t> of data within a database</a:t>
            </a:r>
          </a:p>
          <a:p>
            <a:r>
              <a:rPr lang="en-US" dirty="0"/>
              <a:t>A schema has a collection of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r>
              <a:rPr lang="en-US" dirty="0"/>
              <a:t>Tables are like spreadsheets</a:t>
            </a:r>
          </a:p>
          <a:p>
            <a:pPr lvl="1"/>
            <a:r>
              <a:rPr lang="en-US" dirty="0"/>
              <a:t>Tables define </a:t>
            </a:r>
            <a:r>
              <a:rPr lang="en-US" dirty="0">
                <a:solidFill>
                  <a:srgbClr val="FFFF00"/>
                </a:solidFill>
              </a:rPr>
              <a:t>columns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Tables contain </a:t>
            </a:r>
            <a:r>
              <a:rPr lang="en-US" dirty="0">
                <a:solidFill>
                  <a:srgbClr val="FFFF00"/>
                </a:solidFill>
              </a:rPr>
              <a:t>rows</a:t>
            </a:r>
            <a:r>
              <a:rPr lang="en-US" dirty="0"/>
              <a:t> of data organized by column</a:t>
            </a:r>
          </a:p>
          <a:p>
            <a:r>
              <a:rPr lang="en-US" dirty="0"/>
              <a:t>A row and column is like a spreadsheet cell</a:t>
            </a:r>
          </a:p>
          <a:p>
            <a:pPr lvl="1"/>
            <a:r>
              <a:rPr lang="en-US" dirty="0"/>
              <a:t>Spreadsheet cells can have any type of data</a:t>
            </a:r>
          </a:p>
          <a:p>
            <a:pPr lvl="1"/>
            <a:r>
              <a:rPr lang="en-US" dirty="0"/>
              <a:t>Table rows contain data specified by the column type</a:t>
            </a:r>
          </a:p>
          <a:p>
            <a:r>
              <a:rPr lang="en-US" dirty="0"/>
              <a:t>Unfortunately, MySQL calls schemas </a:t>
            </a:r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9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41A5A-AEBB-4B75-B4AE-FBCC2EA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can have many schemas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950D4-5573-40C3-ACEA-403C424B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910"/>
            <a:ext cx="3253048" cy="2818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3AF30-A271-44FD-8BE5-1D305366EC48}"/>
              </a:ext>
            </a:extLst>
          </p:cNvPr>
          <p:cNvSpPr txBox="1"/>
          <p:nvPr/>
        </p:nvSpPr>
        <p:spPr>
          <a:xfrm>
            <a:off x="4332514" y="3254829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5E411-4D24-4409-ADD0-85EC533B26E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00400" y="3429000"/>
            <a:ext cx="1132114" cy="10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7C35F-A4A7-4360-94BF-46A1A1C3172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00400" y="3439495"/>
            <a:ext cx="1132114" cy="81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5D0-37DB-4977-8710-8B1252F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 can have many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A108-FD31-43BE-9D2D-89BAC64E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23"/>
            <a:ext cx="6210264" cy="224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42B0-528D-49F8-BBAE-75147FD49E8C}"/>
              </a:ext>
            </a:extLst>
          </p:cNvPr>
          <p:cNvSpPr txBox="1"/>
          <p:nvPr/>
        </p:nvSpPr>
        <p:spPr>
          <a:xfrm>
            <a:off x="4157703" y="2017700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5FFD7-3328-468A-9E15-7E8EDD706C0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1459" y="2202366"/>
            <a:ext cx="1226244" cy="74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75079-A05C-4CB7-A0FC-4BB35433261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25589" y="2202366"/>
            <a:ext cx="1132114" cy="188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4B-2062-4482-8E82-891E750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columns (types)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AB83A-B1C5-4269-B88E-69F89119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471"/>
            <a:ext cx="6743507" cy="246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6EADC-7DEF-441D-AC69-FE64D484871D}"/>
              </a:ext>
            </a:extLst>
          </p:cNvPr>
          <p:cNvSpPr txBox="1"/>
          <p:nvPr/>
        </p:nvSpPr>
        <p:spPr>
          <a:xfrm>
            <a:off x="838200" y="4961965"/>
            <a:ext cx="67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Columns have a name, a type,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66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3-19BD-4820-A53C-60F1140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rows (data)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89BC-483F-4AA2-B694-FC2EB2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4" y="2038156"/>
            <a:ext cx="295316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41F-5CEC-4B28-BD00-FE03AA0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a client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0C2-0604-44AF-A971-CFB4D4D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MySQL </a:t>
            </a:r>
            <a:r>
              <a:rPr lang="en-US"/>
              <a:t>Command-Line Interface </a:t>
            </a:r>
            <a:r>
              <a:rPr lang="en-US" dirty="0"/>
              <a:t>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22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CEFC-5FEA-4530-B054-F9D09510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319554"/>
            <a:ext cx="7100944" cy="4351338"/>
          </a:xfrm>
        </p:spPr>
        <p:txBody>
          <a:bodyPr/>
          <a:lstStyle/>
          <a:p>
            <a:r>
              <a:rPr lang="en-US" dirty="0"/>
              <a:t>Databases contain:</a:t>
            </a:r>
          </a:p>
          <a:p>
            <a:pPr lvl="1"/>
            <a:r>
              <a:rPr lang="en-US" dirty="0"/>
              <a:t>Schemas</a:t>
            </a:r>
          </a:p>
          <a:p>
            <a:pPr lvl="1"/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Clients contain:</a:t>
            </a:r>
          </a:p>
          <a:p>
            <a:pPr lvl="1"/>
            <a:r>
              <a:rPr lang="en-US" dirty="0"/>
              <a:t>Nothing</a:t>
            </a:r>
          </a:p>
          <a:p>
            <a:endParaRPr lang="en-US" dirty="0"/>
          </a:p>
          <a:p>
            <a:r>
              <a:rPr lang="en-US" dirty="0"/>
              <a:t>Clients </a:t>
            </a:r>
            <a:r>
              <a:rPr lang="en-US" i="1" dirty="0">
                <a:solidFill>
                  <a:srgbClr val="FFFF00"/>
                </a:solidFill>
              </a:rPr>
              <a:t>connect </a:t>
            </a:r>
            <a:r>
              <a:rPr lang="en-US" dirty="0"/>
              <a:t>to a database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2EF5205D-B1FC-4605-9AE6-E3C92B2F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6" y="4373089"/>
            <a:ext cx="1662132" cy="1662132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6B94BE72-D977-4B66-B83E-B2A55EED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4905">
            <a:off x="2863991" y="4820726"/>
            <a:ext cx="857257" cy="857257"/>
          </a:xfrm>
          <a:prstGeom prst="rect">
            <a:avLst/>
          </a:prstGeom>
        </p:spPr>
      </p:pic>
      <p:pic>
        <p:nvPicPr>
          <p:cNvPr id="10" name="Graphic 9" descr="Illustrator with solid fill">
            <a:extLst>
              <a:ext uri="{FF2B5EF4-FFF2-40B4-BE49-F238E27FC236}">
                <a16:creationId xmlns:a16="http://schemas.microsoft.com/office/drawing/2014/main" id="{0290CE91-067B-4E70-A5AE-C6FA88B0F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852" y="4670892"/>
            <a:ext cx="1398973" cy="1398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04347-3008-4D5A-B759-24BBFAFA422F}"/>
              </a:ext>
            </a:extLst>
          </p:cNvPr>
          <p:cNvSpPr txBox="1"/>
          <p:nvPr/>
        </p:nvSpPr>
        <p:spPr>
          <a:xfrm>
            <a:off x="1742579" y="6042971"/>
            <a:ext cx="123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0E41-695B-4DFE-AD75-A70F6CAFE071}"/>
              </a:ext>
            </a:extLst>
          </p:cNvPr>
          <p:cNvSpPr txBox="1"/>
          <p:nvPr/>
        </p:nvSpPr>
        <p:spPr>
          <a:xfrm>
            <a:off x="3774947" y="6035221"/>
            <a:ext cx="10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90EA-FF0A-45F5-BC22-01BD47C4F5D6}"/>
              </a:ext>
            </a:extLst>
          </p:cNvPr>
          <p:cNvSpPr txBox="1"/>
          <p:nvPr/>
        </p:nvSpPr>
        <p:spPr>
          <a:xfrm>
            <a:off x="703728" y="4764269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F81E0-B129-47B9-8842-EEB92CE179B3}"/>
              </a:ext>
            </a:extLst>
          </p:cNvPr>
          <p:cNvSpPr txBox="1"/>
          <p:nvPr/>
        </p:nvSpPr>
        <p:spPr>
          <a:xfrm>
            <a:off x="703728" y="5138885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034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A52-8F90-4F69-8B00-6527CBD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EFBD4-549E-4A4B-9DB9-128E4A9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57"/>
            <a:ext cx="5592351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DE7-A0CF-4862-A40C-2B21F32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MySQL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868-BA78-4E02-A8D4-C656929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953" cy="4351338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/>
              <a:t>interface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friendly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autofill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FF0000"/>
                </a:solidFill>
              </a:rPr>
              <a:t>ugly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DF74-5ECF-4E2F-988F-D4E670A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1247313"/>
            <a:ext cx="6783024" cy="5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1D4-D4AF-4978-8972-D40B4AA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089-B122-47BE-B0E7-D46FBB5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825625"/>
            <a:ext cx="5495365" cy="4351338"/>
          </a:xfrm>
        </p:spPr>
        <p:txBody>
          <a:bodyPr/>
          <a:lstStyle/>
          <a:p>
            <a:r>
              <a:rPr lang="en-US" dirty="0"/>
              <a:t>Queries tables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Generates INSERT statements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Generated ERDs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Limits data returned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</a:rPr>
              <a:t>intuitive</a:t>
            </a:r>
            <a:r>
              <a:rPr lang="en-US" dirty="0"/>
              <a:t> graphical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09276-8121-4C21-BB27-6BD68A23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/>
          <a:stretch/>
        </p:blipFill>
        <p:spPr>
          <a:xfrm>
            <a:off x="6219689" y="242888"/>
            <a:ext cx="597231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16BA-BFED-47B6-8F27-9AEEB87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5C8E-7F30-4142-B7A0-8E32747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learning…</a:t>
            </a:r>
          </a:p>
          <a:p>
            <a:pPr lvl="1"/>
            <a:r>
              <a:rPr lang="en-US" dirty="0"/>
              <a:t>The difference between a database and a client</a:t>
            </a:r>
          </a:p>
          <a:p>
            <a:pPr lvl="1"/>
            <a:endParaRPr lang="en-US" dirty="0"/>
          </a:p>
          <a:p>
            <a:r>
              <a:rPr lang="en-US" dirty="0"/>
              <a:t>We'll be installing…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Command Line Interface (CLI) - Client</a:t>
            </a:r>
          </a:p>
          <a:p>
            <a:pPr lvl="2"/>
            <a:r>
              <a:rPr lang="en-US" dirty="0"/>
              <a:t>MySQL Workbench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 Community Edition - Client</a:t>
            </a:r>
          </a:p>
        </p:txBody>
      </p:sp>
    </p:spTree>
    <p:extLst>
      <p:ext uri="{BB962C8B-B14F-4D97-AF65-F5344CB8AC3E}">
        <p14:creationId xmlns:p14="http://schemas.microsoft.com/office/powerpoint/2010/main" val="1307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ED50-7329-4BC4-A54C-5359A7E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pic>
        <p:nvPicPr>
          <p:cNvPr id="5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C6179863-B7E2-4E5A-93E7-E3A3CD3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985282"/>
            <a:ext cx="6096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153-E34E-4FA4-A704-D2E3383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CC7-BDBC-43FC-906E-93B1D178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the resources section</a:t>
            </a:r>
          </a:p>
          <a:p>
            <a:r>
              <a:rPr lang="en-US" dirty="0"/>
              <a:t>Install only these components:</a:t>
            </a:r>
          </a:p>
          <a:p>
            <a:pPr lvl="1"/>
            <a:r>
              <a:rPr lang="en-US" dirty="0"/>
              <a:t>MySQL Community Server 8.0.x (64-bit)</a:t>
            </a:r>
          </a:p>
          <a:p>
            <a:pPr lvl="1"/>
            <a:r>
              <a:rPr lang="en-US" dirty="0"/>
              <a:t>MySQL Workbench 8.0.x (</a:t>
            </a:r>
            <a:r>
              <a:rPr lang="en-US"/>
              <a:t>64-bit)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318-4DC5-4039-8994-D921675B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033-E155-4C3A-8A6F-F711EC0E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resources</a:t>
            </a:r>
          </a:p>
        </p:txBody>
      </p:sp>
    </p:spTree>
    <p:extLst>
      <p:ext uri="{BB962C8B-B14F-4D97-AF65-F5344CB8AC3E}">
        <p14:creationId xmlns:p14="http://schemas.microsoft.com/office/powerpoint/2010/main" val="23437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33-B1AB-489E-A021-9E7F076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ahead…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59039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175136E9-8E05-4760-9644-6E3E3F3CAA36}">
                    <psuz:zmPr id="{BBAA021D-E7A0-4779-982B-E05E12B6820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D5AAD2-0F32-48BA-BB22-C8096A37B430}">
                    <psuz:zmPr id="{3BDAF229-5035-4E67-8004-0984E681DB8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4F470A-46B2-4968-872C-2748F277E201}">
                    <psuz:zmPr id="{EDCAAFCB-FC68-43F1-954E-6BDD47C730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7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1BD-C4DE-491B-8931-E07D01C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terms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B041B-B12B-4D62-B243-D48A3410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53"/>
            <a:ext cx="6422409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E3E5F-4737-42FC-9A4B-E30A93534DE0}"/>
              </a:ext>
            </a:extLst>
          </p:cNvPr>
          <p:cNvGrpSpPr/>
          <p:nvPr/>
        </p:nvGrpSpPr>
        <p:grpSpPr>
          <a:xfrm>
            <a:off x="748055" y="2382982"/>
            <a:ext cx="4807616" cy="3805382"/>
            <a:chOff x="1814857" y="2382982"/>
            <a:chExt cx="4807616" cy="3805382"/>
          </a:xfrm>
        </p:grpSpPr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DDB6C8D1-5B2B-45C7-A3BE-29EA40F311E4}"/>
                </a:ext>
              </a:extLst>
            </p:cNvPr>
            <p:cNvSpPr/>
            <p:nvPr/>
          </p:nvSpPr>
          <p:spPr>
            <a:xfrm>
              <a:off x="1814857" y="2382982"/>
              <a:ext cx="4807616" cy="3805382"/>
            </a:xfrm>
            <a:prstGeom prst="round1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DA8B50-14E3-4C33-AD50-26DECE8C2E52}"/>
                </a:ext>
              </a:extLst>
            </p:cNvPr>
            <p:cNvGrpSpPr/>
            <p:nvPr/>
          </p:nvGrpSpPr>
          <p:grpSpPr>
            <a:xfrm>
              <a:off x="1814857" y="2982289"/>
              <a:ext cx="2758621" cy="2978801"/>
              <a:chOff x="2318551" y="2647318"/>
              <a:chExt cx="2758621" cy="2978801"/>
            </a:xfrm>
          </p:grpSpPr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1F56841E-DB5A-4E56-8724-B546E207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18551" y="2647318"/>
                <a:ext cx="2758621" cy="275862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FC07B-E7CB-40BA-95DF-BD55AA0C0A68}"/>
                  </a:ext>
                </a:extLst>
              </p:cNvPr>
              <p:cNvSpPr txBox="1"/>
              <p:nvPr/>
            </p:nvSpPr>
            <p:spPr>
              <a:xfrm>
                <a:off x="2854482" y="5256787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Storage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66ACD-BF39-4621-B047-6F71CE2EEAE9}"/>
                </a:ext>
              </a:extLst>
            </p:cNvPr>
            <p:cNvGrpSpPr/>
            <p:nvPr/>
          </p:nvGrpSpPr>
          <p:grpSpPr>
            <a:xfrm>
              <a:off x="4573478" y="2750598"/>
              <a:ext cx="1837678" cy="1540233"/>
              <a:chOff x="4573478" y="2750598"/>
              <a:chExt cx="1837678" cy="1540233"/>
            </a:xfrm>
          </p:grpSpPr>
          <p:pic>
            <p:nvPicPr>
              <p:cNvPr id="10" name="Graphic 9" descr="Internet Of Things outline">
                <a:extLst>
                  <a:ext uri="{FF2B5EF4-FFF2-40B4-BE49-F238E27FC236}">
                    <a16:creationId xmlns:a16="http://schemas.microsoft.com/office/drawing/2014/main" id="{1E60518F-BF0D-4BAC-A56B-39C76EBA2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6059" y="2750598"/>
                <a:ext cx="1356804" cy="13568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9E26B-7E55-48D8-985C-3FDA3AA36940}"/>
                  </a:ext>
                </a:extLst>
              </p:cNvPr>
              <p:cNvSpPr txBox="1"/>
              <p:nvPr/>
            </p:nvSpPr>
            <p:spPr>
              <a:xfrm>
                <a:off x="4573478" y="3921499"/>
                <a:ext cx="1837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Command Parser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A2B2E1-391C-4A01-B59B-471076B52E6E}"/>
                </a:ext>
              </a:extLst>
            </p:cNvPr>
            <p:cNvGrpSpPr/>
            <p:nvPr/>
          </p:nvGrpSpPr>
          <p:grpSpPr>
            <a:xfrm>
              <a:off x="4693696" y="4235528"/>
              <a:ext cx="1597241" cy="1725562"/>
              <a:chOff x="5417598" y="4345619"/>
              <a:chExt cx="1597241" cy="1725562"/>
            </a:xfrm>
          </p:grpSpPr>
          <p:pic>
            <p:nvPicPr>
              <p:cNvPr id="15" name="Graphic 14" descr="Daily calendar outline">
                <a:extLst>
                  <a:ext uri="{FF2B5EF4-FFF2-40B4-BE49-F238E27FC236}">
                    <a16:creationId xmlns:a16="http://schemas.microsoft.com/office/drawing/2014/main" id="{23E05E02-955F-41CC-81E0-0B7CA610B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17598" y="4345619"/>
                <a:ext cx="1597241" cy="159724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0A78-4729-4764-8EAD-B69CAE471D1A}"/>
                  </a:ext>
                </a:extLst>
              </p:cNvPr>
              <p:cNvSpPr txBox="1"/>
              <p:nvPr/>
            </p:nvSpPr>
            <p:spPr>
              <a:xfrm>
                <a:off x="5417598" y="5701849"/>
                <a:ext cx="1597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Scheduler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B6DE9-19BF-4CEC-AB8A-CD845B3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5DC-477C-491B-A8B4-4B07B9CF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43"/>
            <a:ext cx="10515600" cy="686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that stores and serves up data</a:t>
            </a:r>
          </a:p>
        </p:txBody>
      </p:sp>
      <p:pic>
        <p:nvPicPr>
          <p:cNvPr id="21" name="Graphic 20" descr="Programmer female outline">
            <a:extLst>
              <a:ext uri="{FF2B5EF4-FFF2-40B4-BE49-F238E27FC236}">
                <a16:creationId xmlns:a16="http://schemas.microsoft.com/office/drawing/2014/main" id="{EB5279E6-1F5D-4972-A2EA-9785381C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8742" y="3562978"/>
            <a:ext cx="1597241" cy="159724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748C1-8811-4BBD-A858-B0C17376BDF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166061" y="3429000"/>
            <a:ext cx="1804118" cy="786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73BA90-94AA-4D79-8677-8BAA8D77154D}"/>
              </a:ext>
            </a:extLst>
          </p:cNvPr>
          <p:cNvCxnSpPr>
            <a:cxnSpLocks/>
          </p:cNvCxnSpPr>
          <p:nvPr/>
        </p:nvCxnSpPr>
        <p:spPr>
          <a:xfrm flipV="1">
            <a:off x="5029198" y="4857173"/>
            <a:ext cx="1701331" cy="287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1DA93-31C5-4A07-8DF3-2B7F195AB8A6}"/>
              </a:ext>
            </a:extLst>
          </p:cNvPr>
          <p:cNvSpPr txBox="1"/>
          <p:nvPr/>
        </p:nvSpPr>
        <p:spPr>
          <a:xfrm rot="1416864">
            <a:off x="5682502" y="3577441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CF1E9-5DDD-4D23-AC95-A3E97D5FF9A6}"/>
              </a:ext>
            </a:extLst>
          </p:cNvPr>
          <p:cNvSpPr txBox="1"/>
          <p:nvPr/>
        </p:nvSpPr>
        <p:spPr>
          <a:xfrm rot="21039112">
            <a:off x="5545300" y="4703285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8D5B5-4AE0-4511-85A5-D14B5D18387A}"/>
              </a:ext>
            </a:extLst>
          </p:cNvPr>
          <p:cNvSpPr txBox="1"/>
          <p:nvPr/>
        </p:nvSpPr>
        <p:spPr>
          <a:xfrm>
            <a:off x="638157" y="2382982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60839-D5BA-4D1F-8547-2C1764B42527}"/>
              </a:ext>
            </a:extLst>
          </p:cNvPr>
          <p:cNvSpPr txBox="1"/>
          <p:nvPr/>
        </p:nvSpPr>
        <p:spPr>
          <a:xfrm>
            <a:off x="7112909" y="5160219"/>
            <a:ext cx="9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7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4367-313E-48FB-9754-BA0469A0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D8B-1233-4272-90CE-BF80F3EC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en-US" dirty="0"/>
              <a:t> to a database</a:t>
            </a:r>
          </a:p>
          <a:p>
            <a:r>
              <a:rPr lang="en-US" dirty="0"/>
              <a:t>Parses </a:t>
            </a:r>
            <a:r>
              <a:rPr lang="en-US" dirty="0">
                <a:solidFill>
                  <a:srgbClr val="00B0F0"/>
                </a:solidFill>
              </a:rPr>
              <a:t>responses</a:t>
            </a:r>
            <a:r>
              <a:rPr lang="en-US" dirty="0"/>
              <a:t> from a database</a:t>
            </a:r>
          </a:p>
          <a:p>
            <a:r>
              <a:rPr lang="en-US" dirty="0"/>
              <a:t>Clients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databases!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MySQL Command Line Interface 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25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940832"/>
          </a:xfrm>
        </p:spPr>
        <p:txBody>
          <a:bodyPr/>
          <a:lstStyle/>
          <a:p>
            <a:r>
              <a:rPr lang="en-US" dirty="0"/>
              <a:t>You don’t confuse the browser with the bank application</a:t>
            </a:r>
          </a:p>
          <a:p>
            <a:r>
              <a:rPr lang="en-US" dirty="0"/>
              <a:t>The browser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bank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22D97-61A4-4A17-8110-A7BFCCA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3" y="3429000"/>
            <a:ext cx="4000159" cy="3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450975"/>
          </a:xfrm>
        </p:spPr>
        <p:txBody>
          <a:bodyPr/>
          <a:lstStyle/>
          <a:p>
            <a:r>
              <a:rPr lang="en-US" dirty="0"/>
              <a:t>Likewise, don’t confuse the database and the client</a:t>
            </a:r>
          </a:p>
          <a:p>
            <a:r>
              <a:rPr lang="en-US" dirty="0"/>
              <a:t>The client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3F64B437-E7E9-4D66-A61D-CC5B6EBD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5" y="3276600"/>
            <a:ext cx="2758621" cy="2758621"/>
          </a:xfrm>
          <a:prstGeom prst="rect">
            <a:avLst/>
          </a:prstGeom>
        </p:spPr>
      </p:pic>
      <p:pic>
        <p:nvPicPr>
          <p:cNvPr id="4" name="Graphic 3" descr="Plugged Unplugged with solid fill">
            <a:extLst>
              <a:ext uri="{FF2B5EF4-FFF2-40B4-BE49-F238E27FC236}">
                <a16:creationId xmlns:a16="http://schemas.microsoft.com/office/drawing/2014/main" id="{30B8C510-40DD-4A0A-A289-584E51A0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35310" y="4410635"/>
            <a:ext cx="914400" cy="914400"/>
          </a:xfrm>
          <a:prstGeom prst="rect">
            <a:avLst/>
          </a:prstGeom>
        </p:spPr>
      </p:pic>
      <p:pic>
        <p:nvPicPr>
          <p:cNvPr id="9" name="Graphic 8" descr="Illustrator with solid fill">
            <a:extLst>
              <a:ext uri="{FF2B5EF4-FFF2-40B4-BE49-F238E27FC236}">
                <a16:creationId xmlns:a16="http://schemas.microsoft.com/office/drawing/2014/main" id="{0C75125B-3451-44DC-B5CA-A85C666C5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1353" y="3748006"/>
            <a:ext cx="2321859" cy="23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0C40-FC8B-4DBF-829A-DE816082A89D}"/>
              </a:ext>
            </a:extLst>
          </p:cNvPr>
          <p:cNvSpPr txBox="1"/>
          <p:nvPr/>
        </p:nvSpPr>
        <p:spPr>
          <a:xfrm>
            <a:off x="2224305" y="60352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A8A77-A554-4E41-B320-9B553E5B42CD}"/>
              </a:ext>
            </a:extLst>
          </p:cNvPr>
          <p:cNvSpPr txBox="1"/>
          <p:nvPr/>
        </p:nvSpPr>
        <p:spPr>
          <a:xfrm>
            <a:off x="4936482" y="60698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C68C5-061D-45CE-9A4E-8F8F95511BC9}"/>
              </a:ext>
            </a:extLst>
          </p:cNvPr>
          <p:cNvSpPr txBox="1"/>
          <p:nvPr/>
        </p:nvSpPr>
        <p:spPr>
          <a:xfrm>
            <a:off x="877054" y="429674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5940-F61B-49DA-8976-157BC9730532}"/>
              </a:ext>
            </a:extLst>
          </p:cNvPr>
          <p:cNvSpPr txBox="1"/>
          <p:nvPr/>
        </p:nvSpPr>
        <p:spPr>
          <a:xfrm>
            <a:off x="877054" y="4645744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14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6ACC-1FFD-40D9-903C-E11E5A1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need…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24FA-DBD0-4FFF-9636-386455AC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38" y="1681163"/>
            <a:ext cx="3664974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Browser to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F4CE-8897-4A23-A96D-B2A9915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38" y="2505075"/>
            <a:ext cx="3664974" cy="36845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scheme</a:t>
            </a:r>
            <a:r>
              <a:rPr lang="en-US" dirty="0"/>
              <a:t> (http/https)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locator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https://exxon.com:8080/global_warming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D0F3-2AEF-4DC3-A137-6D941BD38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06034" y="1681163"/>
            <a:ext cx="3502165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Client to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86DB-D105-4700-8CB8-C4293BC2D1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06034" y="2505075"/>
            <a:ext cx="3502165" cy="3684588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schema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 err="1"/>
              <a:t>jdbc:mysql</a:t>
            </a:r>
            <a:r>
              <a:rPr lang="en-US" dirty="0"/>
              <a:t>://localhost:3306/recipes</a:t>
            </a:r>
          </a:p>
        </p:txBody>
      </p:sp>
    </p:spTree>
    <p:extLst>
      <p:ext uri="{BB962C8B-B14F-4D97-AF65-F5344CB8AC3E}">
        <p14:creationId xmlns:p14="http://schemas.microsoft.com/office/powerpoint/2010/main" val="250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450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Tools</vt:lpstr>
      <vt:lpstr>In this video…</vt:lpstr>
      <vt:lpstr>What's ahead…</vt:lpstr>
      <vt:lpstr>Database terms explained</vt:lpstr>
      <vt:lpstr>What is a database?</vt:lpstr>
      <vt:lpstr>What is a database client?</vt:lpstr>
      <vt:lpstr>Database/client is like bank app/browser</vt:lpstr>
      <vt:lpstr>Database/client is like bank app/browser</vt:lpstr>
      <vt:lpstr>Connections need…</vt:lpstr>
      <vt:lpstr>What is a schema?</vt:lpstr>
      <vt:lpstr>A database can have many schemas</vt:lpstr>
      <vt:lpstr>A schema can have many tables</vt:lpstr>
      <vt:lpstr>A table can have many columns (types)</vt:lpstr>
      <vt:lpstr>A table can have many rows (data)</vt:lpstr>
      <vt:lpstr>Remember: a client is not a database</vt:lpstr>
      <vt:lpstr>PowerPoint Presentation</vt:lpstr>
      <vt:lpstr>Database clients</vt:lpstr>
      <vt:lpstr>Client: MySQL CLI</vt:lpstr>
      <vt:lpstr>DBeaver</vt:lpstr>
      <vt:lpstr>Installations</vt:lpstr>
      <vt:lpstr>Install MySQL Community Edition</vt:lpstr>
      <vt:lpstr>Install 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75</cp:revision>
  <dcterms:created xsi:type="dcterms:W3CDTF">2021-08-01T14:44:57Z</dcterms:created>
  <dcterms:modified xsi:type="dcterms:W3CDTF">2023-04-13T16:08:06Z</dcterms:modified>
</cp:coreProperties>
</file>