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3404F77A-93D4-41FA-B830-51017781953A}">
          <p14:sldIdLst>
            <p14:sldId id="270"/>
          </p14:sldIdLst>
        </p14:section>
        <p14:section name="Apache Maven" id="{D0A16FD9-1658-414B-9E43-52F934FBA9FE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How Maven Works" id="{02C470F8-C9A8-498F-90ED-D8C2FF58AC9F}">
          <p14:sldIdLst>
            <p14:sldId id="263"/>
            <p14:sldId id="264"/>
            <p14:sldId id="265"/>
            <p14:sldId id="266"/>
            <p14:sldId id="267"/>
          </p14:sldIdLst>
        </p14:section>
        <p14:section name="Maven project setup" id="{D3CB9B84-35C0-458C-9798-5D4DB062BF69}">
          <p14:sldIdLst>
            <p14:sldId id="268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c57348f7-b440-4861-a58f-c89f414ea74a" providerId="ADAL" clId="{476FB6D3-1DC4-4B74-937E-D7E4823D46C8}"/>
    <pc:docChg chg="modSld">
      <pc:chgData name="Chuck Kiefriter" userId="c57348f7-b440-4861-a58f-c89f414ea74a" providerId="ADAL" clId="{476FB6D3-1DC4-4B74-937E-D7E4823D46C8}" dt="2023-04-13T16:16:30.708" v="0" actId="688"/>
      <pc:docMkLst>
        <pc:docMk/>
      </pc:docMkLst>
      <pc:sldChg chg="modSp mod">
        <pc:chgData name="Chuck Kiefriter" userId="c57348f7-b440-4861-a58f-c89f414ea74a" providerId="ADAL" clId="{476FB6D3-1DC4-4B74-937E-D7E4823D46C8}" dt="2023-04-13T16:16:30.708" v="0" actId="688"/>
        <pc:sldMkLst>
          <pc:docMk/>
          <pc:sldMk cId="3905436134" sldId="262"/>
        </pc:sldMkLst>
        <pc:picChg chg="mod">
          <ac:chgData name="Chuck Kiefriter" userId="c57348f7-b440-4861-a58f-c89f414ea74a" providerId="ADAL" clId="{476FB6D3-1DC4-4B74-937E-D7E4823D46C8}" dt="2023-04-13T16:16:30.708" v="0" actId="688"/>
          <ac:picMkLst>
            <pc:docMk/>
            <pc:sldMk cId="3905436134" sldId="262"/>
            <ac:picMk id="6" creationId="{E5D9E66F-EB13-48D1-9E18-FF7A75B9FB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Create Maven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Simplified project building with Maven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BAB8-BEBA-475A-9C76-0AD01AE2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E203-7BEB-4BC4-B1FB-69F96AB39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548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Project Object Model (POM) controls the build</a:t>
            </a:r>
          </a:p>
          <a:p>
            <a:r>
              <a:rPr lang="en-US" dirty="0"/>
              <a:t>The POM is described in an XML file: pom.xml</a:t>
            </a:r>
          </a:p>
          <a:p>
            <a:r>
              <a:rPr lang="en-US" dirty="0"/>
              <a:t>Eclipse has an internal version of Maven and a Maven connector (m2e)</a:t>
            </a:r>
          </a:p>
          <a:p>
            <a:r>
              <a:rPr lang="en-US" dirty="0"/>
              <a:t>Any changes made to the POM file are reflected in Eclipse</a:t>
            </a:r>
          </a:p>
          <a:p>
            <a:r>
              <a:rPr lang="en-US" dirty="0"/>
              <a:t>Any dependencies added in the POM are added to the application runtime</a:t>
            </a:r>
          </a:p>
        </p:txBody>
      </p:sp>
    </p:spTree>
    <p:extLst>
      <p:ext uri="{BB962C8B-B14F-4D97-AF65-F5344CB8AC3E}">
        <p14:creationId xmlns:p14="http://schemas.microsoft.com/office/powerpoint/2010/main" val="21184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5058-07D2-450F-9769-4F7B14CF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346"/>
          </a:xfrm>
        </p:spPr>
        <p:txBody>
          <a:bodyPr/>
          <a:lstStyle/>
          <a:p>
            <a:r>
              <a:rPr lang="en-US" dirty="0"/>
              <a:t>The bottom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F13E-ED51-4ECD-9E27-61035E93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047"/>
            <a:ext cx="6611471" cy="48812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add the MySQL driver as a dependency in the POM</a:t>
            </a:r>
          </a:p>
          <a:p>
            <a:r>
              <a:rPr lang="en-US" dirty="0"/>
              <a:t>The Maven-Eclipse connector tells Eclipse to add the driver to the application runtime</a:t>
            </a:r>
          </a:p>
          <a:p>
            <a:r>
              <a:rPr lang="en-US" dirty="0"/>
              <a:t>We then write Java code with JDBC-compliant classes</a:t>
            </a:r>
          </a:p>
          <a:p>
            <a:r>
              <a:rPr lang="en-US" dirty="0"/>
              <a:t>The Java classes load and talk to the driver in a consistent manner</a:t>
            </a:r>
          </a:p>
          <a:p>
            <a:r>
              <a:rPr lang="en-US" dirty="0"/>
              <a:t>The driver talks to the database</a:t>
            </a:r>
          </a:p>
          <a:p>
            <a:r>
              <a:rPr lang="en-US" dirty="0">
                <a:solidFill>
                  <a:srgbClr val="00B0F0"/>
                </a:solidFill>
              </a:rPr>
              <a:t>Bottom line</a:t>
            </a:r>
            <a:r>
              <a:rPr lang="en-US" dirty="0"/>
              <a:t>: we can write Java code </a:t>
            </a:r>
            <a:br>
              <a:rPr lang="en-US" dirty="0"/>
            </a:br>
            <a:r>
              <a:rPr lang="en-US" dirty="0"/>
              <a:t>to talk to the database – our application becomes a database client</a:t>
            </a:r>
          </a:p>
        </p:txBody>
      </p:sp>
    </p:spTree>
    <p:extLst>
      <p:ext uri="{BB962C8B-B14F-4D97-AF65-F5344CB8AC3E}">
        <p14:creationId xmlns:p14="http://schemas.microsoft.com/office/powerpoint/2010/main" val="257750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9435-20EC-4569-A803-77F8A8DF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a </a:t>
            </a:r>
            <a:r>
              <a:rPr lang="en-US"/>
              <a:t>project dependency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BCAF-816A-43A3-8001-709B070F6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1544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mysql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mysql</a:t>
            </a:r>
            <a:r>
              <a:rPr lang="en-US" sz="2000" dirty="0">
                <a:latin typeface="Consolas" panose="020B0609020204030204" pitchFamily="49" charset="0"/>
              </a:rPr>
              <a:t>-connector-java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8.0.27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5570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E77C-11B2-468B-8866-556B8054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a dependency?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4CB2-6FE1-4DFF-AEC0-E5D4E71B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https://mvnrepository.com/</a:t>
            </a:r>
            <a:endParaRPr lang="en-US" dirty="0"/>
          </a:p>
          <a:p>
            <a:r>
              <a:rPr lang="en-US" dirty="0"/>
              <a:t>Type "</a:t>
            </a:r>
            <a:r>
              <a:rPr lang="en-US" dirty="0" err="1"/>
              <a:t>mysql</a:t>
            </a:r>
            <a:r>
              <a:rPr lang="en-US" dirty="0"/>
              <a:t>" in the search box</a:t>
            </a:r>
          </a:p>
          <a:p>
            <a:r>
              <a:rPr lang="en-US" dirty="0"/>
              <a:t>Click on the link for MySQL Connector/J</a:t>
            </a:r>
          </a:p>
          <a:p>
            <a:r>
              <a:rPr lang="en-US" dirty="0"/>
              <a:t>Click on the link for the latest version</a:t>
            </a:r>
          </a:p>
          <a:p>
            <a:r>
              <a:rPr lang="en-US" dirty="0"/>
              <a:t>Make sure the "Maven" tab is selected</a:t>
            </a:r>
          </a:p>
          <a:p>
            <a:r>
              <a:rPr lang="en-US" dirty="0"/>
              <a:t>Click in the dependency box</a:t>
            </a:r>
          </a:p>
          <a:p>
            <a:r>
              <a:rPr lang="en-US" dirty="0"/>
              <a:t>Paste into pom.xml</a:t>
            </a:r>
          </a:p>
        </p:txBody>
      </p:sp>
    </p:spTree>
    <p:extLst>
      <p:ext uri="{BB962C8B-B14F-4D97-AF65-F5344CB8AC3E}">
        <p14:creationId xmlns:p14="http://schemas.microsoft.com/office/powerpoint/2010/main" val="7279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0195-56AD-49E7-ABFD-258DBFC8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85800"/>
            <a:ext cx="7042748" cy="1013732"/>
          </a:xfrm>
        </p:spPr>
        <p:txBody>
          <a:bodyPr/>
          <a:lstStyle/>
          <a:p>
            <a:r>
              <a:rPr lang="en-US" dirty="0"/>
              <a:t>Maven project setup</a:t>
            </a:r>
          </a:p>
        </p:txBody>
      </p:sp>
      <p:pic>
        <p:nvPicPr>
          <p:cNvPr id="4" name="Graphic 3" descr="Gears outline">
            <a:extLst>
              <a:ext uri="{FF2B5EF4-FFF2-40B4-BE49-F238E27FC236}">
                <a16:creationId xmlns:a16="http://schemas.microsoft.com/office/drawing/2014/main" id="{8DFE1840-C320-4E53-9EC2-7D8A1AC44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0314" y="2275113"/>
            <a:ext cx="3777343" cy="377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0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657A-DC15-4463-B511-BACE0935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1E3F-0CA2-446C-BFA3-28D5A61F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code: </a:t>
            </a:r>
            <a:r>
              <a:rPr lang="en-US" dirty="0" err="1">
                <a:solidFill>
                  <a:srgbClr val="00B0F0"/>
                </a:solidFill>
              </a:rPr>
              <a:t>src</a:t>
            </a:r>
            <a:r>
              <a:rPr lang="en-US" dirty="0">
                <a:solidFill>
                  <a:srgbClr val="00B0F0"/>
                </a:solidFill>
              </a:rPr>
              <a:t>/main/java</a:t>
            </a:r>
          </a:p>
          <a:p>
            <a:r>
              <a:rPr lang="en-US" dirty="0"/>
              <a:t>Project resources: </a:t>
            </a:r>
            <a:r>
              <a:rPr lang="en-US" dirty="0" err="1">
                <a:solidFill>
                  <a:srgbClr val="00B0F0"/>
                </a:solidFill>
              </a:rPr>
              <a:t>src</a:t>
            </a:r>
            <a:r>
              <a:rPr lang="en-US" dirty="0">
                <a:solidFill>
                  <a:srgbClr val="00B0F0"/>
                </a:solidFill>
              </a:rPr>
              <a:t>/main/resources</a:t>
            </a:r>
          </a:p>
          <a:p>
            <a:r>
              <a:rPr lang="en-US" dirty="0"/>
              <a:t>Built class files: </a:t>
            </a:r>
            <a:r>
              <a:rPr lang="en-US" dirty="0">
                <a:solidFill>
                  <a:srgbClr val="00B0F0"/>
                </a:solidFill>
              </a:rPr>
              <a:t>target/classes</a:t>
            </a:r>
          </a:p>
        </p:txBody>
      </p:sp>
    </p:spTree>
    <p:extLst>
      <p:ext uri="{BB962C8B-B14F-4D97-AF65-F5344CB8AC3E}">
        <p14:creationId xmlns:p14="http://schemas.microsoft.com/office/powerpoint/2010/main" val="77914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02A4-73E5-4B54-89D5-FA261F61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the </a:t>
            </a:r>
            <a:r>
              <a:rPr lang="en-US"/>
              <a:t>project grow!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382A8-2DFC-4B02-86AB-EF071E89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Maven project</a:t>
            </a:r>
          </a:p>
          <a:p>
            <a:r>
              <a:rPr lang="en-US" dirty="0"/>
              <a:t>Add the driver dependency</a:t>
            </a:r>
          </a:p>
          <a:p>
            <a:r>
              <a:rPr lang="en-US" dirty="0"/>
              <a:t>Set the compiler version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5718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630D-B010-4704-B2BC-16761BA3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coming…</a:t>
            </a:r>
            <a:endParaRPr lang="en-US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E7E21459-BFC6-417E-9C40-84199C61FF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5510528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D0A16FD9-1658-414B-9E43-52F934FBA9FE}">
                    <psuz:zmPr id="{AEA53612-EC84-4950-A821-4A3F8CA2153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2C470F8-C9A8-498F-90ED-D8C2FF58AC9F}">
                    <psuz:zmPr id="{4ACE3901-EF4E-45DE-841F-665CD3595A27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3CB9B84-35C0-458C-9798-5D4DB062BF69}">
                    <psuz:zmPr id="{3255EE9A-CABE-4A2D-8A60-E1CF562C23FA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E7E21459-BFC6-417E-9C40-84199C61FF7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9624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B98D-5B3B-4C1F-99C7-AD3AE811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Apache Maven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E34BA6-E431-4A12-91B8-0684745B1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17" y="2426884"/>
            <a:ext cx="50006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C9AD-4A3B-4F89-87A2-A25B27D8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Maven?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1B5B-FEF7-4EDD-8DFA-AA9A3542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is an application build tool</a:t>
            </a:r>
          </a:p>
          <a:p>
            <a:pPr lvl="1"/>
            <a:r>
              <a:rPr lang="en-US" dirty="0"/>
              <a:t>Builds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72267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0B98-CF7B-4EC4-8E81-F9EF4F45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using Maven?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65BB-7AFE-458B-9E41-A6EABBAE9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282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We use Maven to add project dependencies</a:t>
            </a:r>
          </a:p>
          <a:p>
            <a:r>
              <a:rPr lang="en-US" dirty="0"/>
              <a:t>A dependency is a Java library that contains code used by our application</a:t>
            </a:r>
          </a:p>
          <a:p>
            <a:r>
              <a:rPr lang="en-US" dirty="0"/>
              <a:t>Java libraries are packaged as </a:t>
            </a:r>
            <a:r>
              <a:rPr lang="en-US" dirty="0">
                <a:solidFill>
                  <a:srgbClr val="00B0F0"/>
                </a:solidFill>
              </a:rPr>
              <a:t>J</a:t>
            </a:r>
            <a:r>
              <a:rPr lang="en-US" dirty="0"/>
              <a:t>ava </a:t>
            </a:r>
            <a:r>
              <a:rPr lang="en-US" dirty="0" err="1">
                <a:solidFill>
                  <a:srgbClr val="00B0F0"/>
                </a:solidFill>
              </a:rPr>
              <a:t>AR</a:t>
            </a:r>
            <a:r>
              <a:rPr lang="en-US" dirty="0" err="1"/>
              <a:t>chives</a:t>
            </a:r>
            <a:r>
              <a:rPr lang="en-US" dirty="0"/>
              <a:t> (</a:t>
            </a:r>
            <a:r>
              <a:rPr lang="en-US" dirty="0">
                <a:solidFill>
                  <a:srgbClr val="00B0F0"/>
                </a:solidFill>
              </a:rPr>
              <a:t>JAR</a:t>
            </a:r>
            <a:r>
              <a:rPr lang="en-US" dirty="0"/>
              <a:t> files)</a:t>
            </a:r>
          </a:p>
          <a:p>
            <a:r>
              <a:rPr lang="en-US" dirty="0"/>
              <a:t>JAR files are ZIP files with a specific directory structure</a:t>
            </a:r>
          </a:p>
          <a:p>
            <a:r>
              <a:rPr lang="en-US" dirty="0"/>
              <a:t>The Java Runtime knows how to read JAR files and find code and resources in them</a:t>
            </a:r>
          </a:p>
        </p:txBody>
      </p:sp>
    </p:spTree>
    <p:extLst>
      <p:ext uri="{BB962C8B-B14F-4D97-AF65-F5344CB8AC3E}">
        <p14:creationId xmlns:p14="http://schemas.microsoft.com/office/powerpoint/2010/main" val="204063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62A9FB-EDD0-4E14-8BB7-C49BF5B9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dependencies do we need?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4D516-626A-4849-ACDF-29A2CAE3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Connector/J</a:t>
            </a:r>
          </a:p>
          <a:p>
            <a:r>
              <a:rPr lang="en-US" dirty="0"/>
              <a:t>This is a database </a:t>
            </a:r>
            <a:r>
              <a:rPr lang="en-US" i="1" dirty="0">
                <a:solidFill>
                  <a:srgbClr val="00B0F0"/>
                </a:solidFill>
              </a:rPr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36880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F4B7-049F-4057-96D4-BF2E9553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01012-2E72-49BB-9E58-16B8870E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0071" cy="4351338"/>
          </a:xfrm>
        </p:spPr>
        <p:txBody>
          <a:bodyPr/>
          <a:lstStyle/>
          <a:p>
            <a:r>
              <a:rPr lang="en-US" dirty="0"/>
              <a:t>A database driver supports the Java Database Connectivity (JDBC) standard</a:t>
            </a:r>
          </a:p>
          <a:p>
            <a:r>
              <a:rPr lang="en-US" dirty="0"/>
              <a:t>A driver is used to…</a:t>
            </a:r>
          </a:p>
          <a:p>
            <a:pPr lvl="1"/>
            <a:r>
              <a:rPr lang="en-US" dirty="0"/>
              <a:t>Manage connections</a:t>
            </a:r>
          </a:p>
          <a:p>
            <a:pPr lvl="1"/>
            <a:r>
              <a:rPr lang="en-US" dirty="0"/>
              <a:t>Send SQL to a database</a:t>
            </a:r>
          </a:p>
          <a:p>
            <a:pPr lvl="1"/>
            <a:r>
              <a:rPr lang="en-US" dirty="0"/>
              <a:t>Manage results from the database in a consistent manner</a:t>
            </a:r>
          </a:p>
          <a:p>
            <a:r>
              <a:rPr lang="en-US" dirty="0"/>
              <a:t>A driver is specific to a particular database</a:t>
            </a:r>
          </a:p>
          <a:p>
            <a:r>
              <a:rPr lang="en-US" dirty="0"/>
              <a:t>Drivers are (normally) maintained by the teams that write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4925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4DD11C-0486-4F27-AA56-B1CFA6C9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driver connects the database and client</a:t>
            </a: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85229848-8140-4346-9919-6C0794E9A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9549" y="2428441"/>
            <a:ext cx="2947874" cy="2947874"/>
          </a:xfrm>
          <a:prstGeom prst="rect">
            <a:avLst/>
          </a:prstGeom>
        </p:spPr>
      </p:pic>
      <p:pic>
        <p:nvPicPr>
          <p:cNvPr id="6" name="Graphic 5" descr="Plugged Unplugged with solid fill">
            <a:extLst>
              <a:ext uri="{FF2B5EF4-FFF2-40B4-BE49-F238E27FC236}">
                <a16:creationId xmlns:a16="http://schemas.microsoft.com/office/drawing/2014/main" id="{E5D9E66F-EB13-48D1-9E18-FF7A75B9F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544264" y="3098897"/>
            <a:ext cx="1520388" cy="1520388"/>
          </a:xfrm>
          <a:prstGeom prst="rect">
            <a:avLst/>
          </a:prstGeom>
        </p:spPr>
      </p:pic>
      <p:pic>
        <p:nvPicPr>
          <p:cNvPr id="7" name="Graphic 6" descr="Illustrator with solid fill">
            <a:extLst>
              <a:ext uri="{FF2B5EF4-FFF2-40B4-BE49-F238E27FC236}">
                <a16:creationId xmlns:a16="http://schemas.microsoft.com/office/drawing/2014/main" id="{D0DB0BB2-4F1D-4FA8-93AA-DC61B9694F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6384" y="2803392"/>
            <a:ext cx="2481148" cy="2481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446DEA-94E0-4E0B-B4B0-127E205973C6}"/>
              </a:ext>
            </a:extLst>
          </p:cNvPr>
          <p:cNvSpPr txBox="1"/>
          <p:nvPr/>
        </p:nvSpPr>
        <p:spPr>
          <a:xfrm>
            <a:off x="1585158" y="5200832"/>
            <a:ext cx="219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17640-8625-40B1-B3FD-3E8567A1C9AB}"/>
              </a:ext>
            </a:extLst>
          </p:cNvPr>
          <p:cNvSpPr txBox="1"/>
          <p:nvPr/>
        </p:nvSpPr>
        <p:spPr>
          <a:xfrm>
            <a:off x="5110321" y="5191649"/>
            <a:ext cx="191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BDA93A-FC8D-4C77-AF45-FB3210EE1FE2}"/>
              </a:ext>
            </a:extLst>
          </p:cNvPr>
          <p:cNvSpPr txBox="1"/>
          <p:nvPr/>
        </p:nvSpPr>
        <p:spPr>
          <a:xfrm>
            <a:off x="658906" y="3674425"/>
            <a:ext cx="108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Schema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362B4-D31F-4346-AD5B-9D0B4B8421E4}"/>
              </a:ext>
            </a:extLst>
          </p:cNvPr>
          <p:cNvSpPr txBox="1"/>
          <p:nvPr/>
        </p:nvSpPr>
        <p:spPr>
          <a:xfrm>
            <a:off x="658906" y="4049041"/>
            <a:ext cx="108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71049-0556-48C7-A653-8312CA77ADDD}"/>
              </a:ext>
            </a:extLst>
          </p:cNvPr>
          <p:cNvSpPr txBox="1"/>
          <p:nvPr/>
        </p:nvSpPr>
        <p:spPr>
          <a:xfrm>
            <a:off x="5215348" y="2018632"/>
            <a:ext cx="138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94CAB9-6DB8-41F8-B281-C469519E54F5}"/>
              </a:ext>
            </a:extLst>
          </p:cNvPr>
          <p:cNvCxnSpPr>
            <a:cxnSpLocks/>
          </p:cNvCxnSpPr>
          <p:nvPr/>
        </p:nvCxnSpPr>
        <p:spPr>
          <a:xfrm flipH="1">
            <a:off x="4296417" y="2341867"/>
            <a:ext cx="1059934" cy="1176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3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E01E-A218-446A-ABBD-E7521D4E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93" y="578303"/>
            <a:ext cx="7042748" cy="914400"/>
          </a:xfrm>
        </p:spPr>
        <p:txBody>
          <a:bodyPr/>
          <a:lstStyle/>
          <a:p>
            <a:r>
              <a:rPr lang="en-US" dirty="0"/>
              <a:t>How Maven works</a:t>
            </a:r>
          </a:p>
        </p:txBody>
      </p:sp>
      <p:pic>
        <p:nvPicPr>
          <p:cNvPr id="4" name="Graphic 3" descr="Bulldozer with solid fill">
            <a:extLst>
              <a:ext uri="{FF2B5EF4-FFF2-40B4-BE49-F238E27FC236}">
                <a16:creationId xmlns:a16="http://schemas.microsoft.com/office/drawing/2014/main" id="{410E66FD-65F2-4B2A-8856-3E7270A7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Graphic 5" descr="Dump truck with solid fill">
            <a:extLst>
              <a:ext uri="{FF2B5EF4-FFF2-40B4-BE49-F238E27FC236}">
                <a16:creationId xmlns:a16="http://schemas.microsoft.com/office/drawing/2014/main" id="{2669C0F2-3CD2-48A7-AA4C-FC530E4DC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4218" y="2232251"/>
            <a:ext cx="3307897" cy="330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3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930</TotalTime>
  <Words>468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Create Maven Project</vt:lpstr>
      <vt:lpstr>What's coming…</vt:lpstr>
      <vt:lpstr>All about Apache Maven</vt:lpstr>
      <vt:lpstr>What is Apache Maven?</vt:lpstr>
      <vt:lpstr>How are we using Maven?</vt:lpstr>
      <vt:lpstr>What dependencies do we need?</vt:lpstr>
      <vt:lpstr>Database driver</vt:lpstr>
      <vt:lpstr>The driver connects the database and client</vt:lpstr>
      <vt:lpstr>How Maven works</vt:lpstr>
      <vt:lpstr>The Project Object Model</vt:lpstr>
      <vt:lpstr>The bottom line</vt:lpstr>
      <vt:lpstr>How to add a project dependency</vt:lpstr>
      <vt:lpstr>How to find a dependency?</vt:lpstr>
      <vt:lpstr>Maven project setup</vt:lpstr>
      <vt:lpstr>Important directories</vt:lpstr>
      <vt:lpstr>Watch the project grow!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75</cp:revision>
  <dcterms:created xsi:type="dcterms:W3CDTF">2021-08-01T14:44:57Z</dcterms:created>
  <dcterms:modified xsi:type="dcterms:W3CDTF">2023-04-13T16:16:37Z</dcterms:modified>
</cp:coreProperties>
</file>