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5"/>
  </p:notesMasterIdLst>
  <p:sldIdLst>
    <p:sldId id="256" r:id="rId2"/>
    <p:sldId id="289" r:id="rId3"/>
    <p:sldId id="286" r:id="rId4"/>
    <p:sldId id="257" r:id="rId5"/>
    <p:sldId id="290" r:id="rId6"/>
    <p:sldId id="263" r:id="rId7"/>
    <p:sldId id="258" r:id="rId8"/>
    <p:sldId id="259" r:id="rId9"/>
    <p:sldId id="262" r:id="rId10"/>
    <p:sldId id="260" r:id="rId11"/>
    <p:sldId id="287" r:id="rId12"/>
    <p:sldId id="264" r:id="rId13"/>
    <p:sldId id="267" r:id="rId14"/>
    <p:sldId id="265" r:id="rId15"/>
    <p:sldId id="266" r:id="rId16"/>
    <p:sldId id="268" r:id="rId17"/>
    <p:sldId id="269" r:id="rId18"/>
    <p:sldId id="270" r:id="rId19"/>
    <p:sldId id="271" r:id="rId20"/>
    <p:sldId id="272" r:id="rId21"/>
    <p:sldId id="274" r:id="rId22"/>
    <p:sldId id="288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</p14:sldIdLst>
        </p14:section>
        <p14:section name="Summary Section" id="{48E76D6A-B4AF-409E-AD2C-01CF8789FBCF}">
          <p14:sldIdLst>
            <p14:sldId id="289"/>
          </p14:sldIdLst>
        </p14:section>
        <p14:section name="SELECT Statement" id="{2C8D1936-55EE-4033-8B74-16A3C9321CDB}">
          <p14:sldIdLst>
            <p14:sldId id="286"/>
            <p14:sldId id="257"/>
            <p14:sldId id="290"/>
            <p14:sldId id="263"/>
            <p14:sldId id="258"/>
            <p14:sldId id="259"/>
            <p14:sldId id="262"/>
            <p14:sldId id="260"/>
          </p14:sldIdLst>
        </p14:section>
        <p14:section name="WHERE Clause" id="{3AF8BB31-507B-4818-92CE-CEA78624C1A3}">
          <p14:sldIdLst>
            <p14:sldId id="287"/>
            <p14:sldId id="264"/>
            <p14:sldId id="267"/>
            <p14:sldId id="265"/>
            <p14:sldId id="266"/>
            <p14:sldId id="268"/>
            <p14:sldId id="269"/>
            <p14:sldId id="270"/>
            <p14:sldId id="271"/>
            <p14:sldId id="272"/>
            <p14:sldId id="274"/>
          </p14:sldIdLst>
        </p14:section>
        <p14:section name="Other Clauses" id="{A70EEB3B-B780-42D1-B099-DFDF8535D849}">
          <p14:sldIdLst>
            <p14:sldId id="288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32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56F83231-ECCF-4DFB-B84E-943E167C3DAF}"/>
    <pc:docChg chg="undo custSel modSld">
      <pc:chgData name="Charles Kiefriter" userId="a996b49251c4dfd2" providerId="LiveId" clId="{56F83231-ECCF-4DFB-B84E-943E167C3DAF}" dt="2023-05-08T13:48:20.322" v="3" actId="1035"/>
      <pc:docMkLst>
        <pc:docMk/>
      </pc:docMkLst>
      <pc:sldChg chg="modSp mod">
        <pc:chgData name="Charles Kiefriter" userId="a996b49251c4dfd2" providerId="LiveId" clId="{56F83231-ECCF-4DFB-B84E-943E167C3DAF}" dt="2023-05-08T13:46:17.681" v="1" actId="1076"/>
        <pc:sldMkLst>
          <pc:docMk/>
          <pc:sldMk cId="1688833192" sldId="272"/>
        </pc:sldMkLst>
        <pc:spChg chg="mod">
          <ac:chgData name="Charles Kiefriter" userId="a996b49251c4dfd2" providerId="LiveId" clId="{56F83231-ECCF-4DFB-B84E-943E167C3DAF}" dt="2023-05-08T13:46:17.681" v="1" actId="1076"/>
          <ac:spMkLst>
            <pc:docMk/>
            <pc:sldMk cId="1688833192" sldId="272"/>
            <ac:spMk id="3" creationId="{95B61D76-7429-4D93-8E4B-DF1F2EF7F0BF}"/>
          </ac:spMkLst>
        </pc:spChg>
      </pc:sldChg>
      <pc:sldChg chg="modSp mod">
        <pc:chgData name="Charles Kiefriter" userId="a996b49251c4dfd2" providerId="LiveId" clId="{56F83231-ECCF-4DFB-B84E-943E167C3DAF}" dt="2023-05-08T13:48:20.322" v="3" actId="1035"/>
        <pc:sldMkLst>
          <pc:docMk/>
          <pc:sldMk cId="2853734381" sldId="278"/>
        </pc:sldMkLst>
        <pc:spChg chg="mod">
          <ac:chgData name="Charles Kiefriter" userId="a996b49251c4dfd2" providerId="LiveId" clId="{56F83231-ECCF-4DFB-B84E-943E167C3DAF}" dt="2023-05-08T13:48:20.322" v="3" actId="1035"/>
          <ac:spMkLst>
            <pc:docMk/>
            <pc:sldMk cId="2853734381" sldId="278"/>
            <ac:spMk id="6" creationId="{4E312E71-2F7D-463A-B9BC-E86B8EC2F423}"/>
          </ac:spMkLst>
        </pc:spChg>
      </pc:sldChg>
    </pc:docChg>
  </pc:docChgLst>
  <pc:docChgLst>
    <pc:chgData name="Chuck Kiefriter" userId="a996b49251c4dfd2" providerId="LiveId" clId="{9DBDDBB1-A280-4E9B-AD6C-3428C24E6EB2}"/>
    <pc:docChg chg="modSld">
      <pc:chgData name="Chuck Kiefriter" userId="a996b49251c4dfd2" providerId="LiveId" clId="{9DBDDBB1-A280-4E9B-AD6C-3428C24E6EB2}" dt="2024-04-10T22:31:03.850" v="3" actId="14100"/>
      <pc:docMkLst>
        <pc:docMk/>
      </pc:docMkLst>
      <pc:sldChg chg="modSp mod">
        <pc:chgData name="Chuck Kiefriter" userId="a996b49251c4dfd2" providerId="LiveId" clId="{9DBDDBB1-A280-4E9B-AD6C-3428C24E6EB2}" dt="2024-04-10T22:30:53.856" v="2" actId="14100"/>
        <pc:sldMkLst>
          <pc:docMk/>
          <pc:sldMk cId="2013084676" sldId="258"/>
        </pc:sldMkLst>
        <pc:spChg chg="mod">
          <ac:chgData name="Chuck Kiefriter" userId="a996b49251c4dfd2" providerId="LiveId" clId="{9DBDDBB1-A280-4E9B-AD6C-3428C24E6EB2}" dt="2024-04-10T22:30:53.856" v="2" actId="14100"/>
          <ac:spMkLst>
            <pc:docMk/>
            <pc:sldMk cId="2013084676" sldId="258"/>
            <ac:spMk id="3" creationId="{A4BA9F1F-20DB-4727-BCFD-78D3A890453D}"/>
          </ac:spMkLst>
        </pc:spChg>
      </pc:sldChg>
      <pc:sldChg chg="modSp mod">
        <pc:chgData name="Chuck Kiefriter" userId="a996b49251c4dfd2" providerId="LiveId" clId="{9DBDDBB1-A280-4E9B-AD6C-3428C24E6EB2}" dt="2024-04-10T22:31:03.850" v="3" actId="14100"/>
        <pc:sldMkLst>
          <pc:docMk/>
          <pc:sldMk cId="1476757412" sldId="259"/>
        </pc:sldMkLst>
        <pc:spChg chg="mod">
          <ac:chgData name="Chuck Kiefriter" userId="a996b49251c4dfd2" providerId="LiveId" clId="{9DBDDBB1-A280-4E9B-AD6C-3428C24E6EB2}" dt="2024-04-10T22:31:03.850" v="3" actId="14100"/>
          <ac:spMkLst>
            <pc:docMk/>
            <pc:sldMk cId="1476757412" sldId="259"/>
            <ac:spMk id="3" creationId="{A4BA9F1F-20DB-4727-BCFD-78D3A890453D}"/>
          </ac:spMkLst>
        </pc:spChg>
      </pc:sldChg>
      <pc:sldChg chg="modSp mod">
        <pc:chgData name="Chuck Kiefriter" userId="a996b49251c4dfd2" providerId="LiveId" clId="{9DBDDBB1-A280-4E9B-AD6C-3428C24E6EB2}" dt="2024-04-10T22:30:32.833" v="1" actId="14100"/>
        <pc:sldMkLst>
          <pc:docMk/>
          <pc:sldMk cId="3033416672" sldId="263"/>
        </pc:sldMkLst>
        <pc:spChg chg="mod">
          <ac:chgData name="Chuck Kiefriter" userId="a996b49251c4dfd2" providerId="LiveId" clId="{9DBDDBB1-A280-4E9B-AD6C-3428C24E6EB2}" dt="2024-04-10T22:30:32.833" v="1" actId="14100"/>
          <ac:spMkLst>
            <pc:docMk/>
            <pc:sldMk cId="3033416672" sldId="263"/>
            <ac:spMk id="3" creationId="{923B65AB-44E4-430F-950D-ABC928318277}"/>
          </ac:spMkLst>
        </pc:spChg>
      </pc:sldChg>
      <pc:sldChg chg="modSp mod">
        <pc:chgData name="Chuck Kiefriter" userId="a996b49251c4dfd2" providerId="LiveId" clId="{9DBDDBB1-A280-4E9B-AD6C-3428C24E6EB2}" dt="2024-02-21T00:03:08.870" v="0" actId="14100"/>
        <pc:sldMkLst>
          <pc:docMk/>
          <pc:sldMk cId="604275033" sldId="270"/>
        </pc:sldMkLst>
        <pc:spChg chg="mod">
          <ac:chgData name="Chuck Kiefriter" userId="a996b49251c4dfd2" providerId="LiveId" clId="{9DBDDBB1-A280-4E9B-AD6C-3428C24E6EB2}" dt="2024-02-21T00:03:08.870" v="0" actId="14100"/>
          <ac:spMkLst>
            <pc:docMk/>
            <pc:sldMk cId="604275033" sldId="270"/>
            <ac:spMk id="6" creationId="{60015F03-34EF-4E4C-882C-D0E25AB8165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Reading Data: SELECT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Reading from a single table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5017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Acts</a:t>
            </a:r>
            <a:r>
              <a:rPr lang="en-US" dirty="0"/>
              <a:t> on the entire table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2628900"/>
            <a:ext cx="7100944" cy="386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Beef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Smoker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4 | Bread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5 | Breakfast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...      | ...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339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073D-95BA-4EA2-A85D-99ED31EB9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pic>
        <p:nvPicPr>
          <p:cNvPr id="5" name="Graphic 4" descr="@ with solid fill">
            <a:extLst>
              <a:ext uri="{FF2B5EF4-FFF2-40B4-BE49-F238E27FC236}">
                <a16:creationId xmlns:a16="http://schemas.microsoft.com/office/drawing/2014/main" id="{2A2D3BC0-E1E2-4A43-AB42-A92031BD4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98650"/>
            <a:ext cx="30607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7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B6F76-1954-4C41-9F23-892F67A0D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6276-D0DE-4224-B3E1-C650587C7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sub-clause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sub-clause</a:t>
            </a:r>
            <a:r>
              <a:rPr lang="en-US" sz="20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sub-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clause</a:t>
            </a:r>
            <a:r>
              <a:rPr lang="en-US" sz="20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2000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5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9F46-D7D1-41FF-93C4-081527E8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relational operators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ADAFA0-6E72-47DB-B79B-C5AF235269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962513"/>
              </p:ext>
            </p:extLst>
          </p:nvPr>
        </p:nvGraphicFramePr>
        <p:xfrm>
          <a:off x="838200" y="2561166"/>
          <a:ext cx="42291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411475910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32088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2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425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74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82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5304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362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5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47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'a'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'd'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Beef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Bread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5 | Breakfast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61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&lt;= 'b'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&gt;= 't'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21 | Tex-Mex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22 | Vegetarian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Veggies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071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(4, 6, 8)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4 | Bread 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6 | Fish and Seafood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8 | Kid Food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BETWEEN (inclusive)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BETWEEN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8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8 | Kid Food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9 | Low Carb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10 | Main Dish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487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wildcards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15F03-34EF-4E4C-882C-D0E25AB81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4351338"/>
          </a:xfrm>
        </p:spPr>
        <p:txBody>
          <a:bodyPr/>
          <a:lstStyle/>
          <a:p>
            <a:r>
              <a:rPr lang="en-US" dirty="0"/>
              <a:t>An underscore ('_') means "match any </a:t>
            </a:r>
            <a:r>
              <a:rPr lang="en-US" dirty="0">
                <a:solidFill>
                  <a:srgbClr val="00B0F0"/>
                </a:solidFill>
              </a:rPr>
              <a:t>single</a:t>
            </a:r>
            <a:r>
              <a:rPr lang="en-US" dirty="0"/>
              <a:t> character</a:t>
            </a:r>
          </a:p>
          <a:p>
            <a:r>
              <a:rPr lang="en-US" dirty="0"/>
              <a:t>A percent ('%') means "match zero or </a:t>
            </a:r>
            <a:r>
              <a:rPr lang="en-US" dirty="0">
                <a:solidFill>
                  <a:srgbClr val="00B0F0"/>
                </a:solidFill>
              </a:rPr>
              <a:t>more</a:t>
            </a:r>
            <a:r>
              <a:rPr lang="en-US" dirty="0"/>
              <a:t> characters</a:t>
            </a:r>
          </a:p>
          <a:p>
            <a:r>
              <a:rPr lang="en-US" dirty="0"/>
              <a:t>Used with </a:t>
            </a:r>
            <a:r>
              <a:rPr lang="en-US" dirty="0">
                <a:solidFill>
                  <a:srgbClr val="00B0F0"/>
                </a:solidFill>
              </a:rPr>
              <a:t>LIKE</a:t>
            </a:r>
            <a:r>
              <a:rPr lang="en-US" dirty="0"/>
              <a:t> keyword</a:t>
            </a:r>
          </a:p>
        </p:txBody>
      </p:sp>
    </p:spTree>
    <p:extLst>
      <p:ext uri="{BB962C8B-B14F-4D97-AF65-F5344CB8AC3E}">
        <p14:creationId xmlns:p14="http://schemas.microsoft.com/office/powerpoint/2010/main" val="60427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'_e%'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11 | M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diterranean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12 | M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xican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21 | T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x-Mex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22 | V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getarian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19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0799C-13DD-4407-8557-855EB82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AFD45D4C-9CE2-494C-8FF7-7C9CBF6EF91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746127505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2C8D1936-55EE-4033-8B74-16A3C9321CDB}">
                    <psuz:zmPr id="{F48DB333-B4D6-4E13-B9CB-EDFDF7B1EB51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3AF8BB31-507B-4818-92CE-CEA78624C1A3}">
                    <psuz:zmPr id="{4021A244-C987-4152-9FBF-9B3BB0076EE4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70EEB3B-B780-42D1-B099-DFDF8535D849}">
                    <psuz:zmPr id="{E17922E8-7DBD-4A42-912A-6395D4AD3CA2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AFD45D4C-9CE2-494C-8FF7-7C9CBF6EF91A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22845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IS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amount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ingredient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amount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NULL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ingredient_name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| amount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green food coloring |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sunflower seeds     | </a:t>
            </a:r>
            <a:r>
              <a:rPr lang="en-US" sz="2000" dirty="0">
                <a:solidFill>
                  <a:schemeClr val="bg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[NULL]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+---------------------+--------+</a:t>
            </a:r>
          </a:p>
        </p:txBody>
      </p:sp>
    </p:spTree>
    <p:extLst>
      <p:ext uri="{BB962C8B-B14F-4D97-AF65-F5344CB8AC3E}">
        <p14:creationId xmlns:p14="http://schemas.microsoft.com/office/powerpoint/2010/main" val="16888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WHERE: NOT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BETWEEN 3 AND 22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Beef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Veggies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24 | Fruit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94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A43D0-C962-47F2-8392-B1F763123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clauses</a:t>
            </a:r>
          </a:p>
        </p:txBody>
      </p:sp>
      <p:pic>
        <p:nvPicPr>
          <p:cNvPr id="4" name="Graphic 3" descr="Squiggle outline">
            <a:extLst>
              <a:ext uri="{FF2B5EF4-FFF2-40B4-BE49-F238E27FC236}">
                <a16:creationId xmlns:a16="http://schemas.microsoft.com/office/drawing/2014/main" id="{B814BE97-3234-451B-A736-9E4341410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690688"/>
            <a:ext cx="42418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8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DB351-6CDE-4817-8285-391E4D92E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61D76-7429-4D93-8E4B-DF1F2EF7F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DESC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23 | Veggies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22 | Vegetarian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21 | Tex-Mex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20 | Soup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3 | Smoker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19 | Slow Cooker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... | ...  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5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42145-80B4-4860-8893-8D29C334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3621C-2D2B-4C6E-8956-30973B13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Specify a </a:t>
            </a:r>
            <a:r>
              <a:rPr lang="en-US" dirty="0">
                <a:solidFill>
                  <a:srgbClr val="00B0F0"/>
                </a:solidFill>
              </a:rPr>
              <a:t>direction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category_name</a:t>
            </a:r>
            <a:r>
              <a:rPr lang="en-US" dirty="0"/>
              <a:t> ASC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category_name</a:t>
            </a:r>
            <a:r>
              <a:rPr lang="en-US" dirty="0"/>
              <a:t> DESC</a:t>
            </a:r>
          </a:p>
          <a:p>
            <a:pPr lvl="1"/>
            <a:r>
              <a:rPr lang="en-US" dirty="0"/>
              <a:t>ORDER BY </a:t>
            </a:r>
            <a:r>
              <a:rPr lang="en-US" dirty="0" err="1"/>
              <a:t>category_name</a:t>
            </a:r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A5BE21-7535-490B-B647-1C6087112A04}"/>
              </a:ext>
            </a:extLst>
          </p:cNvPr>
          <p:cNvSpPr/>
          <p:nvPr/>
        </p:nvSpPr>
        <p:spPr>
          <a:xfrm rot="18169708">
            <a:off x="1485900" y="3873500"/>
            <a:ext cx="1968500" cy="9398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Same as ASC</a:t>
            </a:r>
          </a:p>
        </p:txBody>
      </p:sp>
    </p:spTree>
    <p:extLst>
      <p:ext uri="{BB962C8B-B14F-4D97-AF65-F5344CB8AC3E}">
        <p14:creationId xmlns:p14="http://schemas.microsoft.com/office/powerpoint/2010/main" val="168317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ORDER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More</a:t>
            </a:r>
            <a:r>
              <a:rPr lang="en-US" dirty="0"/>
              <a:t> than one column can be specified</a:t>
            </a:r>
          </a:p>
          <a:p>
            <a:r>
              <a:rPr lang="en-US" dirty="0"/>
              <a:t>Separate by </a:t>
            </a:r>
            <a:r>
              <a:rPr lang="en-US" dirty="0">
                <a:solidFill>
                  <a:srgbClr val="00B0F0"/>
                </a:solidFill>
              </a:rPr>
              <a:t>comma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00:05:00 | Ice cubes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 Apple Monsters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 Kitty Litter Cake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23:59:00 | Chocolate Moose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14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Returns rows that are </a:t>
            </a:r>
            <a:r>
              <a:rPr lang="en-US" dirty="0">
                <a:solidFill>
                  <a:srgbClr val="00B0F0"/>
                </a:solidFill>
              </a:rPr>
              <a:t>unique</a:t>
            </a:r>
            <a:r>
              <a:rPr lang="en-US" dirty="0"/>
              <a:t> across all requested columns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4109272" y="3055937"/>
            <a:ext cx="3009900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DISTINCT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00:23:59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549195-FB59-4D7C-9357-03F07F3EC3D2}"/>
              </a:ext>
            </a:extLst>
          </p:cNvPr>
          <p:cNvSpPr txBox="1">
            <a:spLocks/>
          </p:cNvSpPr>
          <p:nvPr/>
        </p:nvSpPr>
        <p:spPr>
          <a:xfrm>
            <a:off x="838200" y="3055937"/>
            <a:ext cx="3009900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00:23:59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73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Specifies the </a:t>
            </a:r>
            <a:r>
              <a:rPr lang="en-US" dirty="0">
                <a:solidFill>
                  <a:srgbClr val="00B0F0"/>
                </a:solidFill>
              </a:rPr>
              <a:t>maximum</a:t>
            </a:r>
            <a:r>
              <a:rPr lang="en-US" dirty="0"/>
              <a:t> number of rows returned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Ice cubes         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Kitty Litter Cake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70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with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Specifies the starting row as well as the maximum number of rows returned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5473700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OFFSET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Kitty Litter Cake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Apple Monsters   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70B5D58B-7D63-4011-9A7B-2F8E59BF295E}"/>
              </a:ext>
            </a:extLst>
          </p:cNvPr>
          <p:cNvSpPr/>
          <p:nvPr/>
        </p:nvSpPr>
        <p:spPr>
          <a:xfrm>
            <a:off x="3683822" y="3709988"/>
            <a:ext cx="1409700" cy="596900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Zero-based</a:t>
            </a:r>
          </a:p>
        </p:txBody>
      </p:sp>
    </p:spTree>
    <p:extLst>
      <p:ext uri="{BB962C8B-B14F-4D97-AF65-F5344CB8AC3E}">
        <p14:creationId xmlns:p14="http://schemas.microsoft.com/office/powerpoint/2010/main" val="135649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Groups like results together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AS 'Num Recipes',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Num Recipes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2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23:59:00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03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638D4-0C6D-4696-BC1F-0A122F8D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pic>
        <p:nvPicPr>
          <p:cNvPr id="5" name="Graphic 4" descr="Right pointing backhand index outline">
            <a:extLst>
              <a:ext uri="{FF2B5EF4-FFF2-40B4-BE49-F238E27FC236}">
                <a16:creationId xmlns:a16="http://schemas.microsoft.com/office/drawing/2014/main" id="{540069B1-3932-4202-B22F-E8E596BA34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240953">
            <a:off x="1474387" y="2184399"/>
            <a:ext cx="31242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095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Like WHERE but with </a:t>
            </a:r>
            <a:r>
              <a:rPr lang="en-US" dirty="0">
                <a:solidFill>
                  <a:srgbClr val="00B0F0"/>
                </a:solidFill>
              </a:rPr>
              <a:t>aggregate</a:t>
            </a:r>
            <a:r>
              <a:rPr lang="en-US" dirty="0"/>
              <a:t> function - like count(*)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055938"/>
            <a:ext cx="7100944" cy="3436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AS 'Num Recipes',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count(*)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Num Recipes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00:05:00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 23:59:00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996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7987-4152-48DA-9DBF-25F096A6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A239-5F31-4559-9F2D-2D58ED9E0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Difference</a:t>
            </a:r>
            <a:r>
              <a:rPr lang="en-US" dirty="0"/>
              <a:t> between WHERE and HAVING</a:t>
            </a:r>
          </a:p>
          <a:p>
            <a:pPr lvl="1"/>
            <a:r>
              <a:rPr lang="en-US" dirty="0"/>
              <a:t>WHERE puts constraint(s) on table </a:t>
            </a:r>
            <a:r>
              <a:rPr lang="en-US" dirty="0">
                <a:solidFill>
                  <a:srgbClr val="00B0F0"/>
                </a:solidFill>
              </a:rPr>
              <a:t>columns</a:t>
            </a:r>
          </a:p>
          <a:p>
            <a:pPr lvl="1"/>
            <a:r>
              <a:rPr lang="en-US" dirty="0"/>
              <a:t>HAVING puts constraint(s) on </a:t>
            </a:r>
            <a:r>
              <a:rPr lang="en-US" dirty="0">
                <a:solidFill>
                  <a:srgbClr val="00B0F0"/>
                </a:solidFill>
              </a:rPr>
              <a:t>aggregate</a:t>
            </a:r>
            <a:r>
              <a:rPr lang="en-US" dirty="0"/>
              <a:t> functions</a:t>
            </a:r>
          </a:p>
          <a:p>
            <a:r>
              <a:rPr lang="en-US" dirty="0"/>
              <a:t>Aggregate functions </a:t>
            </a:r>
            <a:r>
              <a:rPr lang="en-US" dirty="0">
                <a:solidFill>
                  <a:srgbClr val="00B0F0"/>
                </a:solidFill>
              </a:rPr>
              <a:t>combine</a:t>
            </a:r>
            <a:r>
              <a:rPr lang="en-US" dirty="0"/>
              <a:t> results</a:t>
            </a:r>
          </a:p>
          <a:p>
            <a:pPr lvl="1"/>
            <a:r>
              <a:rPr lang="en-US" dirty="0"/>
              <a:t>SUM</a:t>
            </a:r>
          </a:p>
          <a:p>
            <a:pPr lvl="1"/>
            <a:r>
              <a:rPr lang="en-US" dirty="0"/>
              <a:t>COUNT</a:t>
            </a:r>
          </a:p>
          <a:p>
            <a:pPr lvl="1"/>
            <a:r>
              <a:rPr lang="en-US" dirty="0"/>
              <a:t>AVG</a:t>
            </a:r>
          </a:p>
        </p:txBody>
      </p:sp>
    </p:spTree>
    <p:extLst>
      <p:ext uri="{BB962C8B-B14F-4D97-AF65-F5344CB8AC3E}">
        <p14:creationId xmlns:p14="http://schemas.microsoft.com/office/powerpoint/2010/main" val="384431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F1160-634B-472C-BBA0-1BC3AA61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vs.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F02F-23CC-4CF4-AE80-134F1420C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450975"/>
          </a:xfrm>
        </p:spPr>
        <p:txBody>
          <a:bodyPr/>
          <a:lstStyle/>
          <a:p>
            <a:r>
              <a:rPr lang="en-US" dirty="0"/>
              <a:t>GROUP BY does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need a HAVING clause</a:t>
            </a:r>
          </a:p>
          <a:p>
            <a:r>
              <a:rPr lang="en-US" dirty="0"/>
              <a:t>HAVING does not need a GROUP BY but the results won't be anything that makes </a:t>
            </a:r>
            <a:r>
              <a:rPr lang="en-US" dirty="0">
                <a:solidFill>
                  <a:srgbClr val="00B0F0"/>
                </a:solidFill>
              </a:rPr>
              <a:t>sense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BF8852-754B-4BCA-87D1-202EC3B8DA37}"/>
              </a:ext>
            </a:extLst>
          </p:cNvPr>
          <p:cNvSpPr txBox="1">
            <a:spLocks/>
          </p:cNvSpPr>
          <p:nvPr/>
        </p:nvSpPr>
        <p:spPr>
          <a:xfrm>
            <a:off x="838200" y="3429000"/>
            <a:ext cx="7100944" cy="3063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count(*) AS 'Num Recipes',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HAVING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count(*) &gt; 0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Num Recipes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4 |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1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6067C-9A16-4CC1-92C9-B4B1778B3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D90A-DC8A-49C4-9B23-B00AFFB4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880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SELECT DISTINCT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GROUP BY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HAVING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aggregate function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column(s)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LIMIT </a:t>
            </a: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num_rows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[OFFSET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row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2995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E32B-3B05-417F-AC55-8D8ECA30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5E8E-6BAA-476E-B41D-5B26184A8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columns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constraint(s)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26047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B8C7-A6D8-4643-825B-BFCE963F1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Recap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E12D28B-C0F3-436F-B1A5-D845D5C52A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798092"/>
              </p:ext>
            </p:extLst>
          </p:nvPr>
        </p:nvGraphicFramePr>
        <p:xfrm>
          <a:off x="596900" y="2230966"/>
          <a:ext cx="5346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350">
                  <a:extLst>
                    <a:ext uri="{9D8B030D-6E8A-4147-A177-3AD203B41FA5}">
                      <a16:colId xmlns:a16="http://schemas.microsoft.com/office/drawing/2014/main" val="3731170871"/>
                    </a:ext>
                  </a:extLst>
                </a:gridCol>
                <a:gridCol w="2673350">
                  <a:extLst>
                    <a:ext uri="{9D8B030D-6E8A-4147-A177-3AD203B41FA5}">
                      <a16:colId xmlns:a16="http://schemas.microsoft.com/office/drawing/2014/main" val="3348395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SQL Keyword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0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C</a:t>
                      </a:r>
                      <a:r>
                        <a:rPr lang="en-US" dirty="0"/>
                        <a:t>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INTO </a:t>
                      </a:r>
                      <a:r>
                        <a:rPr lang="en-US" i="1" dirty="0"/>
                        <a:t>table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568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R</a:t>
                      </a:r>
                      <a:r>
                        <a:rPr lang="en-US" u="none" dirty="0"/>
                        <a:t>ead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* FROM </a:t>
                      </a:r>
                      <a:r>
                        <a:rPr lang="en-US" i="1" dirty="0"/>
                        <a:t>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062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U</a:t>
                      </a:r>
                      <a:r>
                        <a:rPr lang="en-US" u="none" dirty="0"/>
                        <a:t>pdate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490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/>
                        <a:t>D</a:t>
                      </a:r>
                      <a:r>
                        <a:rPr lang="en-US" u="none" dirty="0"/>
                        <a:t>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158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4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471E-4F4A-47E8-B6A4-6BDE5997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 in SELECT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B65AB-44E4-430F-950D-ABC928318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6432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Numbers</a:t>
            </a:r>
            <a:r>
              <a:rPr lang="en-US" dirty="0"/>
              <a:t> do not have quotes</a:t>
            </a:r>
          </a:p>
          <a:p>
            <a:pPr>
              <a:spcBef>
                <a:spcPts val="1800"/>
              </a:spcBef>
            </a:pPr>
            <a:r>
              <a:rPr lang="en-US" dirty="0"/>
              <a:t>Everything else is </a:t>
            </a:r>
            <a:r>
              <a:rPr lang="en-US" dirty="0">
                <a:solidFill>
                  <a:srgbClr val="00B0F0"/>
                </a:solidFill>
              </a:rPr>
              <a:t>surrounded</a:t>
            </a:r>
            <a:r>
              <a:rPr lang="en-US" dirty="0"/>
              <a:t> by single quotes</a:t>
            </a:r>
          </a:p>
          <a:p>
            <a:pPr>
              <a:spcBef>
                <a:spcPts val="1800"/>
              </a:spcBef>
            </a:pPr>
            <a:r>
              <a:rPr lang="en-US" dirty="0"/>
              <a:t>MySQL usually </a:t>
            </a:r>
            <a:r>
              <a:rPr lang="en-US" dirty="0">
                <a:solidFill>
                  <a:srgbClr val="00B0F0"/>
                </a:solidFill>
              </a:rPr>
              <a:t>recognizes</a:t>
            </a:r>
            <a:r>
              <a:rPr lang="en-US" dirty="0"/>
              <a:t> double quotes, but this is not necessarily true of other databases</a:t>
            </a:r>
          </a:p>
        </p:txBody>
      </p:sp>
    </p:spTree>
    <p:extLst>
      <p:ext uri="{BB962C8B-B14F-4D97-AF65-F5344CB8AC3E}">
        <p14:creationId xmlns:p14="http://schemas.microsoft.com/office/powerpoint/2010/main" val="303341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95688" cy="1501775"/>
          </a:xfrm>
        </p:spPr>
        <p:txBody>
          <a:bodyPr/>
          <a:lstStyle/>
          <a:p>
            <a:r>
              <a:rPr lang="en-US" dirty="0"/>
              <a:t>Column names are separated by </a:t>
            </a:r>
            <a:r>
              <a:rPr lang="en-US" dirty="0">
                <a:solidFill>
                  <a:srgbClr val="00B0F0"/>
                </a:solidFill>
              </a:rPr>
              <a:t>commas</a:t>
            </a:r>
          </a:p>
          <a:p>
            <a:r>
              <a:rPr lang="en-US" dirty="0"/>
              <a:t>Data is returned in the </a:t>
            </a:r>
            <a:r>
              <a:rPr lang="en-US" dirty="0">
                <a:solidFill>
                  <a:srgbClr val="00B0F0"/>
                </a:solidFill>
              </a:rPr>
              <a:t>same</a:t>
            </a:r>
            <a:r>
              <a:rPr lang="en-US" dirty="0"/>
              <a:t> order as the column names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327400"/>
            <a:ext cx="7100944" cy="316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1 | Kitty Litter Cake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+-----------+-------------------+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0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D937C-E3E3-4637-B5B4-9DB17F5D6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all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A9F1F-20DB-4727-BCFD-78D3A890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56392" cy="1501775"/>
          </a:xfrm>
        </p:spPr>
        <p:txBody>
          <a:bodyPr/>
          <a:lstStyle/>
          <a:p>
            <a:r>
              <a:rPr lang="en-US" dirty="0"/>
              <a:t>"</a:t>
            </a:r>
            <a:r>
              <a:rPr lang="en-US" dirty="0">
                <a:solidFill>
                  <a:srgbClr val="00B0F0"/>
                </a:solidFill>
              </a:rPr>
              <a:t>*</a:t>
            </a:r>
            <a:r>
              <a:rPr lang="en-US" dirty="0"/>
              <a:t>" means all columns</a:t>
            </a:r>
          </a:p>
          <a:p>
            <a:r>
              <a:rPr lang="en-US" dirty="0"/>
              <a:t>The columns are returned in the </a:t>
            </a:r>
            <a:r>
              <a:rPr lang="en-US" dirty="0">
                <a:solidFill>
                  <a:srgbClr val="00B0F0"/>
                </a:solidFill>
              </a:rPr>
              <a:t>order</a:t>
            </a:r>
            <a:r>
              <a:rPr lang="en-US" dirty="0"/>
              <a:t> they were specified in the CREATE TABLE statement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312E71-2F7D-463A-B9BC-E86B8EC2F423}"/>
              </a:ext>
            </a:extLst>
          </p:cNvPr>
          <p:cNvSpPr txBox="1">
            <a:spLocks/>
          </p:cNvSpPr>
          <p:nvPr/>
        </p:nvSpPr>
        <p:spPr>
          <a:xfrm>
            <a:off x="838200" y="3670300"/>
            <a:ext cx="7100944" cy="2822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category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WHERE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category_name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   1 | Asian        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+-------------+---------------+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57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25B4-08D7-4B29-A84E-CA58D923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6DBD-533C-4DF6-9E93-DF94312B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100944" cy="44608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prep_time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'Time to Prepare'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Time to Prepare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00:20:00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00:50:00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|        23:59:00 |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49669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1211</TotalTime>
  <Words>1254</Words>
  <Application>Microsoft Office PowerPoint</Application>
  <PresentationFormat>Widescreen</PresentationFormat>
  <Paragraphs>334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Office Theme</vt:lpstr>
      <vt:lpstr>Reading Data: SELECT</vt:lpstr>
      <vt:lpstr>In this video...</vt:lpstr>
      <vt:lpstr>SELECT statement</vt:lpstr>
      <vt:lpstr>SELECT syntax</vt:lpstr>
      <vt:lpstr>CRUD Recap</vt:lpstr>
      <vt:lpstr>Literals in SELECT statements</vt:lpstr>
      <vt:lpstr>SELECT columns</vt:lpstr>
      <vt:lpstr>SELECT all columns</vt:lpstr>
      <vt:lpstr>Column aliases</vt:lpstr>
      <vt:lpstr>No WHERE clause</vt:lpstr>
      <vt:lpstr>WHERE clause</vt:lpstr>
      <vt:lpstr>WHERE syntax</vt:lpstr>
      <vt:lpstr>WHERE: relational operators</vt:lpstr>
      <vt:lpstr>WHERE: AND</vt:lpstr>
      <vt:lpstr>WHERE: OR</vt:lpstr>
      <vt:lpstr>WHERE: IN</vt:lpstr>
      <vt:lpstr>WHERE: BETWEEN (inclusive)</vt:lpstr>
      <vt:lpstr>WHERE: wildcards</vt:lpstr>
      <vt:lpstr>WHERE: LIKE</vt:lpstr>
      <vt:lpstr>WHERE: IS NULL</vt:lpstr>
      <vt:lpstr>WHERE: NOT</vt:lpstr>
      <vt:lpstr>Other clauses</vt:lpstr>
      <vt:lpstr>Sorting: ORDER BY</vt:lpstr>
      <vt:lpstr>ORDER BY details</vt:lpstr>
      <vt:lpstr>More ORDER BY</vt:lpstr>
      <vt:lpstr>DISTINCT</vt:lpstr>
      <vt:lpstr>LIMIT</vt:lpstr>
      <vt:lpstr>LIMIT with OFFSET</vt:lpstr>
      <vt:lpstr>GROUP BY</vt:lpstr>
      <vt:lpstr>HAVING</vt:lpstr>
      <vt:lpstr>More HAVING</vt:lpstr>
      <vt:lpstr>GROUP BY vs. HAVING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99</cp:revision>
  <dcterms:created xsi:type="dcterms:W3CDTF">2021-08-01T14:44:57Z</dcterms:created>
  <dcterms:modified xsi:type="dcterms:W3CDTF">2024-04-10T22:31:04Z</dcterms:modified>
</cp:coreProperties>
</file>