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11"/>
  </p:notesMasterIdLst>
  <p:sldIdLst>
    <p:sldId id="256" r:id="rId2"/>
    <p:sldId id="261" r:id="rId3"/>
    <p:sldId id="262" r:id="rId4"/>
    <p:sldId id="268" r:id="rId5"/>
    <p:sldId id="263" r:id="rId6"/>
    <p:sldId id="264" r:id="rId7"/>
    <p:sldId id="265" r:id="rId8"/>
    <p:sldId id="266" r:id="rId9"/>
    <p:sldId id="267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Kiefriter" userId="a996b49251c4dfd2" providerId="LiveId" clId="{7A23CC91-1AFA-4D8C-8D59-45A680C433E4}"/>
    <pc:docChg chg="modSld">
      <pc:chgData name="Chuck Kiefriter" userId="a996b49251c4dfd2" providerId="LiveId" clId="{7A23CC91-1AFA-4D8C-8D59-45A680C433E4}" dt="2024-03-27T23:11:55.397" v="3" actId="14100"/>
      <pc:docMkLst>
        <pc:docMk/>
      </pc:docMkLst>
      <pc:sldChg chg="modSp mod">
        <pc:chgData name="Chuck Kiefriter" userId="a996b49251c4dfd2" providerId="LiveId" clId="{7A23CC91-1AFA-4D8C-8D59-45A680C433E4}" dt="2024-03-27T23:02:26.927" v="0" actId="14100"/>
        <pc:sldMkLst>
          <pc:docMk/>
          <pc:sldMk cId="3646223644" sldId="261"/>
        </pc:sldMkLst>
        <pc:spChg chg="mod">
          <ac:chgData name="Chuck Kiefriter" userId="a996b49251c4dfd2" providerId="LiveId" clId="{7A23CC91-1AFA-4D8C-8D59-45A680C433E4}" dt="2024-03-27T23:02:26.927" v="0" actId="14100"/>
          <ac:spMkLst>
            <pc:docMk/>
            <pc:sldMk cId="3646223644" sldId="261"/>
            <ac:spMk id="3" creationId="{3BA7B180-F628-4244-AA00-CA4A81B6C476}"/>
          </ac:spMkLst>
        </pc:spChg>
      </pc:sldChg>
      <pc:sldChg chg="modSp mod">
        <pc:chgData name="Chuck Kiefriter" userId="a996b49251c4dfd2" providerId="LiveId" clId="{7A23CC91-1AFA-4D8C-8D59-45A680C433E4}" dt="2024-03-27T23:03:04.005" v="1" actId="14100"/>
        <pc:sldMkLst>
          <pc:docMk/>
          <pc:sldMk cId="4259880058" sldId="262"/>
        </pc:sldMkLst>
        <pc:spChg chg="mod">
          <ac:chgData name="Chuck Kiefriter" userId="a996b49251c4dfd2" providerId="LiveId" clId="{7A23CC91-1AFA-4D8C-8D59-45A680C433E4}" dt="2024-03-27T23:03:04.005" v="1" actId="14100"/>
          <ac:spMkLst>
            <pc:docMk/>
            <pc:sldMk cId="4259880058" sldId="262"/>
            <ac:spMk id="3" creationId="{9825268F-A0C1-416B-BDAD-832CA9B44554}"/>
          </ac:spMkLst>
        </pc:spChg>
      </pc:sldChg>
      <pc:sldChg chg="modSp mod">
        <pc:chgData name="Chuck Kiefriter" userId="a996b49251c4dfd2" providerId="LiveId" clId="{7A23CC91-1AFA-4D8C-8D59-45A680C433E4}" dt="2024-03-27T23:11:26.745" v="2" actId="14100"/>
        <pc:sldMkLst>
          <pc:docMk/>
          <pc:sldMk cId="925357210" sldId="264"/>
        </pc:sldMkLst>
        <pc:spChg chg="mod">
          <ac:chgData name="Chuck Kiefriter" userId="a996b49251c4dfd2" providerId="LiveId" clId="{7A23CC91-1AFA-4D8C-8D59-45A680C433E4}" dt="2024-03-27T23:11:26.745" v="2" actId="14100"/>
          <ac:spMkLst>
            <pc:docMk/>
            <pc:sldMk cId="925357210" sldId="264"/>
            <ac:spMk id="3" creationId="{7457CED7-81BE-4326-9633-D9B8346316E6}"/>
          </ac:spMkLst>
        </pc:spChg>
      </pc:sldChg>
      <pc:sldChg chg="modSp mod">
        <pc:chgData name="Chuck Kiefriter" userId="a996b49251c4dfd2" providerId="LiveId" clId="{7A23CC91-1AFA-4D8C-8D59-45A680C433E4}" dt="2024-03-27T23:11:55.397" v="3" actId="14100"/>
        <pc:sldMkLst>
          <pc:docMk/>
          <pc:sldMk cId="4016594585" sldId="266"/>
        </pc:sldMkLst>
        <pc:spChg chg="mod">
          <ac:chgData name="Chuck Kiefriter" userId="a996b49251c4dfd2" providerId="LiveId" clId="{7A23CC91-1AFA-4D8C-8D59-45A680C433E4}" dt="2024-03-27T23:11:55.397" v="3" actId="14100"/>
          <ac:spMkLst>
            <pc:docMk/>
            <pc:sldMk cId="4016594585" sldId="266"/>
            <ac:spMk id="3" creationId="{7D6BC379-91CA-4F58-A1F8-F1BCF8CF3D6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C3E4-C956-40CB-AFCD-8F927AFF366E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4059C-20AD-48E2-B243-62F40DF0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3/27/2024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/>
              <a:t>Week 2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cap="none" dirty="0"/>
              <a:t>What to expect in week 2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4926F-4E26-4FCD-B2E8-45EC4045B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ultimate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A7B180-F628-4244-AA00-CA4A81B6C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68456" cy="4351338"/>
          </a:xfrm>
        </p:spPr>
        <p:txBody>
          <a:bodyPr/>
          <a:lstStyle/>
          <a:p>
            <a:r>
              <a:rPr lang="en-US" dirty="0"/>
              <a:t>Create an application that demonstrates how to perform Create, Read, Update, and Delete operations on a database</a:t>
            </a:r>
          </a:p>
          <a:p>
            <a:r>
              <a:rPr lang="en-US" dirty="0"/>
              <a:t>Learn about transactions</a:t>
            </a:r>
          </a:p>
          <a:p>
            <a:r>
              <a:rPr lang="en-US" dirty="0"/>
              <a:t>Learn how to use Java Database Connectivity (JDBC)</a:t>
            </a:r>
          </a:p>
          <a:p>
            <a:r>
              <a:rPr lang="en-US" dirty="0"/>
              <a:t>Learn about indexes, table joins, functions, and other stuff</a:t>
            </a:r>
          </a:p>
        </p:txBody>
      </p:sp>
    </p:spTree>
    <p:extLst>
      <p:ext uri="{BB962C8B-B14F-4D97-AF65-F5344CB8AC3E}">
        <p14:creationId xmlns:p14="http://schemas.microsoft.com/office/powerpoint/2010/main" val="3646223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D1C35-8A02-4F15-AFA7-76206480D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Previously </a:t>
            </a:r>
            <a:r>
              <a:rPr lang="en-US"/>
              <a:t>on MySQL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5268F-A0C1-416B-BDAD-832CA9B445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329928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Difference between a database and a client</a:t>
            </a:r>
          </a:p>
          <a:p>
            <a:pPr>
              <a:spcBef>
                <a:spcPts val="1800"/>
              </a:spcBef>
            </a:pPr>
            <a:r>
              <a:rPr lang="en-US" dirty="0"/>
              <a:t>Using Maven to manage dependencies</a:t>
            </a:r>
          </a:p>
          <a:p>
            <a:pPr>
              <a:spcBef>
                <a:spcPts val="1800"/>
              </a:spcBef>
            </a:pPr>
            <a:r>
              <a:rPr lang="en-US" dirty="0"/>
              <a:t>3-tier application design</a:t>
            </a:r>
          </a:p>
          <a:p>
            <a:pPr>
              <a:spcBef>
                <a:spcPts val="1800"/>
              </a:spcBef>
            </a:pPr>
            <a:r>
              <a:rPr lang="en-US" dirty="0"/>
              <a:t>The database connection and driver</a:t>
            </a:r>
          </a:p>
          <a:p>
            <a:pPr>
              <a:spcBef>
                <a:spcPts val="1800"/>
              </a:spcBef>
            </a:pPr>
            <a:r>
              <a:rPr lang="en-US" dirty="0"/>
              <a:t>How to connect to a database with JDBC</a:t>
            </a:r>
          </a:p>
        </p:txBody>
      </p:sp>
    </p:spTree>
    <p:extLst>
      <p:ext uri="{BB962C8B-B14F-4D97-AF65-F5344CB8AC3E}">
        <p14:creationId xmlns:p14="http://schemas.microsoft.com/office/powerpoint/2010/main" val="4259880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DFF30-1201-402E-9707-717125AE3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What's coming in Week 2</a:t>
            </a:r>
          </a:p>
        </p:txBody>
      </p:sp>
      <p:pic>
        <p:nvPicPr>
          <p:cNvPr id="4" name="Graphic 3" descr="A stack of presents with confetti">
            <a:extLst>
              <a:ext uri="{FF2B5EF4-FFF2-40B4-BE49-F238E27FC236}">
                <a16:creationId xmlns:a16="http://schemas.microsoft.com/office/drawing/2014/main" id="{C67870F8-720A-4F4F-9B68-756BE2D69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100" y="1422400"/>
            <a:ext cx="4902200" cy="490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70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25DDA-D07E-49B3-AD88-CA9795E68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63028-D0D4-49BE-9B19-532B96330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examine </a:t>
            </a:r>
            <a:r>
              <a:rPr lang="en-US" dirty="0">
                <a:solidFill>
                  <a:srgbClr val="00B0F0"/>
                </a:solidFill>
              </a:rPr>
              <a:t>data</a:t>
            </a:r>
            <a:r>
              <a:rPr lang="en-US" dirty="0"/>
              <a:t> types:</a:t>
            </a:r>
          </a:p>
          <a:p>
            <a:pPr lvl="1"/>
            <a:r>
              <a:rPr lang="en-US" dirty="0"/>
              <a:t>Integer</a:t>
            </a:r>
          </a:p>
          <a:p>
            <a:pPr lvl="1"/>
            <a:r>
              <a:rPr lang="en-US" dirty="0"/>
              <a:t>Decimal</a:t>
            </a:r>
          </a:p>
          <a:p>
            <a:pPr lvl="1"/>
            <a:r>
              <a:rPr lang="en-US" dirty="0"/>
              <a:t>Text</a:t>
            </a:r>
          </a:p>
          <a:p>
            <a:pPr lvl="1"/>
            <a:r>
              <a:rPr lang="en-US" dirty="0"/>
              <a:t>Date/time</a:t>
            </a:r>
          </a:p>
          <a:p>
            <a:pPr lvl="1"/>
            <a:r>
              <a:rPr lang="en-US" dirty="0"/>
              <a:t>Enum</a:t>
            </a:r>
          </a:p>
        </p:txBody>
      </p:sp>
    </p:spTree>
    <p:extLst>
      <p:ext uri="{BB962C8B-B14F-4D97-AF65-F5344CB8AC3E}">
        <p14:creationId xmlns:p14="http://schemas.microsoft.com/office/powerpoint/2010/main" val="413940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F2632-BF42-41C7-A50B-09FBA1CB9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7CED7-81BE-4326-9633-D9B834631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30128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We will look at how to use the </a:t>
            </a:r>
            <a:r>
              <a:rPr lang="en-US" dirty="0">
                <a:solidFill>
                  <a:srgbClr val="00B0F0"/>
                </a:solidFill>
              </a:rPr>
              <a:t>CREATE TABLE </a:t>
            </a:r>
            <a:r>
              <a:rPr lang="en-US" dirty="0"/>
              <a:t>statement to create tables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/>
              <a:t>We will create the tables in </a:t>
            </a:r>
            <a:r>
              <a:rPr lang="en-US" dirty="0" err="1">
                <a:solidFill>
                  <a:srgbClr val="00B0F0"/>
                </a:solidFill>
              </a:rPr>
              <a:t>DBeaver</a:t>
            </a:r>
            <a:r>
              <a:rPr lang="en-US" dirty="0"/>
              <a:t> using the SQL editor</a:t>
            </a:r>
          </a:p>
        </p:txBody>
      </p:sp>
    </p:spTree>
    <p:extLst>
      <p:ext uri="{BB962C8B-B14F-4D97-AF65-F5344CB8AC3E}">
        <p14:creationId xmlns:p14="http://schemas.microsoft.com/office/powerpoint/2010/main" val="925357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04008-6C82-4184-92A2-147CB606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RDBMS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C96CA-68CF-471F-8253-30121417D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00800" cy="4351338"/>
          </a:xfrm>
        </p:spPr>
        <p:txBody>
          <a:bodyPr/>
          <a:lstStyle/>
          <a:p>
            <a:r>
              <a:rPr lang="en-US" dirty="0"/>
              <a:t>Do a recap on </a:t>
            </a:r>
            <a:r>
              <a:rPr lang="en-US" dirty="0">
                <a:solidFill>
                  <a:srgbClr val="00B0F0"/>
                </a:solidFill>
              </a:rPr>
              <a:t>Java</a:t>
            </a:r>
            <a:r>
              <a:rPr lang="en-US" dirty="0"/>
              <a:t> relationship types</a:t>
            </a:r>
          </a:p>
          <a:p>
            <a:pPr lvl="1"/>
            <a:r>
              <a:rPr lang="en-US" dirty="0"/>
              <a:t>Has a</a:t>
            </a:r>
          </a:p>
          <a:p>
            <a:pPr lvl="1"/>
            <a:r>
              <a:rPr lang="en-US" dirty="0"/>
              <a:t>Is a</a:t>
            </a:r>
          </a:p>
          <a:p>
            <a:pPr lvl="1"/>
            <a:r>
              <a:rPr lang="en-US" dirty="0"/>
              <a:t>Uses a</a:t>
            </a:r>
          </a:p>
          <a:p>
            <a:r>
              <a:rPr lang="en-US" dirty="0"/>
              <a:t>Look at the difference between RDBMS and </a:t>
            </a:r>
            <a:r>
              <a:rPr lang="en-US" dirty="0">
                <a:solidFill>
                  <a:srgbClr val="00B0F0"/>
                </a:solidFill>
              </a:rPr>
              <a:t>NoSQL</a:t>
            </a:r>
            <a:r>
              <a:rPr lang="en-US" dirty="0"/>
              <a:t> databases</a:t>
            </a:r>
          </a:p>
          <a:p>
            <a:r>
              <a:rPr lang="en-US" dirty="0"/>
              <a:t>Check out the </a:t>
            </a:r>
            <a:r>
              <a:rPr lang="en-US" dirty="0">
                <a:solidFill>
                  <a:srgbClr val="00B0F0"/>
                </a:solidFill>
              </a:rPr>
              <a:t>RDBMS</a:t>
            </a:r>
            <a:r>
              <a:rPr lang="en-US" dirty="0"/>
              <a:t> relationship types</a:t>
            </a:r>
          </a:p>
          <a:p>
            <a:pPr lvl="1"/>
            <a:r>
              <a:rPr lang="en-US" dirty="0"/>
              <a:t>One-to-one</a:t>
            </a:r>
          </a:p>
          <a:p>
            <a:pPr lvl="1"/>
            <a:r>
              <a:rPr lang="en-US" dirty="0"/>
              <a:t>One-to-many</a:t>
            </a:r>
          </a:p>
          <a:p>
            <a:pPr lvl="1"/>
            <a:r>
              <a:rPr lang="en-US" dirty="0"/>
              <a:t>Many-to-many</a:t>
            </a:r>
          </a:p>
        </p:txBody>
      </p:sp>
    </p:spTree>
    <p:extLst>
      <p:ext uri="{BB962C8B-B14F-4D97-AF65-F5344CB8AC3E}">
        <p14:creationId xmlns:p14="http://schemas.microsoft.com/office/powerpoint/2010/main" val="111119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2EB4-E76B-4F08-90FB-3295B06E5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Relationship Diagrams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BC379-91CA-4F58-A1F8-F1BCF8CF3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58728" cy="4351338"/>
          </a:xfrm>
        </p:spPr>
        <p:txBody>
          <a:bodyPr/>
          <a:lstStyle/>
          <a:p>
            <a:r>
              <a:rPr lang="en-US" dirty="0"/>
              <a:t>We will see how to create an Entity Relationship </a:t>
            </a:r>
            <a:r>
              <a:rPr lang="en-US" dirty="0">
                <a:solidFill>
                  <a:srgbClr val="00B0F0"/>
                </a:solidFill>
              </a:rPr>
              <a:t>Diagram</a:t>
            </a:r>
            <a:r>
              <a:rPr lang="en-US" dirty="0"/>
              <a:t> in Draw.io</a:t>
            </a:r>
          </a:p>
          <a:p>
            <a:pPr lvl="1"/>
            <a:r>
              <a:rPr lang="en-US" dirty="0"/>
              <a:t>Entities map to tables and columns</a:t>
            </a:r>
          </a:p>
          <a:p>
            <a:pPr lvl="1"/>
            <a:r>
              <a:rPr lang="en-US" dirty="0"/>
              <a:t>Relationships are lines between entities</a:t>
            </a:r>
          </a:p>
          <a:p>
            <a:r>
              <a:rPr lang="en-US" dirty="0"/>
              <a:t>Relationship </a:t>
            </a:r>
            <a:r>
              <a:rPr lang="en-US" dirty="0">
                <a:solidFill>
                  <a:srgbClr val="00B0F0"/>
                </a:solidFill>
              </a:rPr>
              <a:t>types</a:t>
            </a:r>
            <a:r>
              <a:rPr lang="en-US" dirty="0"/>
              <a:t> are expressed using Crows' Foot notation</a:t>
            </a:r>
          </a:p>
          <a:p>
            <a:pPr lvl="1"/>
            <a:r>
              <a:rPr lang="en-US" dirty="0"/>
              <a:t>Expresses </a:t>
            </a:r>
            <a:r>
              <a:rPr lang="en-US" dirty="0">
                <a:solidFill>
                  <a:srgbClr val="00B0F0"/>
                </a:solidFill>
              </a:rPr>
              <a:t>modality</a:t>
            </a:r>
            <a:r>
              <a:rPr lang="en-US" dirty="0"/>
              <a:t> (optional or mandatory)</a:t>
            </a:r>
          </a:p>
          <a:p>
            <a:pPr lvl="1"/>
            <a:r>
              <a:rPr lang="en-US" dirty="0"/>
              <a:t>Expresses </a:t>
            </a:r>
            <a:r>
              <a:rPr lang="en-US" dirty="0">
                <a:solidFill>
                  <a:srgbClr val="00B0F0"/>
                </a:solidFill>
              </a:rPr>
              <a:t>cardinality</a:t>
            </a:r>
            <a:r>
              <a:rPr lang="en-US" dirty="0"/>
              <a:t> (one or many)</a:t>
            </a:r>
          </a:p>
        </p:txBody>
      </p:sp>
    </p:spTree>
    <p:extLst>
      <p:ext uri="{BB962C8B-B14F-4D97-AF65-F5344CB8AC3E}">
        <p14:creationId xmlns:p14="http://schemas.microsoft.com/office/powerpoint/2010/main" val="4016594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2EDFA-EF23-41AF-B687-CB9CA5BA6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about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5877E-27CF-4709-9721-611E7F7DFA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69000" cy="4351338"/>
          </a:xfrm>
        </p:spPr>
        <p:txBody>
          <a:bodyPr/>
          <a:lstStyle/>
          <a:p>
            <a:r>
              <a:rPr lang="en-US" dirty="0">
                <a:solidFill>
                  <a:srgbClr val="00B0F0"/>
                </a:solidFill>
              </a:rPr>
              <a:t>Speed</a:t>
            </a:r>
            <a:r>
              <a:rPr lang="en-US" dirty="0"/>
              <a:t> up reads</a:t>
            </a:r>
          </a:p>
          <a:p>
            <a:r>
              <a:rPr lang="en-US" dirty="0"/>
              <a:t>Enforce </a:t>
            </a:r>
            <a:r>
              <a:rPr lang="en-US" dirty="0">
                <a:solidFill>
                  <a:srgbClr val="00B0F0"/>
                </a:solidFill>
              </a:rPr>
              <a:t>uniqueness</a:t>
            </a:r>
          </a:p>
          <a:p>
            <a:r>
              <a:rPr lang="en-US" dirty="0"/>
              <a:t>Specify </a:t>
            </a:r>
            <a:r>
              <a:rPr lang="en-US" dirty="0">
                <a:solidFill>
                  <a:srgbClr val="00B0F0"/>
                </a:solidFill>
              </a:rPr>
              <a:t>relationships</a:t>
            </a:r>
          </a:p>
          <a:p>
            <a:pPr lvl="1"/>
            <a:r>
              <a:rPr lang="en-US" dirty="0"/>
              <a:t>Primary key</a:t>
            </a:r>
          </a:p>
          <a:p>
            <a:pPr lvl="1"/>
            <a:r>
              <a:rPr lang="en-US" dirty="0"/>
              <a:t>Foreign keys</a:t>
            </a:r>
          </a:p>
          <a:p>
            <a:r>
              <a:rPr lang="en-US" dirty="0"/>
              <a:t>Automatically </a:t>
            </a:r>
            <a:r>
              <a:rPr lang="en-US" dirty="0">
                <a:solidFill>
                  <a:srgbClr val="00B0F0"/>
                </a:solidFill>
              </a:rPr>
              <a:t>delete</a:t>
            </a:r>
            <a:r>
              <a:rPr lang="en-US" dirty="0"/>
              <a:t> child rows with ON DELETE CASCADE</a:t>
            </a:r>
          </a:p>
        </p:txBody>
      </p:sp>
    </p:spTree>
    <p:extLst>
      <p:ext uri="{BB962C8B-B14F-4D97-AF65-F5344CB8AC3E}">
        <p14:creationId xmlns:p14="http://schemas.microsoft.com/office/powerpoint/2010/main" val="2015642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876</TotalTime>
  <Words>242</Words>
  <Application>Microsoft Office PowerPoint</Application>
  <PresentationFormat>Widescreen</PresentationFormat>
  <Paragraphs>48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Week 2 Overview</vt:lpstr>
      <vt:lpstr>The ultimate goal</vt:lpstr>
      <vt:lpstr>Previously on MySQL</vt:lpstr>
      <vt:lpstr>What's coming in Week 2</vt:lpstr>
      <vt:lpstr>MySQL data types</vt:lpstr>
      <vt:lpstr>Creating tables</vt:lpstr>
      <vt:lpstr>RDBMS Relationships</vt:lpstr>
      <vt:lpstr>Entity Relationship Diagrams</vt:lpstr>
      <vt:lpstr>All about indexes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Chuck Kiefriter</cp:lastModifiedBy>
  <cp:revision>73</cp:revision>
  <dcterms:created xsi:type="dcterms:W3CDTF">2021-08-01T14:44:57Z</dcterms:created>
  <dcterms:modified xsi:type="dcterms:W3CDTF">2024-03-27T23:12:06Z</dcterms:modified>
</cp:coreProperties>
</file>