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62F8CB51-5E32-420C-B43F-7367E54A5E5B}"/>
    <pc:docChg chg="modSld">
      <pc:chgData name="Chuck Kiefriter" userId="a996b49251c4dfd2" providerId="LiveId" clId="{62F8CB51-5E32-420C-B43F-7367E54A5E5B}" dt="2024-03-27T23:18:30.227" v="10" actId="14100"/>
      <pc:docMkLst>
        <pc:docMk/>
      </pc:docMkLst>
      <pc:sldChg chg="modSp mod">
        <pc:chgData name="Chuck Kiefriter" userId="a996b49251c4dfd2" providerId="LiveId" clId="{62F8CB51-5E32-420C-B43F-7367E54A5E5B}" dt="2024-03-27T23:12:34.580" v="0" actId="14100"/>
        <pc:sldMkLst>
          <pc:docMk/>
          <pc:sldMk cId="3219187439" sldId="257"/>
        </pc:sldMkLst>
        <pc:spChg chg="mod">
          <ac:chgData name="Chuck Kiefriter" userId="a996b49251c4dfd2" providerId="LiveId" clId="{62F8CB51-5E32-420C-B43F-7367E54A5E5B}" dt="2024-03-27T23:12:34.580" v="0" actId="14100"/>
          <ac:spMkLst>
            <pc:docMk/>
            <pc:sldMk cId="3219187439" sldId="257"/>
            <ac:spMk id="3" creationId="{B80F00E6-EBD8-4F6E-9EFA-7FC2484C4BF9}"/>
          </ac:spMkLst>
        </pc:spChg>
      </pc:sldChg>
      <pc:sldChg chg="modSp mod">
        <pc:chgData name="Chuck Kiefriter" userId="a996b49251c4dfd2" providerId="LiveId" clId="{62F8CB51-5E32-420C-B43F-7367E54A5E5B}" dt="2024-03-27T23:13:30.040" v="1" actId="14100"/>
        <pc:sldMkLst>
          <pc:docMk/>
          <pc:sldMk cId="1696420894" sldId="260"/>
        </pc:sldMkLst>
        <pc:spChg chg="mod">
          <ac:chgData name="Chuck Kiefriter" userId="a996b49251c4dfd2" providerId="LiveId" clId="{62F8CB51-5E32-420C-B43F-7367E54A5E5B}" dt="2024-03-27T23:13:30.040" v="1" actId="14100"/>
          <ac:spMkLst>
            <pc:docMk/>
            <pc:sldMk cId="1696420894" sldId="260"/>
            <ac:spMk id="3" creationId="{9D807B5D-7879-4F00-AEE2-5A38BE2F8B42}"/>
          </ac:spMkLst>
        </pc:spChg>
      </pc:sldChg>
      <pc:sldChg chg="modSp mod">
        <pc:chgData name="Chuck Kiefriter" userId="a996b49251c4dfd2" providerId="LiveId" clId="{62F8CB51-5E32-420C-B43F-7367E54A5E5B}" dt="2024-03-27T23:13:51.570" v="2" actId="14100"/>
        <pc:sldMkLst>
          <pc:docMk/>
          <pc:sldMk cId="4085057116" sldId="261"/>
        </pc:sldMkLst>
        <pc:spChg chg="mod">
          <ac:chgData name="Chuck Kiefriter" userId="a996b49251c4dfd2" providerId="LiveId" clId="{62F8CB51-5E32-420C-B43F-7367E54A5E5B}" dt="2024-03-27T23:13:51.570" v="2" actId="14100"/>
          <ac:spMkLst>
            <pc:docMk/>
            <pc:sldMk cId="4085057116" sldId="261"/>
            <ac:spMk id="3" creationId="{9D807B5D-7879-4F00-AEE2-5A38BE2F8B42}"/>
          </ac:spMkLst>
        </pc:spChg>
      </pc:sldChg>
      <pc:sldChg chg="modSp mod">
        <pc:chgData name="Chuck Kiefriter" userId="a996b49251c4dfd2" providerId="LiveId" clId="{62F8CB51-5E32-420C-B43F-7367E54A5E5B}" dt="2024-03-27T23:14:27.847" v="3" actId="14100"/>
        <pc:sldMkLst>
          <pc:docMk/>
          <pc:sldMk cId="715933478" sldId="262"/>
        </pc:sldMkLst>
        <pc:spChg chg="mod">
          <ac:chgData name="Chuck Kiefriter" userId="a996b49251c4dfd2" providerId="LiveId" clId="{62F8CB51-5E32-420C-B43F-7367E54A5E5B}" dt="2024-03-27T23:14:27.847" v="3" actId="14100"/>
          <ac:spMkLst>
            <pc:docMk/>
            <pc:sldMk cId="715933478" sldId="262"/>
            <ac:spMk id="3" creationId="{A09DA723-FCE0-4E87-B81B-8E27430C4F44}"/>
          </ac:spMkLst>
        </pc:spChg>
      </pc:sldChg>
      <pc:sldChg chg="modSp mod">
        <pc:chgData name="Chuck Kiefriter" userId="a996b49251c4dfd2" providerId="LiveId" clId="{62F8CB51-5E32-420C-B43F-7367E54A5E5B}" dt="2024-03-27T23:15:59.422" v="4" actId="14100"/>
        <pc:sldMkLst>
          <pc:docMk/>
          <pc:sldMk cId="2501370374" sldId="263"/>
        </pc:sldMkLst>
        <pc:spChg chg="mod">
          <ac:chgData name="Chuck Kiefriter" userId="a996b49251c4dfd2" providerId="LiveId" clId="{62F8CB51-5E32-420C-B43F-7367E54A5E5B}" dt="2024-03-27T23:15:59.422" v="4" actId="14100"/>
          <ac:spMkLst>
            <pc:docMk/>
            <pc:sldMk cId="2501370374" sldId="263"/>
            <ac:spMk id="3" creationId="{626C427D-235F-40A1-896B-22FF28D45B84}"/>
          </ac:spMkLst>
        </pc:spChg>
      </pc:sldChg>
      <pc:sldChg chg="modSp mod">
        <pc:chgData name="Chuck Kiefriter" userId="a996b49251c4dfd2" providerId="LiveId" clId="{62F8CB51-5E32-420C-B43F-7367E54A5E5B}" dt="2024-03-27T23:16:46.400" v="5" actId="14100"/>
        <pc:sldMkLst>
          <pc:docMk/>
          <pc:sldMk cId="2893947827" sldId="265"/>
        </pc:sldMkLst>
        <pc:spChg chg="mod">
          <ac:chgData name="Chuck Kiefriter" userId="a996b49251c4dfd2" providerId="LiveId" clId="{62F8CB51-5E32-420C-B43F-7367E54A5E5B}" dt="2024-03-27T23:16:46.400" v="5" actId="14100"/>
          <ac:spMkLst>
            <pc:docMk/>
            <pc:sldMk cId="2893947827" sldId="265"/>
            <ac:spMk id="3" creationId="{4B0E1DBB-5632-4447-8FCE-2B56AE8504AA}"/>
          </ac:spMkLst>
        </pc:spChg>
      </pc:sldChg>
      <pc:sldChg chg="modSp mod">
        <pc:chgData name="Chuck Kiefriter" userId="a996b49251c4dfd2" providerId="LiveId" clId="{62F8CB51-5E32-420C-B43F-7367E54A5E5B}" dt="2024-03-27T23:17:23.231" v="6" actId="14100"/>
        <pc:sldMkLst>
          <pc:docMk/>
          <pc:sldMk cId="3193930938" sldId="266"/>
        </pc:sldMkLst>
        <pc:spChg chg="mod">
          <ac:chgData name="Chuck Kiefriter" userId="a996b49251c4dfd2" providerId="LiveId" clId="{62F8CB51-5E32-420C-B43F-7367E54A5E5B}" dt="2024-03-27T23:17:23.231" v="6" actId="14100"/>
          <ac:spMkLst>
            <pc:docMk/>
            <pc:sldMk cId="3193930938" sldId="266"/>
            <ac:spMk id="3" creationId="{79BF2470-0D53-4D15-9654-2797371F647B}"/>
          </ac:spMkLst>
        </pc:spChg>
      </pc:sldChg>
      <pc:sldChg chg="modSp mod">
        <pc:chgData name="Chuck Kiefriter" userId="a996b49251c4dfd2" providerId="LiveId" clId="{62F8CB51-5E32-420C-B43F-7367E54A5E5B}" dt="2024-03-27T23:18:16.906" v="9" actId="1035"/>
        <pc:sldMkLst>
          <pc:docMk/>
          <pc:sldMk cId="2893796812" sldId="267"/>
        </pc:sldMkLst>
        <pc:spChg chg="mod">
          <ac:chgData name="Chuck Kiefriter" userId="a996b49251c4dfd2" providerId="LiveId" clId="{62F8CB51-5E32-420C-B43F-7367E54A5E5B}" dt="2024-03-27T23:18:16.906" v="9" actId="1035"/>
          <ac:spMkLst>
            <pc:docMk/>
            <pc:sldMk cId="2893796812" sldId="267"/>
            <ac:spMk id="3" creationId="{DBE91D67-6B5D-45BF-A2A1-5FC9870A8F6C}"/>
          </ac:spMkLst>
        </pc:spChg>
      </pc:sldChg>
      <pc:sldChg chg="modSp mod">
        <pc:chgData name="Chuck Kiefriter" userId="a996b49251c4dfd2" providerId="LiveId" clId="{62F8CB51-5E32-420C-B43F-7367E54A5E5B}" dt="2024-03-27T23:18:30.227" v="10" actId="14100"/>
        <pc:sldMkLst>
          <pc:docMk/>
          <pc:sldMk cId="1189778909" sldId="268"/>
        </pc:sldMkLst>
        <pc:spChg chg="mod">
          <ac:chgData name="Chuck Kiefriter" userId="a996b49251c4dfd2" providerId="LiveId" clId="{62F8CB51-5E32-420C-B43F-7367E54A5E5B}" dt="2024-03-27T23:18:30.227" v="10" actId="14100"/>
          <ac:spMkLst>
            <pc:docMk/>
            <pc:sldMk cId="1189778909" sldId="268"/>
            <ac:spMk id="3" creationId="{C4E1A4DB-F0FC-4AF6-A218-3730C2D87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MySQL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Picking the right type of data for the job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C17-47DC-4A91-8D79-7FD9EE36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1DBB-5632-4447-8FCE-2B56AE85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5304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ENUM</a:t>
            </a:r>
            <a:r>
              <a:rPr lang="en-US" dirty="0"/>
              <a:t>: a single predefined value</a:t>
            </a:r>
          </a:p>
          <a:p>
            <a:r>
              <a:rPr lang="en-US" dirty="0"/>
              <a:t>Example: ENUM('one', 'two', 'three') – the column must contain 'one', 'two', or 'three'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Java </a:t>
            </a:r>
            <a:r>
              <a:rPr lang="en-US" dirty="0" err="1">
                <a:solidFill>
                  <a:srgbClr val="00B0F0"/>
                </a:solidFill>
              </a:rPr>
              <a:t>enum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8939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3067-828D-47EB-B790-07132FB7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2470-0D53-4D15-9654-2797371F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148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: value can be set to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 (or 1 or 0)</a:t>
            </a:r>
          </a:p>
          <a:p>
            <a:r>
              <a:rPr lang="en-US" dirty="0"/>
              <a:t>The value is stored as 1 or 0 and is returned as 1 or 0</a:t>
            </a:r>
          </a:p>
          <a:p>
            <a:r>
              <a:rPr lang="en-US" dirty="0"/>
              <a:t>BOOLEAN is equivalent to </a:t>
            </a:r>
            <a:r>
              <a:rPr lang="en-US" dirty="0">
                <a:solidFill>
                  <a:srgbClr val="FFFF00"/>
                </a:solidFill>
              </a:rPr>
              <a:t>TINYINT(1)</a:t>
            </a:r>
          </a:p>
          <a:p>
            <a:pPr lvl="1"/>
            <a:r>
              <a:rPr lang="en-US" dirty="0"/>
              <a:t>Note that the (1) is a </a:t>
            </a:r>
            <a:r>
              <a:rPr lang="en-US" dirty="0">
                <a:solidFill>
                  <a:srgbClr val="00B0F0"/>
                </a:solidFill>
              </a:rPr>
              <a:t>display width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00B0F0"/>
                </a:solidFill>
              </a:rPr>
              <a:t>no effect</a:t>
            </a:r>
            <a:r>
              <a:rPr lang="en-US" dirty="0"/>
              <a:t> on storage size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06F0-56E4-4FF7-BB26-520781AE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1D67-6B5D-45BF-A2A1-5FC9870A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515344" cy="4557711"/>
          </a:xfrm>
        </p:spPr>
        <p:txBody>
          <a:bodyPr>
            <a:normAutofit/>
          </a:bodyPr>
          <a:lstStyle/>
          <a:p>
            <a:r>
              <a:rPr lang="en-US" dirty="0"/>
              <a:t>When a table is created, columns can be declared </a:t>
            </a:r>
            <a:r>
              <a:rPr lang="en-US" dirty="0">
                <a:solidFill>
                  <a:srgbClr val="00B0F0"/>
                </a:solidFill>
              </a:rPr>
              <a:t>NOT NULL</a:t>
            </a:r>
          </a:p>
          <a:p>
            <a:r>
              <a:rPr lang="en-US" dirty="0"/>
              <a:t>This means the row </a:t>
            </a:r>
            <a:r>
              <a:rPr lang="en-US" dirty="0">
                <a:solidFill>
                  <a:srgbClr val="00B0F0"/>
                </a:solidFill>
              </a:rPr>
              <a:t>must have a value</a:t>
            </a:r>
            <a:r>
              <a:rPr lang="en-US" dirty="0"/>
              <a:t> for that column</a:t>
            </a:r>
          </a:p>
          <a:p>
            <a:r>
              <a:rPr lang="en-US" dirty="0"/>
              <a:t>Columns can also be declared </a:t>
            </a:r>
            <a:r>
              <a:rPr lang="en-US" dirty="0">
                <a:solidFill>
                  <a:srgbClr val="00B0F0"/>
                </a:solidFill>
              </a:rPr>
              <a:t>NULL</a:t>
            </a:r>
          </a:p>
          <a:p>
            <a:r>
              <a:rPr lang="en-US" dirty="0"/>
              <a:t>This means that the row may have </a:t>
            </a:r>
            <a:r>
              <a:rPr lang="en-US" dirty="0">
                <a:solidFill>
                  <a:srgbClr val="00B0F0"/>
                </a:solidFill>
              </a:rPr>
              <a:t>no value </a:t>
            </a:r>
            <a:r>
              <a:rPr lang="en-US" dirty="0"/>
              <a:t>in that column (the column is </a:t>
            </a:r>
            <a:r>
              <a:rPr lang="en-US" dirty="0">
                <a:solidFill>
                  <a:srgbClr val="00B0F0"/>
                </a:solidFill>
              </a:rPr>
              <a:t>nullable</a:t>
            </a:r>
            <a:r>
              <a:rPr lang="en-US" dirty="0"/>
              <a:t>)</a:t>
            </a:r>
          </a:p>
          <a:p>
            <a:r>
              <a:rPr lang="en-US" dirty="0"/>
              <a:t>If not declared with NULL or NOT NULL, the column is </a:t>
            </a:r>
            <a:r>
              <a:rPr lang="en-US" dirty="0">
                <a:solidFill>
                  <a:srgbClr val="00B0F0"/>
                </a:solidFill>
              </a:rPr>
              <a:t>nullable</a:t>
            </a:r>
          </a:p>
        </p:txBody>
      </p:sp>
    </p:spTree>
    <p:extLst>
      <p:ext uri="{BB962C8B-B14F-4D97-AF65-F5344CB8AC3E}">
        <p14:creationId xmlns:p14="http://schemas.microsoft.com/office/powerpoint/2010/main" val="28937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749-FFC8-40A8-8EDC-DBA611B5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A4DB-F0FC-4AF6-A218-3730C2D8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0008" cy="16033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DEFAULT</a:t>
            </a:r>
            <a:r>
              <a:rPr lang="en-US" dirty="0"/>
              <a:t> supplies a value if the inserted value is NULL</a:t>
            </a:r>
          </a:p>
          <a:p>
            <a:r>
              <a:rPr lang="en-US" dirty="0"/>
              <a:t>Often used in </a:t>
            </a:r>
            <a:r>
              <a:rPr lang="en-US" dirty="0">
                <a:solidFill>
                  <a:srgbClr val="FFC000"/>
                </a:solidFill>
              </a:rPr>
              <a:t>TIMESTAMP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DATETIME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D9DB22-63DF-42AB-ACF4-187114319EC1}"/>
              </a:ext>
            </a:extLst>
          </p:cNvPr>
          <p:cNvSpPr txBox="1">
            <a:spLocks/>
          </p:cNvSpPr>
          <p:nvPr/>
        </p:nvSpPr>
        <p:spPr>
          <a:xfrm>
            <a:off x="838200" y="4313237"/>
            <a:ext cx="6248400" cy="107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NOT NULL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CURRENT_TIMESTAMP</a:t>
            </a:r>
          </a:p>
        </p:txBody>
      </p:sp>
    </p:spTree>
    <p:extLst>
      <p:ext uri="{BB962C8B-B14F-4D97-AF65-F5344CB8AC3E}">
        <p14:creationId xmlns:p14="http://schemas.microsoft.com/office/powerpoint/2010/main" val="118977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201-9EE9-4923-AC75-D0191F3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8125-56FC-4061-9A42-523906B7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MySQL data types</a:t>
            </a:r>
          </a:p>
          <a:p>
            <a:r>
              <a:rPr lang="en-US" dirty="0">
                <a:solidFill>
                  <a:srgbClr val="FFC000"/>
                </a:solidFill>
              </a:rPr>
              <a:t>Demonstration</a:t>
            </a:r>
            <a:r>
              <a:rPr lang="en-US" dirty="0"/>
              <a:t>: Examining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1919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1755-09BD-4741-BE71-A0FD62BC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types…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00E6-EBD8-4F6E-9EFA-7FC2484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Just like Java, MySQL has different data types</a:t>
            </a:r>
          </a:p>
          <a:p>
            <a:endParaRPr lang="en-US" dirty="0"/>
          </a:p>
          <a:p>
            <a:r>
              <a:rPr lang="en-US" dirty="0"/>
              <a:t>MySQL supports all standard SQL data types</a:t>
            </a:r>
          </a:p>
          <a:p>
            <a:endParaRPr lang="en-US" dirty="0"/>
          </a:p>
          <a:p>
            <a:r>
              <a:rPr lang="en-US" dirty="0"/>
              <a:t>Many types come in various sizes</a:t>
            </a:r>
          </a:p>
        </p:txBody>
      </p:sp>
    </p:spTree>
    <p:extLst>
      <p:ext uri="{BB962C8B-B14F-4D97-AF65-F5344CB8AC3E}">
        <p14:creationId xmlns:p14="http://schemas.microsoft.com/office/powerpoint/2010/main" val="32191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9F38-D6E8-4D7A-812A-06C3B69F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number types: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AECB-7231-448E-97D1-281F3BD0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209675"/>
          </a:xfrm>
        </p:spPr>
        <p:txBody>
          <a:bodyPr/>
          <a:lstStyle/>
          <a:p>
            <a:r>
              <a:rPr lang="en-US" dirty="0"/>
              <a:t>Unlike Java, </a:t>
            </a: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s can be signed or </a:t>
            </a:r>
            <a:r>
              <a:rPr lang="en-US" dirty="0">
                <a:solidFill>
                  <a:srgbClr val="00B0F0"/>
                </a:solidFill>
              </a:rPr>
              <a:t>UNSIGNED</a:t>
            </a:r>
          </a:p>
          <a:p>
            <a:r>
              <a:rPr lang="en-US" dirty="0"/>
              <a:t>INT is a synonym of </a:t>
            </a:r>
            <a:r>
              <a:rPr lang="en-US" dirty="0">
                <a:solidFill>
                  <a:srgbClr val="FFFF00"/>
                </a:solidFill>
              </a:rPr>
              <a:t>INTEGER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473C87-2CC7-4186-92F6-AB3E55E7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29231"/>
              </p:ext>
            </p:extLst>
          </p:nvPr>
        </p:nvGraphicFramePr>
        <p:xfrm>
          <a:off x="838200" y="3170237"/>
          <a:ext cx="567944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47">
                  <a:extLst>
                    <a:ext uri="{9D8B030D-6E8A-4147-A177-3AD203B41FA5}">
                      <a16:colId xmlns:a16="http://schemas.microsoft.com/office/drawing/2014/main" val="797258451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4275592992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377446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MySQL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Java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1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4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BD0-7B0F-4ED2-956B-B870AC3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precision type: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7B5D-7879-4F00-AEE2-5A38BE2F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008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DECIMAL</a:t>
            </a:r>
            <a:r>
              <a:rPr lang="en-US" dirty="0"/>
              <a:t>s are defined with precision and scale</a:t>
            </a:r>
          </a:p>
          <a:p>
            <a:r>
              <a:rPr lang="en-US" dirty="0">
                <a:solidFill>
                  <a:srgbClr val="00B0F0"/>
                </a:solidFill>
              </a:rPr>
              <a:t>Precision</a:t>
            </a:r>
            <a:r>
              <a:rPr lang="en-US" dirty="0"/>
              <a:t> is the total number of digits stored (including decimal digits)</a:t>
            </a:r>
          </a:p>
          <a:p>
            <a:r>
              <a:rPr lang="en-US" dirty="0">
                <a:solidFill>
                  <a:srgbClr val="00B0F0"/>
                </a:solidFill>
              </a:rPr>
              <a:t>Scale</a:t>
            </a:r>
            <a:r>
              <a:rPr lang="en-US" dirty="0"/>
              <a:t> is the number of digits to the right of the decimal point</a:t>
            </a:r>
          </a:p>
          <a:p>
            <a:r>
              <a:rPr lang="en-US" dirty="0"/>
              <a:t>Example: DECIMAL(5, 2) stores values from </a:t>
            </a:r>
            <a:br>
              <a:rPr lang="en-US" dirty="0"/>
            </a:br>
            <a:r>
              <a:rPr lang="en-US" dirty="0"/>
              <a:t>-999.99 to 999.99</a:t>
            </a:r>
          </a:p>
        </p:txBody>
      </p:sp>
    </p:spTree>
    <p:extLst>
      <p:ext uri="{BB962C8B-B14F-4D97-AF65-F5344CB8AC3E}">
        <p14:creationId xmlns:p14="http://schemas.microsoft.com/office/powerpoint/2010/main" val="16964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BD0-7B0F-4ED2-956B-B870AC3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precision type: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7B5D-7879-4F00-AEE2-5A38BE2F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15344" cy="4667250"/>
          </a:xfrm>
        </p:spPr>
        <p:txBody>
          <a:bodyPr>
            <a:normAutofit/>
          </a:bodyPr>
          <a:lstStyle/>
          <a:p>
            <a:r>
              <a:rPr lang="en-US" dirty="0"/>
              <a:t>DECIMAL numbers are </a:t>
            </a:r>
            <a:r>
              <a:rPr lang="en-US" dirty="0">
                <a:solidFill>
                  <a:srgbClr val="00B0F0"/>
                </a:solidFill>
              </a:rPr>
              <a:t>exact</a:t>
            </a:r>
            <a:r>
              <a:rPr lang="en-US" dirty="0"/>
              <a:t> and can be used for money</a:t>
            </a:r>
          </a:p>
          <a:p>
            <a:endParaRPr lang="en-US" dirty="0"/>
          </a:p>
          <a:p>
            <a:r>
              <a:rPr lang="en-US" dirty="0"/>
              <a:t>The Java class that corresponds to DECIMAL is </a:t>
            </a:r>
            <a:r>
              <a:rPr lang="en-US" dirty="0" err="1">
                <a:solidFill>
                  <a:srgbClr val="00B0F0"/>
                </a:solidFill>
              </a:rPr>
              <a:t>BigDecimal</a:t>
            </a:r>
            <a:r>
              <a:rPr lang="en-US" dirty="0"/>
              <a:t> – not double</a:t>
            </a:r>
          </a:p>
          <a:p>
            <a:endParaRPr lang="en-US" dirty="0"/>
          </a:p>
          <a:p>
            <a:r>
              <a:rPr lang="en-US" dirty="0"/>
              <a:t>May have round off issues but they don't accumulate</a:t>
            </a:r>
          </a:p>
        </p:txBody>
      </p:sp>
    </p:spTree>
    <p:extLst>
      <p:ext uri="{BB962C8B-B14F-4D97-AF65-F5344CB8AC3E}">
        <p14:creationId xmlns:p14="http://schemas.microsoft.com/office/powerpoint/2010/main" val="40850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BAB-C200-47FA-AA86-9DCC9290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A723-FCE0-4E87-B81B-8E27430C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4136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DATETIME</a:t>
            </a:r>
            <a:r>
              <a:rPr lang="en-US" dirty="0"/>
              <a:t>: 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 format</a:t>
            </a:r>
          </a:p>
          <a:p>
            <a:r>
              <a:rPr lang="en-US" dirty="0">
                <a:solidFill>
                  <a:srgbClr val="FFFF00"/>
                </a:solidFill>
              </a:rPr>
              <a:t>TIMESTAMP</a:t>
            </a:r>
            <a:r>
              <a:rPr lang="en-US" dirty="0"/>
              <a:t> is the same as DATETIME but TIMESTAMP is converted to UTC (GMT) when stored</a:t>
            </a:r>
          </a:p>
          <a:p>
            <a:r>
              <a:rPr lang="en-US" dirty="0">
                <a:solidFill>
                  <a:srgbClr val="FFFF00"/>
                </a:solidFill>
              </a:rPr>
              <a:t>DATE</a:t>
            </a:r>
            <a:r>
              <a:rPr lang="en-US" dirty="0"/>
              <a:t> (</a:t>
            </a:r>
            <a:r>
              <a:rPr lang="en-US" dirty="0" err="1"/>
              <a:t>yyyy</a:t>
            </a:r>
            <a:r>
              <a:rPr lang="en-US" dirty="0"/>
              <a:t>-mm-dd)</a:t>
            </a:r>
          </a:p>
          <a:p>
            <a:r>
              <a:rPr lang="en-US" dirty="0">
                <a:solidFill>
                  <a:srgbClr val="FFFF00"/>
                </a:solidFill>
              </a:rPr>
              <a:t>TIME</a:t>
            </a:r>
            <a:r>
              <a:rPr lang="en-US" dirty="0"/>
              <a:t> (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YEAR</a:t>
            </a:r>
            <a:r>
              <a:rPr lang="en-US" dirty="0"/>
              <a:t> (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221-24BF-4E40-84E3-8F1B45F3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427D-235F-40A1-896B-22FF28D4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58528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CHAR</a:t>
            </a:r>
            <a:r>
              <a:rPr lang="en-US" dirty="0"/>
              <a:t>: fixed-width storage (max=255)</a:t>
            </a:r>
          </a:p>
          <a:p>
            <a:r>
              <a:rPr lang="en-US" dirty="0">
                <a:solidFill>
                  <a:srgbClr val="FFFF00"/>
                </a:solidFill>
              </a:rPr>
              <a:t>VARCHAR</a:t>
            </a:r>
            <a:r>
              <a:rPr lang="en-US" dirty="0"/>
              <a:t>: variable-width storage (like Java String)</a:t>
            </a:r>
          </a:p>
        </p:txBody>
      </p:sp>
    </p:spTree>
    <p:extLst>
      <p:ext uri="{BB962C8B-B14F-4D97-AF65-F5344CB8AC3E}">
        <p14:creationId xmlns:p14="http://schemas.microsoft.com/office/powerpoint/2010/main" val="25013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A657-CB5C-43B6-881B-099942CB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C86474-7507-442E-8DCD-C2B0999B6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75119"/>
              </p:ext>
            </p:extLst>
          </p:nvPr>
        </p:nvGraphicFramePr>
        <p:xfrm>
          <a:off x="838200" y="2685626"/>
          <a:ext cx="4775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42396422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2016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Length (characters)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TINYTEXT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9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MEDIUMTEXT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LONGTEXT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6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454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MySQL Data Types</vt:lpstr>
      <vt:lpstr>In this video…</vt:lpstr>
      <vt:lpstr>About data types…</vt:lpstr>
      <vt:lpstr>Whole number types: INT</vt:lpstr>
      <vt:lpstr>Fixed precision type: DECIMAL</vt:lpstr>
      <vt:lpstr>Fixed precision type: DECIMAL</vt:lpstr>
      <vt:lpstr>Date and time types</vt:lpstr>
      <vt:lpstr>Character types</vt:lpstr>
      <vt:lpstr>Text types</vt:lpstr>
      <vt:lpstr>Enumerated type</vt:lpstr>
      <vt:lpstr>Boolean type</vt:lpstr>
      <vt:lpstr>More on data…</vt:lpstr>
      <vt:lpstr>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91</cp:revision>
  <dcterms:created xsi:type="dcterms:W3CDTF">2021-08-01T14:44:57Z</dcterms:created>
  <dcterms:modified xsi:type="dcterms:W3CDTF">2024-03-27T23:18:35Z</dcterms:modified>
</cp:coreProperties>
</file>