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79" r:id="rId3"/>
    <p:sldId id="277" r:id="rId4"/>
    <p:sldId id="269" r:id="rId5"/>
    <p:sldId id="270" r:id="rId6"/>
    <p:sldId id="275" r:id="rId7"/>
    <p:sldId id="274" r:id="rId8"/>
    <p:sldId id="276" r:id="rId9"/>
    <p:sldId id="272" r:id="rId10"/>
    <p:sldId id="273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A1E98CDC-7149-4409-8E16-B1CAEEAB7E8A}">
          <p14:sldIdLst>
            <p14:sldId id="279"/>
          </p14:sldIdLst>
        </p14:section>
        <p14:section name="All About Relationships" id="{DA832D38-E1CD-4256-B00E-4FC65DD37BDD}">
          <p14:sldIdLst>
            <p14:sldId id="277"/>
            <p14:sldId id="269"/>
            <p14:sldId id="270"/>
            <p14:sldId id="275"/>
            <p14:sldId id="274"/>
            <p14:sldId id="276"/>
            <p14:sldId id="272"/>
            <p14:sldId id="273"/>
          </p14:sldIdLst>
        </p14:section>
        <p14:section name="Building the Project" id="{F9E47DA3-B915-4DBB-B3FC-7A81A1D43778}">
          <p14:sldIdLst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630C6EA4-091B-47DE-8402-EFCA6F24DFCB}"/>
    <pc:docChg chg="custSel modSld">
      <pc:chgData name="Chuck Kiefriter" userId="a996b49251c4dfd2" providerId="LiveId" clId="{630C6EA4-091B-47DE-8402-EFCA6F24DFCB}" dt="2024-03-27T23:52:39.163" v="6" actId="14100"/>
      <pc:docMkLst>
        <pc:docMk/>
      </pc:docMkLst>
      <pc:sldChg chg="modSp mod">
        <pc:chgData name="Chuck Kiefriter" userId="a996b49251c4dfd2" providerId="LiveId" clId="{630C6EA4-091B-47DE-8402-EFCA6F24DFCB}" dt="2024-03-27T23:47:12.823" v="0" actId="14100"/>
        <pc:sldMkLst>
          <pc:docMk/>
          <pc:sldMk cId="4222048508" sldId="269"/>
        </pc:sldMkLst>
        <pc:spChg chg="mod">
          <ac:chgData name="Chuck Kiefriter" userId="a996b49251c4dfd2" providerId="LiveId" clId="{630C6EA4-091B-47DE-8402-EFCA6F24DFCB}" dt="2024-03-27T23:47:12.823" v="0" actId="14100"/>
          <ac:spMkLst>
            <pc:docMk/>
            <pc:sldMk cId="4222048508" sldId="269"/>
            <ac:spMk id="3" creationId="{DC6677A1-9190-4819-9278-7A139E1272AF}"/>
          </ac:spMkLst>
        </pc:spChg>
      </pc:sldChg>
      <pc:sldChg chg="modSp mod">
        <pc:chgData name="Chuck Kiefriter" userId="a996b49251c4dfd2" providerId="LiveId" clId="{630C6EA4-091B-47DE-8402-EFCA6F24DFCB}" dt="2024-03-27T23:47:30.049" v="1" actId="14100"/>
        <pc:sldMkLst>
          <pc:docMk/>
          <pc:sldMk cId="4283028494" sldId="270"/>
        </pc:sldMkLst>
        <pc:spChg chg="mod">
          <ac:chgData name="Chuck Kiefriter" userId="a996b49251c4dfd2" providerId="LiveId" clId="{630C6EA4-091B-47DE-8402-EFCA6F24DFCB}" dt="2024-03-27T23:47:30.049" v="1" actId="14100"/>
          <ac:spMkLst>
            <pc:docMk/>
            <pc:sldMk cId="4283028494" sldId="270"/>
            <ac:spMk id="3" creationId="{128C083B-04C3-4C4C-981D-8572A9EB8D75}"/>
          </ac:spMkLst>
        </pc:spChg>
      </pc:sldChg>
      <pc:sldChg chg="modSp mod">
        <pc:chgData name="Chuck Kiefriter" userId="a996b49251c4dfd2" providerId="LiveId" clId="{630C6EA4-091B-47DE-8402-EFCA6F24DFCB}" dt="2024-03-27T23:52:39.163" v="6" actId="14100"/>
        <pc:sldMkLst>
          <pc:docMk/>
          <pc:sldMk cId="2321835020" sldId="272"/>
        </pc:sldMkLst>
        <pc:spChg chg="mod">
          <ac:chgData name="Chuck Kiefriter" userId="a996b49251c4dfd2" providerId="LiveId" clId="{630C6EA4-091B-47DE-8402-EFCA6F24DFCB}" dt="2024-03-27T23:52:39.163" v="6" actId="14100"/>
          <ac:spMkLst>
            <pc:docMk/>
            <pc:sldMk cId="2321835020" sldId="272"/>
            <ac:spMk id="3" creationId="{1A482777-A48B-4E72-890D-99D4CE174071}"/>
          </ac:spMkLst>
        </pc:spChg>
      </pc:sldChg>
      <pc:sldChg chg="modSp mod">
        <pc:chgData name="Chuck Kiefriter" userId="a996b49251c4dfd2" providerId="LiveId" clId="{630C6EA4-091B-47DE-8402-EFCA6F24DFCB}" dt="2024-03-27T23:51:25.113" v="5" actId="14100"/>
        <pc:sldMkLst>
          <pc:docMk/>
          <pc:sldMk cId="3036932507" sldId="274"/>
        </pc:sldMkLst>
        <pc:spChg chg="mod">
          <ac:chgData name="Chuck Kiefriter" userId="a996b49251c4dfd2" providerId="LiveId" clId="{630C6EA4-091B-47DE-8402-EFCA6F24DFCB}" dt="2024-03-27T23:51:25.113" v="5" actId="14100"/>
          <ac:spMkLst>
            <pc:docMk/>
            <pc:sldMk cId="3036932507" sldId="274"/>
            <ac:spMk id="3" creationId="{EBAF918D-7212-4981-82C7-84C4E5E092D3}"/>
          </ac:spMkLst>
        </pc:spChg>
      </pc:sldChg>
      <pc:sldChg chg="modSp mod">
        <pc:chgData name="Chuck Kiefriter" userId="a996b49251c4dfd2" providerId="LiveId" clId="{630C6EA4-091B-47DE-8402-EFCA6F24DFCB}" dt="2024-03-27T23:50:50.713" v="4" actId="14100"/>
        <pc:sldMkLst>
          <pc:docMk/>
          <pc:sldMk cId="1189528368" sldId="275"/>
        </pc:sldMkLst>
        <pc:spChg chg="mod">
          <ac:chgData name="Chuck Kiefriter" userId="a996b49251c4dfd2" providerId="LiveId" clId="{630C6EA4-091B-47DE-8402-EFCA6F24DFCB}" dt="2024-03-27T23:50:50.713" v="4" actId="14100"/>
          <ac:spMkLst>
            <pc:docMk/>
            <pc:sldMk cId="1189528368" sldId="275"/>
            <ac:spMk id="3" creationId="{906E4EDD-5C09-457B-ABCD-F624F8A748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Entity-Relationship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Mapping tables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CF9-19DF-4201-9B20-54548CCE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-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2777-A48B-4E72-890D-99D4CE17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Primary key </a:t>
            </a:r>
            <a:r>
              <a:rPr lang="en-US" dirty="0"/>
              <a:t>columns are formed by adding "_id" onto the table name</a:t>
            </a:r>
          </a:p>
          <a:p>
            <a:pPr lvl="1"/>
            <a:r>
              <a:rPr lang="en-US" dirty="0"/>
              <a:t>Table recipe: </a:t>
            </a:r>
            <a:r>
              <a:rPr lang="en-US" dirty="0" err="1"/>
              <a:t>recipe_id</a:t>
            </a:r>
            <a:endParaRPr lang="en-US" dirty="0"/>
          </a:p>
          <a:p>
            <a:pPr lvl="1"/>
            <a:r>
              <a:rPr lang="en-US" dirty="0"/>
              <a:t>Table ingredient: </a:t>
            </a:r>
            <a:r>
              <a:rPr lang="en-US" dirty="0" err="1"/>
              <a:t>ingredient_id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columns are named the same as the primary key column in the related table</a:t>
            </a:r>
          </a:p>
          <a:p>
            <a:pPr lvl="1"/>
            <a:r>
              <a:rPr lang="en-US" dirty="0"/>
              <a:t>Table recipe (primary key): </a:t>
            </a:r>
            <a:r>
              <a:rPr lang="en-US" dirty="0" err="1"/>
              <a:t>recipe_id</a:t>
            </a:r>
            <a:endParaRPr lang="en-US" dirty="0"/>
          </a:p>
          <a:p>
            <a:pPr lvl="1"/>
            <a:r>
              <a:rPr lang="en-US" dirty="0"/>
              <a:t>Table step (foreign key): </a:t>
            </a:r>
            <a:r>
              <a:rPr lang="en-US" dirty="0" err="1"/>
              <a:t>recipe_id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216A-D04A-46C8-BA28-238DD19F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8C9BFAC4-6AA5-4EA7-8F6B-8CFA8B0C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8800"/>
            <a:ext cx="4457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9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B82-4424-4D38-BED1-71CB93AF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7A86-DBE3-441D-B82C-489F6BA0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Create an Entity-Relationship Diagram using draw.io</a:t>
            </a:r>
          </a:p>
        </p:txBody>
      </p:sp>
    </p:spTree>
    <p:extLst>
      <p:ext uri="{BB962C8B-B14F-4D97-AF65-F5344CB8AC3E}">
        <p14:creationId xmlns:p14="http://schemas.microsoft.com/office/powerpoint/2010/main" val="38651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C2A2-FD49-442E-8582-D2BFE3CB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8879F75B-5028-45FD-AB15-C383A8E8C9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7720141"/>
                  </p:ext>
                </p:extLst>
              </p:nvPr>
            </p:nvGraphicFramePr>
            <p:xfrm>
              <a:off x="838200" y="1825625"/>
              <a:ext cx="3987800" cy="4351338"/>
            </p:xfrm>
            <a:graphic>
              <a:graphicData uri="http://schemas.microsoft.com/office/powerpoint/2016/summaryzoom">
                <psuz:summaryZm>
                  <psuz:summaryZmObj sectionId="{DA832D38-E1CD-4256-B00E-4FC65DD37BDD}">
                    <psuz:zmPr id="{5033C905-DA7B-4AD0-BF43-98D4D50D4B2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3365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9E47DA3-B915-4DBB-B3FC-7A81A1D43778}">
                    <psuz:zmPr id="{8888FF64-0D36-4DFB-89E4-9EE7119A7BA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3365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8879F75B-5028-45FD-AB15-C383A8E8C96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3987800" cy="4351338"/>
                <a:chOff x="838200" y="1825625"/>
                <a:chExt cx="3987800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91565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565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584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2A1-6483-46BF-8F93-17205CDE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relationships</a:t>
            </a:r>
          </a:p>
        </p:txBody>
      </p:sp>
      <p:pic>
        <p:nvPicPr>
          <p:cNvPr id="4" name="Picture 3" descr="Man and woman laughing">
            <a:extLst>
              <a:ext uri="{FF2B5EF4-FFF2-40B4-BE49-F238E27FC236}">
                <a16:creationId xmlns:a16="http://schemas.microsoft.com/office/drawing/2014/main" id="{DE6CF169-3491-4324-8FA0-B53B64FD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68" y="2159000"/>
            <a:ext cx="4598934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AC77-2D2B-4BE3-80CC-A8D23749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77A1-9190-4819-9278-7A139E12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Cardinality</a:t>
            </a:r>
            <a:r>
              <a:rPr lang="en-US" dirty="0"/>
              <a:t>: the </a:t>
            </a:r>
            <a:r>
              <a:rPr lang="en-US" dirty="0">
                <a:solidFill>
                  <a:srgbClr val="00B0F0"/>
                </a:solidFill>
              </a:rPr>
              <a:t>maximum</a:t>
            </a:r>
            <a:r>
              <a:rPr lang="en-US" dirty="0"/>
              <a:t> number of entities allowed in the relationship</a:t>
            </a:r>
          </a:p>
          <a:p>
            <a:pPr lvl="1"/>
            <a:r>
              <a:rPr lang="en-US" dirty="0"/>
              <a:t>One or many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Modality</a:t>
            </a:r>
            <a:r>
              <a:rPr lang="en-US" dirty="0"/>
              <a:t>: the </a:t>
            </a:r>
            <a:r>
              <a:rPr lang="en-US" dirty="0">
                <a:solidFill>
                  <a:srgbClr val="00B0F0"/>
                </a:solidFill>
              </a:rPr>
              <a:t>minimum</a:t>
            </a:r>
            <a:r>
              <a:rPr lang="en-US" dirty="0"/>
              <a:t> number of entities allowed in the relationship</a:t>
            </a:r>
          </a:p>
          <a:p>
            <a:pPr lvl="1"/>
            <a:r>
              <a:rPr lang="en-US" dirty="0"/>
              <a:t>Zero or one (optional or mandatory)</a:t>
            </a:r>
          </a:p>
        </p:txBody>
      </p:sp>
    </p:spTree>
    <p:extLst>
      <p:ext uri="{BB962C8B-B14F-4D97-AF65-F5344CB8AC3E}">
        <p14:creationId xmlns:p14="http://schemas.microsoft.com/office/powerpoint/2010/main" val="42220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B01B-86C7-43AB-ABAE-FA38755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Crow's foot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083B-04C3-4C4C-981D-8572A9EB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064" cy="1031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Relationships are diagrammed using </a:t>
            </a:r>
            <a:r>
              <a:rPr lang="en-US" dirty="0">
                <a:solidFill>
                  <a:srgbClr val="00B0F0"/>
                </a:solidFill>
              </a:rPr>
              <a:t>crow's foot notation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C378F2-4DA6-4257-84A3-79DA3333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90494"/>
              </p:ext>
            </p:extLst>
          </p:nvPr>
        </p:nvGraphicFramePr>
        <p:xfrm>
          <a:off x="838200" y="3429000"/>
          <a:ext cx="5407325" cy="279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7360726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107098933"/>
                    </a:ext>
                  </a:extLst>
                </a:gridCol>
                <a:gridCol w="2600625">
                  <a:extLst>
                    <a:ext uri="{9D8B030D-6E8A-4147-A177-3AD203B41FA5}">
                      <a16:colId xmlns:a16="http://schemas.microsoft.com/office/drawing/2014/main" val="3222615839"/>
                    </a:ext>
                  </a:extLst>
                </a:gridCol>
              </a:tblGrid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36891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9680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17721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84460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r>
                        <a:rPr lang="en-US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8432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1947873-7DCC-482B-9B0B-59C0D071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75" y="4088651"/>
            <a:ext cx="15144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5D3F1-DE83-4519-8B6B-8495E57C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75" y="4642897"/>
            <a:ext cx="14859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4618B1-2570-47EE-BE9F-20A04B1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75" y="5166772"/>
            <a:ext cx="146685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9ED81D-4187-4A23-97E4-4097A85EB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837" y="5733959"/>
            <a:ext cx="15049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2D3-A423-4032-AE64-512AD946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Crow's foot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4EDD-5C09-457B-ABCD-F624F8A7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1826240" cy="3203575"/>
          </a:xfrm>
        </p:spPr>
        <p:txBody>
          <a:bodyPr>
            <a:normAutofit/>
          </a:bodyPr>
          <a:lstStyle/>
          <a:p>
            <a:r>
              <a:rPr lang="en-US" dirty="0"/>
              <a:t>Relationships are bidirectional</a:t>
            </a:r>
          </a:p>
          <a:p>
            <a:r>
              <a:rPr lang="en-US" dirty="0"/>
              <a:t>A relationship line must have the crow's foot notation on both ends of the line</a:t>
            </a:r>
          </a:p>
          <a:p>
            <a:r>
              <a:rPr lang="en-US" dirty="0"/>
              <a:t>Each end must express cardinality and modality</a:t>
            </a:r>
          </a:p>
          <a:p>
            <a:r>
              <a:rPr lang="en-US" dirty="0"/>
              <a:t>Cardinality is shown at the end of the line</a:t>
            </a:r>
          </a:p>
          <a:p>
            <a:r>
              <a:rPr lang="en-US" dirty="0"/>
              <a:t>Modality is shown just inside 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B59D6-8DC8-4533-A93A-ACDA3A14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302084"/>
            <a:ext cx="1343212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99784-8434-4FEC-85EC-05EF1A0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84" y="5344948"/>
            <a:ext cx="120031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1BCC-E7ED-46CC-A347-F270FD89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918D-7212-4981-82C7-84C4E5E0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9232" cy="1831975"/>
          </a:xfrm>
        </p:spPr>
        <p:txBody>
          <a:bodyPr/>
          <a:lstStyle/>
          <a:p>
            <a:r>
              <a:rPr lang="en-US" dirty="0"/>
              <a:t>Primary key columns are above the line and are designated with PK</a:t>
            </a:r>
          </a:p>
          <a:p>
            <a:r>
              <a:rPr lang="en-US" dirty="0"/>
              <a:t>Foreign key columns are below the line and are designated with FK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9A5B6-A885-4C3A-ADE2-6D4CE098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98" y="4167072"/>
            <a:ext cx="1810003" cy="164805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A6BC54B9-7020-4ADC-B138-1A00E4940C4F}"/>
              </a:ext>
            </a:extLst>
          </p:cNvPr>
          <p:cNvSpPr/>
          <p:nvPr/>
        </p:nvSpPr>
        <p:spPr>
          <a:xfrm rot="2666321">
            <a:off x="3164886" y="4994967"/>
            <a:ext cx="1130300" cy="495301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line</a:t>
            </a:r>
          </a:p>
        </p:txBody>
      </p:sp>
    </p:spTree>
    <p:extLst>
      <p:ext uri="{BB962C8B-B14F-4D97-AF65-F5344CB8AC3E}">
        <p14:creationId xmlns:p14="http://schemas.microsoft.com/office/powerpoint/2010/main" val="303693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8167-8C06-46DA-B614-A977486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4A41-BDCA-4A25-9D11-AC0CA95A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Shown with dashes off the main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EBF8-976B-4A86-AE0B-B9BB23FA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25" y="2870200"/>
            <a:ext cx="48393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CF9-19DF-4201-9B20-54548CCE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-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2777-A48B-4E72-890D-99D4CE1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616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Table</a:t>
            </a:r>
            <a:r>
              <a:rPr lang="en-US" dirty="0"/>
              <a:t> names and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names are lowercase with words separated by underscores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Common names </a:t>
            </a:r>
            <a:r>
              <a:rPr lang="en-US" dirty="0"/>
              <a:t>should have the table name prepended</a:t>
            </a:r>
          </a:p>
          <a:p>
            <a:pPr lvl="1"/>
            <a:r>
              <a:rPr lang="en-US" dirty="0"/>
              <a:t>Table recipe, col name: </a:t>
            </a:r>
            <a:r>
              <a:rPr lang="en-US" dirty="0" err="1"/>
              <a:t>recipe_name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262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Entity-Relationship Diagrams</vt:lpstr>
      <vt:lpstr>In this video...</vt:lpstr>
      <vt:lpstr>All about relationships</vt:lpstr>
      <vt:lpstr>Definitions</vt:lpstr>
      <vt:lpstr>Crow's foot notation</vt:lpstr>
      <vt:lpstr>Crow's foot notation</vt:lpstr>
      <vt:lpstr>ERD conventions</vt:lpstr>
      <vt:lpstr>Join tables</vt:lpstr>
      <vt:lpstr>Naming conventions - columns</vt:lpstr>
      <vt:lpstr>Naming conventions - relationships</vt:lpstr>
      <vt:lpstr>Building the project</vt:lpstr>
      <vt:lpstr>Building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120</cp:revision>
  <dcterms:created xsi:type="dcterms:W3CDTF">2021-08-01T14:44:57Z</dcterms:created>
  <dcterms:modified xsi:type="dcterms:W3CDTF">2024-03-27T23:52:49Z</dcterms:modified>
</cp:coreProperties>
</file>