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56" r:id="rId2"/>
    <p:sldId id="275" r:id="rId3"/>
    <p:sldId id="272" r:id="rId4"/>
    <p:sldId id="258" r:id="rId5"/>
    <p:sldId id="260" r:id="rId6"/>
    <p:sldId id="259" r:id="rId7"/>
    <p:sldId id="269" r:id="rId8"/>
    <p:sldId id="270" r:id="rId9"/>
    <p:sldId id="273" r:id="rId10"/>
    <p:sldId id="261" r:id="rId11"/>
    <p:sldId id="271" r:id="rId12"/>
    <p:sldId id="264" r:id="rId13"/>
    <p:sldId id="265" r:id="rId14"/>
    <p:sldId id="266" r:id="rId15"/>
    <p:sldId id="267" r:id="rId16"/>
    <p:sldId id="268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D42CE177-98A8-4372-AD6D-8B763A721593}">
          <p14:sldIdLst>
            <p14:sldId id="275"/>
          </p14:sldIdLst>
        </p14:section>
        <p14:section name="What are Indexes" id="{6D3CA267-8B16-48A1-BDBB-1A8FA6254CC6}">
          <p14:sldIdLst>
            <p14:sldId id="272"/>
            <p14:sldId id="258"/>
            <p14:sldId id="260"/>
            <p14:sldId id="259"/>
            <p14:sldId id="269"/>
            <p14:sldId id="270"/>
          </p14:sldIdLst>
        </p14:section>
        <p14:section name="Create Table with Indexes" id="{435A8882-C7EE-479F-A2C4-AD351175A77C}">
          <p14:sldIdLst>
            <p14:sldId id="273"/>
            <p14:sldId id="261"/>
            <p14:sldId id="271"/>
            <p14:sldId id="264"/>
            <p14:sldId id="265"/>
            <p14:sldId id="266"/>
            <p14:sldId id="267"/>
            <p14:sldId id="268"/>
          </p14:sldIdLst>
        </p14:section>
        <p14:section name="Building the Project" id="{66B7AD09-FBAA-4DBD-903D-52F7AB6BCA7D}">
          <p14:sldIdLst>
            <p14:sldId id="27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E9C2AA8-CF58-4154-9D56-3D9D74973C24}"/>
    <pc:docChg chg="modSld">
      <pc:chgData name="Chuck Kiefriter" userId="a996b49251c4dfd2" providerId="LiveId" clId="{DE9C2AA8-CF58-4154-9D56-3D9D74973C24}" dt="2024-03-27T23:57:05.499" v="3" actId="14100"/>
      <pc:docMkLst>
        <pc:docMk/>
      </pc:docMkLst>
      <pc:sldChg chg="modSp mod">
        <pc:chgData name="Chuck Kiefriter" userId="a996b49251c4dfd2" providerId="LiveId" clId="{DE9C2AA8-CF58-4154-9D56-3D9D74973C24}" dt="2024-03-27T23:57:05.499" v="3" actId="14100"/>
        <pc:sldMkLst>
          <pc:docMk/>
          <pc:sldMk cId="2583620999" sldId="264"/>
        </pc:sldMkLst>
        <pc:spChg chg="mod">
          <ac:chgData name="Chuck Kiefriter" userId="a996b49251c4dfd2" providerId="LiveId" clId="{DE9C2AA8-CF58-4154-9D56-3D9D74973C24}" dt="2024-03-27T23:57:05.499" v="3" actId="14100"/>
          <ac:spMkLst>
            <pc:docMk/>
            <pc:sldMk cId="2583620999" sldId="264"/>
            <ac:spMk id="3" creationId="{3ED2F1A0-45AD-4002-9519-9AB9BDDC9B41}"/>
          </ac:spMkLst>
        </pc:spChg>
      </pc:sldChg>
      <pc:sldChg chg="modSp mod">
        <pc:chgData name="Chuck Kiefriter" userId="a996b49251c4dfd2" providerId="LiveId" clId="{DE9C2AA8-CF58-4154-9D56-3D9D74973C24}" dt="2024-03-27T23:55:44.957" v="0" actId="14100"/>
        <pc:sldMkLst>
          <pc:docMk/>
          <pc:sldMk cId="3512217129" sldId="269"/>
        </pc:sldMkLst>
        <pc:spChg chg="mod">
          <ac:chgData name="Chuck Kiefriter" userId="a996b49251c4dfd2" providerId="LiveId" clId="{DE9C2AA8-CF58-4154-9D56-3D9D74973C24}" dt="2024-03-27T23:55:44.957" v="0" actId="14100"/>
          <ac:spMkLst>
            <pc:docMk/>
            <pc:sldMk cId="3512217129" sldId="269"/>
            <ac:spMk id="5" creationId="{F7920EB6-C62E-4E2C-8859-F5F252F44466}"/>
          </ac:spMkLst>
        </pc:spChg>
      </pc:sldChg>
      <pc:sldChg chg="modSp mod">
        <pc:chgData name="Chuck Kiefriter" userId="a996b49251c4dfd2" providerId="LiveId" clId="{DE9C2AA8-CF58-4154-9D56-3D9D74973C24}" dt="2024-03-27T23:55:53.628" v="1" actId="14100"/>
        <pc:sldMkLst>
          <pc:docMk/>
          <pc:sldMk cId="1267004622" sldId="270"/>
        </pc:sldMkLst>
        <pc:spChg chg="mod">
          <ac:chgData name="Chuck Kiefriter" userId="a996b49251c4dfd2" providerId="LiveId" clId="{DE9C2AA8-CF58-4154-9D56-3D9D74973C24}" dt="2024-03-27T23:55:53.628" v="1" actId="14100"/>
          <ac:spMkLst>
            <pc:docMk/>
            <pc:sldMk cId="1267004622" sldId="270"/>
            <ac:spMk id="3" creationId="{0C2CE21E-ABF8-466A-BFF2-65729EED9407}"/>
          </ac:spMkLst>
        </pc:spChg>
      </pc:sldChg>
      <pc:sldChg chg="modSp mod">
        <pc:chgData name="Chuck Kiefriter" userId="a996b49251c4dfd2" providerId="LiveId" clId="{DE9C2AA8-CF58-4154-9D56-3D9D74973C24}" dt="2024-03-27T23:56:46.285" v="2" actId="14100"/>
        <pc:sldMkLst>
          <pc:docMk/>
          <pc:sldMk cId="3394791397" sldId="271"/>
        </pc:sldMkLst>
        <pc:spChg chg="mod">
          <ac:chgData name="Chuck Kiefriter" userId="a996b49251c4dfd2" providerId="LiveId" clId="{DE9C2AA8-CF58-4154-9D56-3D9D74973C24}" dt="2024-03-27T23:56:46.285" v="2" actId="14100"/>
          <ac:spMkLst>
            <pc:docMk/>
            <pc:sldMk cId="3394791397" sldId="271"/>
            <ac:spMk id="3" creationId="{A45E5BAF-1E1E-46B3-99E5-A7491A260D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Indexes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Relationships and more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F0B-2A63-4EA4-BA20-629FACAD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390535"/>
            <a:ext cx="8337550" cy="803265"/>
          </a:xfrm>
        </p:spPr>
        <p:txBody>
          <a:bodyPr>
            <a:normAutofit/>
          </a:bodyPr>
          <a:lstStyle/>
          <a:p>
            <a:r>
              <a:rPr lang="en-US" dirty="0"/>
              <a:t>Relationship CREATE TABLE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88FD-A35D-4456-BF04-E029D902D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3758165"/>
            <a:ext cx="5384800" cy="76200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5C2D6-DD9A-47F0-88C8-AC4A982D8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4508"/>
            <a:ext cx="4020111" cy="1533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6B5652-8B14-46C8-9D72-95FBA4BD71B4}"/>
              </a:ext>
            </a:extLst>
          </p:cNvPr>
          <p:cNvSpPr txBox="1"/>
          <p:nvPr/>
        </p:nvSpPr>
        <p:spPr>
          <a:xfrm>
            <a:off x="711200" y="342900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Recipe table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701D9-386D-4611-9F9B-F436983C809D}"/>
              </a:ext>
            </a:extLst>
          </p:cNvPr>
          <p:cNvSpPr txBox="1">
            <a:spLocks/>
          </p:cNvSpPr>
          <p:nvPr/>
        </p:nvSpPr>
        <p:spPr>
          <a:xfrm>
            <a:off x="711200" y="4975595"/>
            <a:ext cx="6108700" cy="147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REFERENCES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recipe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B878A-39E1-449A-8CF6-C4494D05F67C}"/>
              </a:ext>
            </a:extLst>
          </p:cNvPr>
          <p:cNvSpPr txBox="1"/>
          <p:nvPr/>
        </p:nvSpPr>
        <p:spPr>
          <a:xfrm>
            <a:off x="711200" y="460626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Step table</a:t>
            </a:r>
          </a:p>
        </p:txBody>
      </p:sp>
    </p:spTree>
    <p:extLst>
      <p:ext uri="{BB962C8B-B14F-4D97-AF65-F5344CB8AC3E}">
        <p14:creationId xmlns:p14="http://schemas.microsoft.com/office/powerpoint/2010/main" val="143397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C3EE-3074-4D26-B9C4-60F3E2FF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5BAF-1E1E-46B3-99E5-A7491A2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7016" cy="4351338"/>
          </a:xfrm>
        </p:spPr>
        <p:txBody>
          <a:bodyPr/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00B0F0"/>
                </a:solidFill>
              </a:rPr>
              <a:t>possible</a:t>
            </a:r>
            <a:r>
              <a:rPr lang="en-US" dirty="0"/>
              <a:t> to declare a compound primary key using more than one column</a:t>
            </a:r>
          </a:p>
          <a:p>
            <a:r>
              <a:rPr lang="en-US" dirty="0"/>
              <a:t>If the table is referenced by another table (foreign key) it is best to use an auto-increment </a:t>
            </a:r>
            <a:r>
              <a:rPr lang="en-US" dirty="0">
                <a:solidFill>
                  <a:srgbClr val="00B0F0"/>
                </a:solidFill>
              </a:rPr>
              <a:t>integer</a:t>
            </a:r>
            <a:r>
              <a:rPr lang="en-US" dirty="0"/>
              <a:t> primary key</a:t>
            </a:r>
          </a:p>
          <a:p>
            <a:r>
              <a:rPr lang="en-US" dirty="0"/>
              <a:t>Otherwise, it's hard(er) to keep the key values </a:t>
            </a:r>
            <a:r>
              <a:rPr lang="en-US" dirty="0">
                <a:solidFill>
                  <a:srgbClr val="00B0F0"/>
                </a:solidFill>
              </a:rPr>
              <a:t>aligned</a:t>
            </a:r>
            <a:r>
              <a:rPr lang="en-US" dirty="0"/>
              <a:t> on related tables</a:t>
            </a:r>
          </a:p>
          <a:p>
            <a:r>
              <a:rPr lang="en-US" dirty="0"/>
              <a:t>ORM tools (Hibernate or </a:t>
            </a:r>
            <a:r>
              <a:rPr lang="en-US" dirty="0" err="1"/>
              <a:t>EclipseLink</a:t>
            </a:r>
            <a:r>
              <a:rPr lang="en-US" dirty="0"/>
              <a:t>) may </a:t>
            </a:r>
            <a:r>
              <a:rPr lang="en-US" dirty="0">
                <a:solidFill>
                  <a:srgbClr val="00B0F0"/>
                </a:solidFill>
              </a:rPr>
              <a:t>require</a:t>
            </a:r>
            <a:r>
              <a:rPr lang="en-US" dirty="0"/>
              <a:t> integer primary key fields on all tables</a:t>
            </a:r>
          </a:p>
        </p:txBody>
      </p:sp>
    </p:spTree>
    <p:extLst>
      <p:ext uri="{BB962C8B-B14F-4D97-AF65-F5344CB8AC3E}">
        <p14:creationId xmlns:p14="http://schemas.microsoft.com/office/powerpoint/2010/main" val="339479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6651-B341-4451-AB9A-477CA874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F1A0-45AD-4002-9519-9AB9BDD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5960" cy="4351338"/>
          </a:xfrm>
        </p:spPr>
        <p:txBody>
          <a:bodyPr/>
          <a:lstStyle/>
          <a:p>
            <a:r>
              <a:rPr lang="en-US" dirty="0"/>
              <a:t>Requires a </a:t>
            </a:r>
            <a:r>
              <a:rPr lang="en-US" dirty="0">
                <a:solidFill>
                  <a:srgbClr val="00B0F0"/>
                </a:solidFill>
              </a:rPr>
              <a:t>join table</a:t>
            </a:r>
          </a:p>
          <a:p>
            <a:r>
              <a:rPr lang="en-US" dirty="0"/>
              <a:t>Recipes and categories have a </a:t>
            </a:r>
            <a:r>
              <a:rPr lang="en-US" dirty="0">
                <a:solidFill>
                  <a:srgbClr val="00B0F0"/>
                </a:solidFill>
              </a:rPr>
              <a:t>many-to-many</a:t>
            </a:r>
            <a:r>
              <a:rPr lang="en-US" dirty="0"/>
              <a:t> relationship</a:t>
            </a:r>
          </a:p>
          <a:p>
            <a:pPr lvl="1"/>
            <a:r>
              <a:rPr lang="en-US" dirty="0"/>
              <a:t>A recipe can have many categories</a:t>
            </a:r>
          </a:p>
          <a:p>
            <a:pPr lvl="1"/>
            <a:r>
              <a:rPr lang="en-US" dirty="0"/>
              <a:t>A category can have many recipes</a:t>
            </a:r>
          </a:p>
          <a:p>
            <a:r>
              <a:rPr lang="en-US" dirty="0"/>
              <a:t>The join table  name is the name of the primary key tables separated by an </a:t>
            </a:r>
            <a:r>
              <a:rPr lang="en-US" dirty="0">
                <a:solidFill>
                  <a:srgbClr val="00B0F0"/>
                </a:solidFill>
              </a:rPr>
              <a:t>underscore</a:t>
            </a:r>
          </a:p>
          <a:p>
            <a:r>
              <a:rPr lang="en-US" dirty="0"/>
              <a:t>The name of the recipe and category join table is </a:t>
            </a:r>
            <a:r>
              <a:rPr lang="en-US" dirty="0" err="1">
                <a:solidFill>
                  <a:srgbClr val="00B0F0"/>
                </a:solidFill>
              </a:rPr>
              <a:t>recipe_category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134AD-AFD5-42C0-A3DF-9A55EA04B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536652"/>
            <a:ext cx="4839375" cy="249589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2DEC3AF-061D-4A34-8A6C-1D051294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diagram</a:t>
            </a:r>
          </a:p>
        </p:txBody>
      </p:sp>
    </p:spTree>
    <p:extLst>
      <p:ext uri="{BB962C8B-B14F-4D97-AF65-F5344CB8AC3E}">
        <p14:creationId xmlns:p14="http://schemas.microsoft.com/office/powerpoint/2010/main" val="32882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08C85-450F-4653-BEF6-5DBA70B3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/>
          <a:p>
            <a:r>
              <a:rPr lang="en-US" dirty="0"/>
              <a:t>Many-to-many 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CD6B-32FB-429B-8E50-AE7DC2F70A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638300"/>
            <a:ext cx="7100888" cy="44069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>
                <a:solidFill>
                  <a:srgbClr val="00B0F0"/>
                </a:solidFill>
              </a:rPr>
              <a:t>recipe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recipe_id</a:t>
            </a:r>
            <a:r>
              <a:rPr lang="en-US" sz="2000" dirty="0"/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PRIMARY KEY</a:t>
            </a:r>
            <a:r>
              <a:rPr lang="en-US" sz="2000" dirty="0"/>
              <a:t> (</a:t>
            </a:r>
            <a:r>
              <a:rPr lang="en-US" sz="2000" dirty="0" err="1"/>
              <a:t>recipe_id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>
                <a:solidFill>
                  <a:srgbClr val="00B0F0"/>
                </a:solidFill>
              </a:rPr>
              <a:t>category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category_id</a:t>
            </a:r>
            <a:r>
              <a:rPr lang="en-US" sz="2000" dirty="0"/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PRIMARY KEY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CREATE TABLE </a:t>
            </a:r>
            <a:r>
              <a:rPr lang="en-US" sz="2000" dirty="0" err="1">
                <a:solidFill>
                  <a:srgbClr val="00B0F0"/>
                </a:solidFill>
              </a:rPr>
              <a:t>recipe_category</a:t>
            </a:r>
            <a:r>
              <a:rPr lang="en-US" sz="2000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recipe_id</a:t>
            </a:r>
            <a:r>
              <a:rPr lang="en-US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 err="1"/>
              <a:t>category_id</a:t>
            </a:r>
            <a:r>
              <a:rPr lang="en-US" sz="2000" dirty="0"/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FOREIGN KEY</a:t>
            </a:r>
            <a:r>
              <a:rPr lang="en-US" sz="2000" dirty="0"/>
              <a:t> (</a:t>
            </a:r>
            <a:r>
              <a:rPr lang="en-US" sz="2000" dirty="0" err="1"/>
              <a:t>recipe_id</a:t>
            </a:r>
            <a:r>
              <a:rPr lang="en-US" sz="2000" dirty="0"/>
              <a:t>) REFERENCES recipe (</a:t>
            </a:r>
            <a:r>
              <a:rPr lang="en-US" sz="2000" dirty="0" err="1"/>
              <a:t>recipe_id</a:t>
            </a:r>
            <a:r>
              <a:rPr lang="en-US" sz="20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9900"/>
                </a:solidFill>
              </a:rPr>
              <a:t>FOREIGN KEY</a:t>
            </a:r>
            <a:r>
              <a:rPr lang="en-US" sz="2000" dirty="0"/>
              <a:t> (</a:t>
            </a:r>
            <a:r>
              <a:rPr lang="en-US" sz="2000" dirty="0" err="1"/>
              <a:t>category_id</a:t>
            </a:r>
            <a:r>
              <a:rPr lang="en-US" sz="2000" dirty="0"/>
              <a:t>) REFEREICES category (</a:t>
            </a:r>
            <a:r>
              <a:rPr lang="en-US" sz="2000" dirty="0" err="1"/>
              <a:t>category_id</a:t>
            </a:r>
            <a:r>
              <a:rPr lang="en-US" sz="2000" dirty="0"/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UNIQUE KEY (</a:t>
            </a:r>
            <a:r>
              <a:rPr lang="en-US" sz="2000" dirty="0" err="1"/>
              <a:t>recipe_id</a:t>
            </a:r>
            <a:r>
              <a:rPr lang="en-US" sz="2000" dirty="0"/>
              <a:t>, </a:t>
            </a:r>
            <a:r>
              <a:rPr lang="en-US" sz="2000" dirty="0" err="1"/>
              <a:t>category_id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0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EE7-736B-4693-80BA-7B24DF13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child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4A50-96C2-4E88-8C3B-03FF663A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4351338"/>
          </a:xfrm>
        </p:spPr>
        <p:txBody>
          <a:bodyPr/>
          <a:lstStyle/>
          <a:p>
            <a:r>
              <a:rPr lang="en-US" dirty="0"/>
              <a:t>When a parent row (recipe) is </a:t>
            </a:r>
            <a:r>
              <a:rPr lang="en-US" dirty="0">
                <a:solidFill>
                  <a:srgbClr val="00B0F0"/>
                </a:solidFill>
              </a:rPr>
              <a:t>deleted</a:t>
            </a:r>
            <a:r>
              <a:rPr lang="en-US" dirty="0"/>
              <a:t>, child rows (step, ingredient, </a:t>
            </a:r>
            <a:r>
              <a:rPr lang="en-US" dirty="0" err="1"/>
              <a:t>recipe_category</a:t>
            </a:r>
            <a:r>
              <a:rPr lang="en-US" dirty="0"/>
              <a:t>) also need to be deleted</a:t>
            </a:r>
          </a:p>
          <a:p>
            <a:r>
              <a:rPr lang="en-US" dirty="0"/>
              <a:t>Otherwise, the child rows will be </a:t>
            </a:r>
            <a:r>
              <a:rPr lang="en-US" dirty="0">
                <a:solidFill>
                  <a:srgbClr val="00B0F0"/>
                </a:solidFill>
              </a:rPr>
              <a:t>orphaned</a:t>
            </a:r>
            <a:r>
              <a:rPr lang="en-US" dirty="0"/>
              <a:t> with the foreign key referencing a value that does not exist in the parent</a:t>
            </a:r>
          </a:p>
          <a:p>
            <a:r>
              <a:rPr lang="en-US" dirty="0"/>
              <a:t>MySQL will automatically delete the child rows when </a:t>
            </a:r>
            <a:r>
              <a:rPr lang="en-US" dirty="0">
                <a:solidFill>
                  <a:srgbClr val="00B0F0"/>
                </a:solidFill>
              </a:rPr>
              <a:t>ON DELETE CASCADE</a:t>
            </a:r>
            <a:r>
              <a:rPr lang="en-US" dirty="0"/>
              <a:t> is added to the FOREIGN KEY constraint</a:t>
            </a:r>
          </a:p>
        </p:txBody>
      </p:sp>
    </p:spTree>
    <p:extLst>
      <p:ext uri="{BB962C8B-B14F-4D97-AF65-F5344CB8AC3E}">
        <p14:creationId xmlns:p14="http://schemas.microsoft.com/office/powerpoint/2010/main" val="89015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F516-4DE7-4DE0-A3DF-579C24FA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DELETE CASCADE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0FC3-5133-4524-A6B3-5756E9822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9725"/>
            <a:ext cx="7100944" cy="3406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PRIMARY KEY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recipe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3D007-33F3-4BBC-96E0-E34DAB80BF18}"/>
              </a:ext>
            </a:extLst>
          </p:cNvPr>
          <p:cNvSpPr txBox="1">
            <a:spLocks/>
          </p:cNvSpPr>
          <p:nvPr/>
        </p:nvSpPr>
        <p:spPr>
          <a:xfrm>
            <a:off x="838200" y="1679576"/>
            <a:ext cx="7100944" cy="84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The corresponding step rows are deleted when the recipe row is deleted</a:t>
            </a:r>
          </a:p>
        </p:txBody>
      </p:sp>
    </p:spTree>
    <p:extLst>
      <p:ext uri="{BB962C8B-B14F-4D97-AF65-F5344CB8AC3E}">
        <p14:creationId xmlns:p14="http://schemas.microsoft.com/office/powerpoint/2010/main" val="25193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14A1-68BF-4F93-B652-DF57CA4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4109495B-5404-443B-8F80-167D1AE63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2019300"/>
            <a:ext cx="3759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1619-7284-434D-95EC-95A93F0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/>
              <a:t>the project...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6A16-09B9-49A4-9139-19E8B1106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5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Add the INDEX statements to the schema definition</a:t>
            </a:r>
          </a:p>
          <a:p>
            <a:pPr lvl="1"/>
            <a:r>
              <a:rPr lang="en-US" dirty="0"/>
              <a:t>Add the JOIN table to the schema for the many-to-many relationship between recipe and category</a:t>
            </a:r>
          </a:p>
        </p:txBody>
      </p:sp>
    </p:spTree>
    <p:extLst>
      <p:ext uri="{BB962C8B-B14F-4D97-AF65-F5344CB8AC3E}">
        <p14:creationId xmlns:p14="http://schemas.microsoft.com/office/powerpoint/2010/main" val="64682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FEE3-EB04-4781-B622-802AF835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EB9258E-F2E0-4781-9BB2-E630F8626D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619464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6D3CA267-8B16-48A1-BDBB-1A8FA6254CC6}">
                    <psuz:zmPr id="{4DB5F15B-D6EE-4EB9-AF16-BD98BF2A1D1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35A8882-C7EE-479F-A2C4-AD351175A77C}">
                    <psuz:zmPr id="{949E7084-F4C9-437E-90CC-389D8E1E6F5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6B7AD09-FBAA-4DBD-903D-52F7AB6BCA7D}">
                    <psuz:zmPr id="{6142E590-E058-4573-BAD0-8D1D7ABEFFA8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EB9258E-F2E0-4781-9BB2-E630F8626D8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6235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AD37-5B03-4966-B0D1-F236A6B95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indexes?</a:t>
            </a:r>
          </a:p>
        </p:txBody>
      </p:sp>
      <p:pic>
        <p:nvPicPr>
          <p:cNvPr id="4" name="Graphic 3" descr="Right pointing backhand index outline">
            <a:extLst>
              <a:ext uri="{FF2B5EF4-FFF2-40B4-BE49-F238E27FC236}">
                <a16:creationId xmlns:a16="http://schemas.microsoft.com/office/drawing/2014/main" id="{8AF94619-F9DC-4F10-B42B-1CDD0F6FC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5754">
            <a:off x="1181100" y="1981200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2D6A-4FDB-4C49-A640-745148E6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48D8-4ED3-468D-8B6B-BAE165D1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568575"/>
          </a:xfrm>
        </p:spPr>
        <p:txBody>
          <a:bodyPr/>
          <a:lstStyle/>
          <a:p>
            <a:r>
              <a:rPr lang="en-US" dirty="0"/>
              <a:t>Indexes provide the following:</a:t>
            </a:r>
          </a:p>
          <a:p>
            <a:pPr lvl="1"/>
            <a:r>
              <a:rPr lang="en-US" dirty="0"/>
              <a:t>Faster lookup speed</a:t>
            </a:r>
          </a:p>
          <a:p>
            <a:pPr lvl="1"/>
            <a:r>
              <a:rPr lang="en-US" dirty="0"/>
              <a:t>Uniqueness</a:t>
            </a:r>
          </a:p>
          <a:p>
            <a:pPr lvl="1"/>
            <a:r>
              <a:rPr lang="en-US" dirty="0"/>
              <a:t>They define relationships</a:t>
            </a:r>
          </a:p>
          <a:p>
            <a:pPr lvl="2"/>
            <a:r>
              <a:rPr lang="en-US" dirty="0"/>
              <a:t>Primary keys</a:t>
            </a:r>
          </a:p>
          <a:p>
            <a:pPr lvl="2"/>
            <a:r>
              <a:rPr lang="en-US" dirty="0"/>
              <a:t>Foreign keys</a:t>
            </a:r>
          </a:p>
        </p:txBody>
      </p:sp>
    </p:spTree>
    <p:extLst>
      <p:ext uri="{BB962C8B-B14F-4D97-AF65-F5344CB8AC3E}">
        <p14:creationId xmlns:p14="http://schemas.microsoft.com/office/powerpoint/2010/main" val="41331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1F3B-8F70-4FFC-A1D6-A2640C00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A66C-A53A-463A-96C5-8EE21661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r>
              <a:rPr lang="en-US" dirty="0"/>
              <a:t>Adding an index will speed up lookups but slow down inserts</a:t>
            </a:r>
          </a:p>
          <a:p>
            <a:r>
              <a:rPr lang="en-US" dirty="0"/>
              <a:t>Indexes may allow duplicates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263AF-1DAF-4396-841C-F0917F6A32C3}"/>
              </a:ext>
            </a:extLst>
          </p:cNvPr>
          <p:cNvSpPr txBox="1">
            <a:spLocks/>
          </p:cNvSpPr>
          <p:nvPr/>
        </p:nvSpPr>
        <p:spPr>
          <a:xfrm>
            <a:off x="838200" y="4394201"/>
            <a:ext cx="4864100" cy="135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(color, style)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(color, style)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4E529-57A9-4FC6-9617-FAE629B4244E}"/>
              </a:ext>
            </a:extLst>
          </p:cNvPr>
          <p:cNvSpPr txBox="1"/>
          <p:nvPr/>
        </p:nvSpPr>
        <p:spPr>
          <a:xfrm>
            <a:off x="838200" y="39624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CREATE TABLE syntax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88582D9F-7247-48A2-A840-AEDF9909DA16}"/>
              </a:ext>
            </a:extLst>
          </p:cNvPr>
          <p:cNvSpPr/>
          <p:nvPr/>
        </p:nvSpPr>
        <p:spPr>
          <a:xfrm>
            <a:off x="4388672" y="4229101"/>
            <a:ext cx="1981202" cy="1142999"/>
          </a:xfrm>
          <a:prstGeom prst="lef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allow duplicates</a:t>
            </a:r>
          </a:p>
        </p:txBody>
      </p:sp>
    </p:spTree>
    <p:extLst>
      <p:ext uri="{BB962C8B-B14F-4D97-AF65-F5344CB8AC3E}">
        <p14:creationId xmlns:p14="http://schemas.microsoft.com/office/powerpoint/2010/main" val="37132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2776-A807-4F03-B5F3-EF5FCD34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C3CE-48F5-4F41-8D9E-4B8772E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2276475"/>
          </a:xfrm>
        </p:spPr>
        <p:txBody>
          <a:bodyPr>
            <a:normAutofit/>
          </a:bodyPr>
          <a:lstStyle/>
          <a:p>
            <a:r>
              <a:rPr lang="en-US" dirty="0"/>
              <a:t>Indexes can require </a:t>
            </a:r>
            <a:r>
              <a:rPr lang="en-US" dirty="0">
                <a:solidFill>
                  <a:srgbClr val="00B0F0"/>
                </a:solidFill>
              </a:rPr>
              <a:t>uniqueness</a:t>
            </a:r>
            <a:r>
              <a:rPr lang="en-US" dirty="0"/>
              <a:t> on one or more columns</a:t>
            </a:r>
          </a:p>
          <a:p>
            <a:r>
              <a:rPr lang="en-US" dirty="0"/>
              <a:t>A duplicate value across all columns of a unique index is an </a:t>
            </a:r>
            <a:r>
              <a:rPr lang="en-US" dirty="0">
                <a:solidFill>
                  <a:srgbClr val="00B0F0"/>
                </a:solidFill>
              </a:rPr>
              <a:t>error</a:t>
            </a:r>
          </a:p>
          <a:p>
            <a:r>
              <a:rPr lang="en-US" dirty="0"/>
              <a:t>A unique index is like a </a:t>
            </a:r>
            <a:r>
              <a:rPr lang="en-US" dirty="0">
                <a:solidFill>
                  <a:srgbClr val="00B0F0"/>
                </a:solidFill>
              </a:rPr>
              <a:t>Java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592257-AF13-4D14-BF86-D6C5A998A64A}"/>
              </a:ext>
            </a:extLst>
          </p:cNvPr>
          <p:cNvSpPr txBox="1">
            <a:spLocks/>
          </p:cNvSpPr>
          <p:nvPr/>
        </p:nvSpPr>
        <p:spPr>
          <a:xfrm>
            <a:off x="838200" y="4724401"/>
            <a:ext cx="4864100" cy="176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(color, style)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INDEX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license_no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EC3E3-2BB7-4D5F-99D6-8A5B15A132C4}"/>
              </a:ext>
            </a:extLst>
          </p:cNvPr>
          <p:cNvSpPr txBox="1"/>
          <p:nvPr/>
        </p:nvSpPr>
        <p:spPr>
          <a:xfrm>
            <a:off x="838200" y="4292601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CREATE TABLE syntax</a:t>
            </a:r>
          </a:p>
        </p:txBody>
      </p:sp>
    </p:spTree>
    <p:extLst>
      <p:ext uri="{BB962C8B-B14F-4D97-AF65-F5344CB8AC3E}">
        <p14:creationId xmlns:p14="http://schemas.microsoft.com/office/powerpoint/2010/main" val="37575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88B7-59F2-4651-BE21-81B41D85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unique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20E3-99A3-4138-9B15-C69913A3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815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compound index is indexed on </a:t>
            </a:r>
            <a:r>
              <a:rPr lang="en-US" dirty="0">
                <a:solidFill>
                  <a:srgbClr val="00B0F0"/>
                </a:solidFill>
              </a:rPr>
              <a:t>more than one </a:t>
            </a:r>
            <a:r>
              <a:rPr lang="en-US" dirty="0"/>
              <a:t>column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9F0790-9D10-44BF-9F23-CCB5ED0AAB68}"/>
              </a:ext>
            </a:extLst>
          </p:cNvPr>
          <p:cNvSpPr txBox="1">
            <a:spLocks/>
          </p:cNvSpPr>
          <p:nvPr/>
        </p:nvSpPr>
        <p:spPr>
          <a:xfrm>
            <a:off x="838200" y="2751137"/>
            <a:ext cx="7100944" cy="173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FOREIGN KEY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UNIQUE KEY (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920EB6-C62E-4E2C-8859-F5F252F44466}"/>
              </a:ext>
            </a:extLst>
          </p:cNvPr>
          <p:cNvSpPr txBox="1">
            <a:spLocks/>
          </p:cNvSpPr>
          <p:nvPr/>
        </p:nvSpPr>
        <p:spPr>
          <a:xfrm>
            <a:off x="838200" y="4352925"/>
            <a:ext cx="11353800" cy="199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unique key </a:t>
            </a:r>
            <a:r>
              <a:rPr lang="en-US" dirty="0"/>
              <a:t>means that only one category of each type can be set for any given recipe</a:t>
            </a:r>
          </a:p>
          <a:p>
            <a:r>
              <a:rPr lang="en-US" dirty="0"/>
              <a:t>You can have a Vegan category and a Mexican category but not 2 Vegan categories</a:t>
            </a:r>
          </a:p>
        </p:txBody>
      </p:sp>
    </p:spTree>
    <p:extLst>
      <p:ext uri="{BB962C8B-B14F-4D97-AF65-F5344CB8AC3E}">
        <p14:creationId xmlns:p14="http://schemas.microsoft.com/office/powerpoint/2010/main" val="351221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C15B-B4FA-48A2-ACED-0B89A0D4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CE21E-ABF8-466A-BFF2-65729EED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1296" cy="4351338"/>
          </a:xfrm>
        </p:spPr>
        <p:txBody>
          <a:bodyPr/>
          <a:lstStyle/>
          <a:p>
            <a:r>
              <a:rPr lang="en-US" dirty="0"/>
              <a:t>A primary key in one table is </a:t>
            </a:r>
            <a:r>
              <a:rPr lang="en-US" dirty="0">
                <a:solidFill>
                  <a:srgbClr val="00B0F0"/>
                </a:solidFill>
              </a:rPr>
              <a:t>referenced</a:t>
            </a:r>
            <a:r>
              <a:rPr lang="en-US" dirty="0"/>
              <a:t> by a foreign key in another table</a:t>
            </a:r>
          </a:p>
          <a:p>
            <a:endParaRPr lang="en-US" dirty="0"/>
          </a:p>
          <a:p>
            <a:r>
              <a:rPr lang="en-US" dirty="0"/>
              <a:t>Two rows are </a:t>
            </a:r>
            <a:r>
              <a:rPr lang="en-US" dirty="0">
                <a:solidFill>
                  <a:srgbClr val="00B0F0"/>
                </a:solidFill>
              </a:rPr>
              <a:t>related</a:t>
            </a:r>
            <a:r>
              <a:rPr lang="en-US" dirty="0"/>
              <a:t> if the primary key value and foreign key value are the same</a:t>
            </a:r>
          </a:p>
          <a:p>
            <a:endParaRPr lang="en-US" dirty="0"/>
          </a:p>
          <a:p>
            <a:r>
              <a:rPr lang="en-US" dirty="0"/>
              <a:t>Primary keys are normally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26700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53BF-FD2C-4B56-8F62-469243C5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with indexes</a:t>
            </a:r>
          </a:p>
        </p:txBody>
      </p:sp>
      <p:pic>
        <p:nvPicPr>
          <p:cNvPr id="4" name="Graphic 3" descr="Picnic table outline">
            <a:extLst>
              <a:ext uri="{FF2B5EF4-FFF2-40B4-BE49-F238E27FC236}">
                <a16:creationId xmlns:a16="http://schemas.microsoft.com/office/drawing/2014/main" id="{B3516820-86FA-4C23-B466-9601245D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200" y="1690688"/>
            <a:ext cx="2159000" cy="2159000"/>
          </a:xfrm>
          <a:prstGeom prst="rect">
            <a:avLst/>
          </a:prstGeom>
        </p:spPr>
      </p:pic>
      <p:pic>
        <p:nvPicPr>
          <p:cNvPr id="5" name="Graphic 4" descr="Picnic table outline">
            <a:extLst>
              <a:ext uri="{FF2B5EF4-FFF2-40B4-BE49-F238E27FC236}">
                <a16:creationId xmlns:a16="http://schemas.microsoft.com/office/drawing/2014/main" id="{3C093E42-877A-4631-8848-F8AAA6985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8800" y="3189288"/>
            <a:ext cx="2159000" cy="2159000"/>
          </a:xfrm>
          <a:prstGeom prst="rect">
            <a:avLst/>
          </a:prstGeom>
        </p:spPr>
      </p:pic>
      <p:pic>
        <p:nvPicPr>
          <p:cNvPr id="6" name="Graphic 5" descr="Picnic table outline">
            <a:extLst>
              <a:ext uri="{FF2B5EF4-FFF2-40B4-BE49-F238E27FC236}">
                <a16:creationId xmlns:a16="http://schemas.microsoft.com/office/drawing/2014/main" id="{700AEA12-A7EA-4D5F-95BC-D96656CD9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100" y="3976688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752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Indexes</vt:lpstr>
      <vt:lpstr>In this video...</vt:lpstr>
      <vt:lpstr>What are indexes?</vt:lpstr>
      <vt:lpstr>What are indexes?</vt:lpstr>
      <vt:lpstr>Faster lookups</vt:lpstr>
      <vt:lpstr>Unique indexes</vt:lpstr>
      <vt:lpstr>Compound unique index</vt:lpstr>
      <vt:lpstr>Relationships defined</vt:lpstr>
      <vt:lpstr>CREATE TABLE with indexes</vt:lpstr>
      <vt:lpstr>Relationship CREATE TABLE syntax</vt:lpstr>
      <vt:lpstr>Compound primary key</vt:lpstr>
      <vt:lpstr>Many-to-many relationships</vt:lpstr>
      <vt:lpstr>Many-to-many diagram</vt:lpstr>
      <vt:lpstr>Many-to-many CREATE TABLE statement</vt:lpstr>
      <vt:lpstr>Deleting child rows</vt:lpstr>
      <vt:lpstr>ON DELETE CASCADE syntax</vt:lpstr>
      <vt:lpstr>Building the project</vt:lpstr>
      <vt:lpstr>Building the project...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157</cp:revision>
  <dcterms:created xsi:type="dcterms:W3CDTF">2021-08-01T14:44:57Z</dcterms:created>
  <dcterms:modified xsi:type="dcterms:W3CDTF">2024-03-27T23:57:06Z</dcterms:modified>
</cp:coreProperties>
</file>