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95" r:id="rId3"/>
    <p:sldId id="290" r:id="rId4"/>
    <p:sldId id="275" r:id="rId5"/>
    <p:sldId id="291" r:id="rId6"/>
    <p:sldId id="276" r:id="rId7"/>
    <p:sldId id="277" r:id="rId8"/>
    <p:sldId id="278" r:id="rId9"/>
    <p:sldId id="279" r:id="rId10"/>
    <p:sldId id="280" r:id="rId11"/>
    <p:sldId id="281" r:id="rId12"/>
    <p:sldId id="284" r:id="rId13"/>
    <p:sldId id="285" r:id="rId14"/>
    <p:sldId id="282" r:id="rId15"/>
    <p:sldId id="286" r:id="rId16"/>
    <p:sldId id="283" r:id="rId17"/>
    <p:sldId id="287" r:id="rId18"/>
    <p:sldId id="288" r:id="rId19"/>
    <p:sldId id="289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97959EA6-D042-41EF-ADCC-42798A75C4B8}">
          <p14:sldIdLst>
            <p14:sldId id="295"/>
          </p14:sldIdLst>
        </p14:section>
        <p14:section name="Table Alias" id="{E91D6C35-6264-47CA-805F-5E7C0AFF17A0}">
          <p14:sldIdLst>
            <p14:sldId id="290"/>
            <p14:sldId id="275"/>
          </p14:sldIdLst>
        </p14:section>
        <p14:section name="Multiple Tables" id="{EA37DFBE-8DC4-4B38-A810-7A71DA26EA8E}">
          <p14:sldIdLst>
            <p14:sldId id="291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2"/>
            <p14:sldId id="286"/>
            <p14:sldId id="283"/>
            <p14:sldId id="287"/>
            <p14:sldId id="288"/>
            <p14:sldId id="289"/>
          </p14:sldIdLst>
        </p14:section>
        <p14:section name="Subqueries" id="{CA9591A2-233E-4E8D-83AF-F0E7920FC72E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sz="2000" dirty="0"/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000" dirty="0">
              <a:solidFill>
                <a:srgbClr val="0070C0"/>
              </a:solidFill>
            </a:rPr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25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95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00B0F0">
            <a:alpha val="95000"/>
          </a:srgb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95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2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9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00B0F0">
            <a:alpha val="9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9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Reading Data: Joins and subqueries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Reading from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Inner join (form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i.unit_id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3601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Inner join (form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ingredient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unit 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i.unit_id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83891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725C-A52E-4EC7-9EAD-E7406B9F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90F5-5836-49F9-BBB0-79E93E7D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SQL is </a:t>
            </a:r>
            <a:r>
              <a:rPr lang="en-US" dirty="0">
                <a:solidFill>
                  <a:srgbClr val="00B0F0"/>
                </a:solidFill>
              </a:rPr>
              <a:t>evaluated</a:t>
            </a:r>
            <a:r>
              <a:rPr lang="en-US" dirty="0"/>
              <a:t> left-to-right</a:t>
            </a:r>
          </a:p>
          <a:p>
            <a:pPr>
              <a:spcBef>
                <a:spcPts val="1800"/>
              </a:spcBef>
            </a:pPr>
            <a:r>
              <a:rPr lang="en-US" dirty="0"/>
              <a:t>The left table is to the left in the SELECT statement (declared </a:t>
            </a:r>
            <a:r>
              <a:rPr lang="en-US" dirty="0">
                <a:solidFill>
                  <a:srgbClr val="00B0F0"/>
                </a:solidFill>
              </a:rPr>
              <a:t>before</a:t>
            </a:r>
            <a:r>
              <a:rPr lang="en-US" dirty="0"/>
              <a:t> the right table)</a:t>
            </a:r>
          </a:p>
          <a:p>
            <a:pPr>
              <a:spcBef>
                <a:spcPts val="1800"/>
              </a:spcBef>
            </a:pPr>
            <a:r>
              <a:rPr lang="en-US" dirty="0"/>
              <a:t>The right table is to the right in the SELECT statement (declared </a:t>
            </a:r>
            <a:r>
              <a:rPr lang="en-US" dirty="0">
                <a:solidFill>
                  <a:srgbClr val="00B0F0"/>
                </a:solidFill>
              </a:rPr>
              <a:t>after</a:t>
            </a:r>
            <a:r>
              <a:rPr lang="en-US" dirty="0"/>
              <a:t> the left table)</a:t>
            </a:r>
          </a:p>
        </p:txBody>
      </p:sp>
    </p:spTree>
    <p:extLst>
      <p:ext uri="{BB962C8B-B14F-4D97-AF65-F5344CB8AC3E}">
        <p14:creationId xmlns:p14="http://schemas.microsoft.com/office/powerpoint/2010/main" val="1428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0A3-9526-4DFE-A8B3-6DF3253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/>
              <a:t>Left (outer) join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18839-8A39-4947-A93E-8D2BD7CB7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107648"/>
              </p:ext>
            </p:extLst>
          </p:nvPr>
        </p:nvGraphicFramePr>
        <p:xfrm>
          <a:off x="838200" y="2549358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29B0872D-0F9B-41AF-8935-EE35FDE775DF}"/>
              </a:ext>
            </a:extLst>
          </p:cNvPr>
          <p:cNvSpPr/>
          <p:nvPr/>
        </p:nvSpPr>
        <p:spPr>
          <a:xfrm rot="2708584">
            <a:off x="1749356" y="5116821"/>
            <a:ext cx="2209987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the left table is returned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78F28-91FD-4913-B206-FFA4B495537E}"/>
              </a:ext>
            </a:extLst>
          </p:cNvPr>
          <p:cNvSpPr txBox="1">
            <a:spLocks/>
          </p:cNvSpPr>
          <p:nvPr/>
        </p:nvSpPr>
        <p:spPr>
          <a:xfrm>
            <a:off x="838200" y="1486110"/>
            <a:ext cx="7100944" cy="955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</a:t>
            </a:r>
            <a:r>
              <a:rPr lang="en-US" sz="2400" dirty="0">
                <a:solidFill>
                  <a:srgbClr val="00B0F0"/>
                </a:solidFill>
              </a:rPr>
              <a:t>matching</a:t>
            </a:r>
            <a:r>
              <a:rPr lang="en-US" sz="2400" dirty="0"/>
              <a:t> rows in the left table are returned</a:t>
            </a:r>
          </a:p>
          <a:p>
            <a:r>
              <a:rPr lang="en-US" sz="2400" dirty="0"/>
              <a:t>All columns from right table are returned even if </a:t>
            </a:r>
            <a:r>
              <a:rPr lang="en-US" sz="2400" dirty="0">
                <a:solidFill>
                  <a:srgbClr val="00B0F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820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127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Left (outer)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80393"/>
            <a:ext cx="7367644" cy="461248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USING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1 | 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2 | 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3 | 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4 | 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5 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green food coloring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8 |   6 | 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7 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new kitty litter pan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8 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new Pooper Scooper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+--------+-----+--------+--------------------------+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D1815E-F8D2-4E95-BE51-25E5AF319934}"/>
              </a:ext>
            </a:extLst>
          </p:cNvPr>
          <p:cNvSpPr txBox="1">
            <a:spLocks/>
          </p:cNvSpPr>
          <p:nvPr/>
        </p:nvSpPr>
        <p:spPr>
          <a:xfrm>
            <a:off x="317500" y="1054100"/>
            <a:ext cx="7100944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rows from left table (ingredient) are </a:t>
            </a:r>
            <a:r>
              <a:rPr lang="en-US" dirty="0">
                <a:solidFill>
                  <a:srgbClr val="00B0F0"/>
                </a:solidFill>
              </a:rPr>
              <a:t>matched</a:t>
            </a:r>
            <a:r>
              <a:rPr lang="en-US" dirty="0"/>
              <a:t> to right table (unit) </a:t>
            </a:r>
          </a:p>
        </p:txBody>
      </p:sp>
    </p:spTree>
    <p:extLst>
      <p:ext uri="{BB962C8B-B14F-4D97-AF65-F5344CB8AC3E}">
        <p14:creationId xmlns:p14="http://schemas.microsoft.com/office/powerpoint/2010/main" val="8349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0A3-9526-4DFE-A8B3-6DF3253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/>
              <a:t>Right (outer) join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18839-8A39-4947-A93E-8D2BD7CB7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52411"/>
              </p:ext>
            </p:extLst>
          </p:nvPr>
        </p:nvGraphicFramePr>
        <p:xfrm>
          <a:off x="838200" y="2549358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29B0872D-0F9B-41AF-8935-EE35FDE775DF}"/>
              </a:ext>
            </a:extLst>
          </p:cNvPr>
          <p:cNvSpPr/>
          <p:nvPr/>
        </p:nvSpPr>
        <p:spPr>
          <a:xfrm rot="2708584">
            <a:off x="3741784" y="4829926"/>
            <a:ext cx="2209987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the right table is returned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78F28-91FD-4913-B206-FFA4B495537E}"/>
              </a:ext>
            </a:extLst>
          </p:cNvPr>
          <p:cNvSpPr txBox="1">
            <a:spLocks/>
          </p:cNvSpPr>
          <p:nvPr/>
        </p:nvSpPr>
        <p:spPr>
          <a:xfrm>
            <a:off x="838200" y="1486110"/>
            <a:ext cx="7100944" cy="955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matching rows in the </a:t>
            </a:r>
            <a:r>
              <a:rPr lang="en-US" sz="2400" dirty="0">
                <a:solidFill>
                  <a:srgbClr val="00B0F0"/>
                </a:solidFill>
              </a:rPr>
              <a:t>right</a:t>
            </a:r>
            <a:r>
              <a:rPr lang="en-US" sz="2400" dirty="0"/>
              <a:t> table are returned</a:t>
            </a:r>
          </a:p>
          <a:p>
            <a:r>
              <a:rPr lang="en-US" sz="2400" dirty="0"/>
              <a:t>All columns from </a:t>
            </a:r>
            <a:r>
              <a:rPr lang="en-US" sz="2400" dirty="0">
                <a:solidFill>
                  <a:srgbClr val="00B0F0"/>
                </a:solidFill>
              </a:rPr>
              <a:t>left</a:t>
            </a:r>
            <a:r>
              <a:rPr lang="en-US" sz="2400" dirty="0"/>
              <a:t> table are returned even if null</a:t>
            </a:r>
          </a:p>
        </p:txBody>
      </p:sp>
    </p:spTree>
    <p:extLst>
      <p:ext uri="{BB962C8B-B14F-4D97-AF65-F5344CB8AC3E}">
        <p14:creationId xmlns:p14="http://schemas.microsoft.com/office/powerpoint/2010/main" val="32214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(outer)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8DAB5-B93D-4EC5-999B-74681713A151}"/>
              </a:ext>
            </a:extLst>
          </p:cNvPr>
          <p:cNvSpPr txBox="1">
            <a:spLocks/>
          </p:cNvSpPr>
          <p:nvPr/>
        </p:nvSpPr>
        <p:spPr>
          <a:xfrm>
            <a:off x="838200" y="1054100"/>
            <a:ext cx="7100944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rows from right table (unit) are </a:t>
            </a:r>
            <a:r>
              <a:rPr lang="en-US" dirty="0">
                <a:solidFill>
                  <a:srgbClr val="00B0F0"/>
                </a:solidFill>
              </a:rPr>
              <a:t>matched</a:t>
            </a:r>
            <a:r>
              <a:rPr lang="en-US" dirty="0"/>
              <a:t> to left table (ingredient) </a:t>
            </a:r>
          </a:p>
        </p:txBody>
      </p:sp>
    </p:spTree>
    <p:extLst>
      <p:ext uri="{BB962C8B-B14F-4D97-AF65-F5344CB8AC3E}">
        <p14:creationId xmlns:p14="http://schemas.microsoft.com/office/powerpoint/2010/main" val="5764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53E5-DE6E-4CE9-82BA-6D9F1B90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CBE2-0A92-4B51-8527-70222D70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case the inner join </a:t>
            </a:r>
            <a:r>
              <a:rPr lang="en-US" dirty="0">
                <a:solidFill>
                  <a:srgbClr val="00B0F0"/>
                </a:solidFill>
              </a:rPr>
              <a:t>results</a:t>
            </a:r>
            <a:r>
              <a:rPr lang="en-US" dirty="0"/>
              <a:t> are the same as the right join because there are no nulls in the right table</a:t>
            </a:r>
          </a:p>
        </p:txBody>
      </p:sp>
    </p:spTree>
    <p:extLst>
      <p:ext uri="{BB962C8B-B14F-4D97-AF65-F5344CB8AC3E}">
        <p14:creationId xmlns:p14="http://schemas.microsoft.com/office/powerpoint/2010/main" val="41950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0A3-9526-4DFE-A8B3-6DF3253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/>
              <a:t>Cross join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18839-8A39-4947-A93E-8D2BD7CB7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450618"/>
              </p:ext>
            </p:extLst>
          </p:nvPr>
        </p:nvGraphicFramePr>
        <p:xfrm>
          <a:off x="838200" y="3342987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29B0872D-0F9B-41AF-8935-EE35FDE775DF}"/>
              </a:ext>
            </a:extLst>
          </p:cNvPr>
          <p:cNvSpPr/>
          <p:nvPr/>
        </p:nvSpPr>
        <p:spPr>
          <a:xfrm rot="20822753">
            <a:off x="4398940" y="3229197"/>
            <a:ext cx="3319183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the left rows are paired with all of the right rows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78F28-91FD-4913-B206-FFA4B495537E}"/>
              </a:ext>
            </a:extLst>
          </p:cNvPr>
          <p:cNvSpPr txBox="1">
            <a:spLocks/>
          </p:cNvSpPr>
          <p:nvPr/>
        </p:nvSpPr>
        <p:spPr>
          <a:xfrm>
            <a:off x="838199" y="1486110"/>
            <a:ext cx="7615687" cy="1688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</a:t>
            </a:r>
            <a:r>
              <a:rPr lang="en-US" sz="2400" dirty="0">
                <a:solidFill>
                  <a:srgbClr val="00B0F0"/>
                </a:solidFill>
              </a:rPr>
              <a:t>matching</a:t>
            </a:r>
            <a:r>
              <a:rPr lang="en-US" sz="2400" dirty="0"/>
              <a:t> rows in the left table are returned</a:t>
            </a:r>
          </a:p>
          <a:p>
            <a:r>
              <a:rPr lang="en-US" sz="2400" dirty="0">
                <a:solidFill>
                  <a:srgbClr val="00B0F0"/>
                </a:solidFill>
              </a:rPr>
              <a:t>All</a:t>
            </a:r>
            <a:r>
              <a:rPr lang="en-US" sz="2400" dirty="0"/>
              <a:t> columns from right table are paired with each left row</a:t>
            </a:r>
          </a:p>
          <a:p>
            <a:r>
              <a:rPr lang="en-US" sz="2400" dirty="0"/>
              <a:t>Combinatorial </a:t>
            </a:r>
            <a:r>
              <a:rPr lang="en-US" sz="2400" dirty="0">
                <a:solidFill>
                  <a:srgbClr val="00B0F0"/>
                </a:solidFill>
              </a:rPr>
              <a:t>explosion</a:t>
            </a:r>
            <a:r>
              <a:rPr lang="en-US" sz="2400" dirty="0"/>
              <a:t> – generally not what you want</a:t>
            </a:r>
          </a:p>
        </p:txBody>
      </p:sp>
    </p:spTree>
    <p:extLst>
      <p:ext uri="{BB962C8B-B14F-4D97-AF65-F5344CB8AC3E}">
        <p14:creationId xmlns:p14="http://schemas.microsoft.com/office/powerpoint/2010/main" val="20400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365126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190445"/>
            <a:ext cx="7594087" cy="5302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+-----+-----+------------+---------------------------+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     | ingredient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+-----+-----+------------+---------------------------+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8 |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teaspoon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|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Pooper Scooper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7 | teaspoon   | new kitty litter pan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6 | teaspoon   | Tootsie Fools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5 | teaspoon   | green food coloring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4 | teaspoon   | vanilla sandwich cookies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3 | teaspoon   | vanilla inst. pudding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2 | teaspoon   | yellow cake mix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1 | teaspoon   | chocolate cake mix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2 |   8 |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tablespoon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Pooper Scooper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+-----+-----+------------+---------------------------+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80 rows</a:t>
            </a:r>
          </a:p>
        </p:txBody>
      </p:sp>
    </p:spTree>
    <p:extLst>
      <p:ext uri="{BB962C8B-B14F-4D97-AF65-F5344CB8AC3E}">
        <p14:creationId xmlns:p14="http://schemas.microsoft.com/office/powerpoint/2010/main" val="2125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B90D-0B84-4E4A-A4E1-25F7561C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8216C34-1D2D-4565-AD51-6B8EE259E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8520013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E91D6C35-6264-47CA-805F-5E7C0AFF17A0}">
                    <psuz:zmPr id="{89E3BCC1-C3AC-4EF2-AC39-E5F33BCA584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A37DFBE-8DC4-4B38-A810-7A71DA26EA8E}">
                    <psuz:zmPr id="{62DE7367-9401-405B-B985-71DD578E1CE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A9591A2-233E-4E8D-83AF-F0E7920FC72E}">
                    <psuz:zmPr id="{08F9297A-F126-432B-AD42-6AB9670479A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8216C34-1D2D-4565-AD51-6B8EE259E9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482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92E2-F30C-4532-96FD-AF170FDF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Graphic 3" descr="Right pointing backhand index outline">
            <a:extLst>
              <a:ext uri="{FF2B5EF4-FFF2-40B4-BE49-F238E27FC236}">
                <a16:creationId xmlns:a16="http://schemas.microsoft.com/office/drawing/2014/main" id="{AF325D3D-55BB-4DF3-AB9E-56E5E5BD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25043">
            <a:off x="1565918" y="1696123"/>
            <a:ext cx="4379343" cy="44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BCAA-4E71-462C-9351-B11A8E64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B035-557D-4903-9564-59BEE73D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52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subquery is a query </a:t>
            </a:r>
            <a:r>
              <a:rPr lang="en-US" dirty="0">
                <a:solidFill>
                  <a:srgbClr val="00B0F0"/>
                </a:solidFill>
              </a:rPr>
              <a:t>within</a:t>
            </a:r>
            <a:r>
              <a:rPr lang="en-US" dirty="0"/>
              <a:t> another query, insert, delete or update statement</a:t>
            </a:r>
          </a:p>
          <a:p>
            <a:pPr>
              <a:spcBef>
                <a:spcPts val="1800"/>
              </a:spcBef>
            </a:pPr>
            <a:r>
              <a:rPr lang="en-US" dirty="0"/>
              <a:t>It is used to get an ID or other value that is used by the </a:t>
            </a:r>
            <a:r>
              <a:rPr lang="en-US" dirty="0">
                <a:solidFill>
                  <a:srgbClr val="00B0F0"/>
                </a:solidFill>
              </a:rPr>
              <a:t>surrounding</a:t>
            </a:r>
            <a:r>
              <a:rPr lang="en-US" dirty="0"/>
              <a:t> query</a:t>
            </a:r>
          </a:p>
          <a:p>
            <a:pPr>
              <a:spcBef>
                <a:spcPts val="1800"/>
              </a:spcBef>
            </a:pPr>
            <a:r>
              <a:rPr lang="en-US" dirty="0"/>
              <a:t>Subqueries are used to </a:t>
            </a:r>
            <a:r>
              <a:rPr lang="en-US" dirty="0">
                <a:solidFill>
                  <a:srgbClr val="00B0F0"/>
                </a:solidFill>
              </a:rPr>
              <a:t>transform</a:t>
            </a:r>
            <a:r>
              <a:rPr lang="en-US" dirty="0"/>
              <a:t> a value you have ("name") into a value you need ("ID")</a:t>
            </a:r>
          </a:p>
        </p:txBody>
      </p:sp>
    </p:spTree>
    <p:extLst>
      <p:ext uri="{BB962C8B-B14F-4D97-AF65-F5344CB8AC3E}">
        <p14:creationId xmlns:p14="http://schemas.microsoft.com/office/powerpoint/2010/main" val="23175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7F0A-D9FB-436D-8101-890CA2C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 category ID for join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2E24-DC40-46E6-8F46-02CEA130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46672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'Poultry'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 Subquery returns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 Resulting query: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(1, 14)</a:t>
            </a:r>
          </a:p>
        </p:txBody>
      </p:sp>
    </p:spTree>
    <p:extLst>
      <p:ext uri="{BB962C8B-B14F-4D97-AF65-F5344CB8AC3E}">
        <p14:creationId xmlns:p14="http://schemas.microsoft.com/office/powerpoint/2010/main" val="21575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962C2-502C-4E05-8D0E-B99F2C2B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aliases</a:t>
            </a:r>
          </a:p>
        </p:txBody>
      </p:sp>
      <p:pic>
        <p:nvPicPr>
          <p:cNvPr id="6" name="Graphic 5" descr="Apple with solid fill">
            <a:extLst>
              <a:ext uri="{FF2B5EF4-FFF2-40B4-BE49-F238E27FC236}">
                <a16:creationId xmlns:a16="http://schemas.microsoft.com/office/drawing/2014/main" id="{DB774C24-E24F-485D-BA9F-21B7E6EB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743" y="2018819"/>
            <a:ext cx="2820362" cy="2820362"/>
          </a:xfrm>
          <a:prstGeom prst="rect">
            <a:avLst/>
          </a:prstGeom>
        </p:spPr>
      </p:pic>
      <p:pic>
        <p:nvPicPr>
          <p:cNvPr id="8" name="Graphic 7" descr="Apple outline">
            <a:extLst>
              <a:ext uri="{FF2B5EF4-FFF2-40B4-BE49-F238E27FC236}">
                <a16:creationId xmlns:a16="http://schemas.microsoft.com/office/drawing/2014/main" id="{9C3B4B60-2628-4F4C-A79F-7A5BE854A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388" y="2018819"/>
            <a:ext cx="2820362" cy="2820362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4C458EB1-4C79-4E34-8B34-CFE8776D45E0}"/>
              </a:ext>
            </a:extLst>
          </p:cNvPr>
          <p:cNvSpPr/>
          <p:nvPr/>
        </p:nvSpPr>
        <p:spPr>
          <a:xfrm>
            <a:off x="2926754" y="3429000"/>
            <a:ext cx="1431985" cy="323491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1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solidFill>
                <a:srgbClr val="FF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moose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Hershey's chocolate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Cool Whip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cherry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064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3319-497A-4A7F-88A5-EEE09F2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multiple tables</a:t>
            </a:r>
          </a:p>
        </p:txBody>
      </p:sp>
      <p:pic>
        <p:nvPicPr>
          <p:cNvPr id="4" name="Graphic 3" descr="Table and chairs outline">
            <a:extLst>
              <a:ext uri="{FF2B5EF4-FFF2-40B4-BE49-F238E27FC236}">
                <a16:creationId xmlns:a16="http://schemas.microsoft.com/office/drawing/2014/main" id="{83AC2E17-E898-471E-A4C3-41C8879D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Picnic table outline">
            <a:extLst>
              <a:ext uri="{FF2B5EF4-FFF2-40B4-BE49-F238E27FC236}">
                <a16:creationId xmlns:a16="http://schemas.microsoft.com/office/drawing/2014/main" id="{E2B4E222-EC65-4D13-8388-832293B7C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617" y="1690688"/>
            <a:ext cx="1549879" cy="1549879"/>
          </a:xfrm>
          <a:prstGeom prst="rect">
            <a:avLst/>
          </a:prstGeom>
        </p:spPr>
      </p:pic>
      <p:pic>
        <p:nvPicPr>
          <p:cNvPr id="7" name="Graphic 6" descr="Picnic table outline">
            <a:extLst>
              <a:ext uri="{FF2B5EF4-FFF2-40B4-BE49-F238E27FC236}">
                <a16:creationId xmlns:a16="http://schemas.microsoft.com/office/drawing/2014/main" id="{4D6FA556-8667-4C85-93D3-30EB0691C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8512" y="3679165"/>
            <a:ext cx="1549879" cy="1549879"/>
          </a:xfrm>
          <a:prstGeom prst="rect">
            <a:avLst/>
          </a:prstGeom>
        </p:spPr>
      </p:pic>
      <p:pic>
        <p:nvPicPr>
          <p:cNvPr id="8" name="Graphic 7" descr="Picnic table outline">
            <a:extLst>
              <a:ext uri="{FF2B5EF4-FFF2-40B4-BE49-F238E27FC236}">
                <a16:creationId xmlns:a16="http://schemas.microsoft.com/office/drawing/2014/main" id="{06D60D77-E662-48C0-AE95-2DB711572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1496" y="3679166"/>
            <a:ext cx="1549879" cy="1549879"/>
          </a:xfrm>
          <a:prstGeom prst="rect">
            <a:avLst/>
          </a:prstGeom>
        </p:spPr>
      </p:pic>
      <p:pic>
        <p:nvPicPr>
          <p:cNvPr id="9" name="Graphic 8" descr="Picnic table outline">
            <a:extLst>
              <a:ext uri="{FF2B5EF4-FFF2-40B4-BE49-F238E27FC236}">
                <a16:creationId xmlns:a16="http://schemas.microsoft.com/office/drawing/2014/main" id="{957755DD-4549-461A-8B5B-33F3F1427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8391" y="1843088"/>
            <a:ext cx="1549879" cy="1549879"/>
          </a:xfrm>
          <a:prstGeom prst="rect">
            <a:avLst/>
          </a:prstGeom>
        </p:spPr>
      </p:pic>
      <p:pic>
        <p:nvPicPr>
          <p:cNvPr id="11" name="Graphic 10" descr="Confused person with solid fill">
            <a:extLst>
              <a:ext uri="{FF2B5EF4-FFF2-40B4-BE49-F238E27FC236}">
                <a16:creationId xmlns:a16="http://schemas.microsoft.com/office/drawing/2014/main" id="{834A157E-FD05-4901-BC43-239DEAA6E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7743" y="201983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C8317-13CA-41E6-A620-876F0D3AEF2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411087" y="2465627"/>
            <a:ext cx="1156656" cy="1141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3ADB03-D109-450E-9211-59F2B6294C5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82143" y="2477039"/>
            <a:ext cx="131624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9C45A8-9F77-4678-B803-76207FBEA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11615" y="2934239"/>
            <a:ext cx="511837" cy="74492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3315A5-DE13-4DB6-9D84-9A1F8BD615B8}"/>
              </a:ext>
            </a:extLst>
          </p:cNvPr>
          <p:cNvCxnSpPr>
            <a:cxnSpLocks/>
          </p:cNvCxnSpPr>
          <p:nvPr/>
        </p:nvCxnSpPr>
        <p:spPr>
          <a:xfrm flipH="1">
            <a:off x="2952395" y="2934239"/>
            <a:ext cx="608158" cy="69020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E5EC-1E3B-41D3-93DC-E1BAE6C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more than one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16FA-924F-4386-B4B3-FACA5577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Tables can be "joined" together to form a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result set with data from more than one table</a:t>
            </a:r>
          </a:p>
          <a:p>
            <a:pPr>
              <a:spcBef>
                <a:spcPts val="1800"/>
              </a:spcBef>
            </a:pPr>
            <a:r>
              <a:rPr lang="en-US" dirty="0"/>
              <a:t>Tables are </a:t>
            </a:r>
            <a:r>
              <a:rPr lang="en-US" dirty="0">
                <a:solidFill>
                  <a:srgbClr val="00B0F0"/>
                </a:solidFill>
              </a:rPr>
              <a:t>joined</a:t>
            </a:r>
            <a:r>
              <a:rPr lang="en-US" dirty="0"/>
              <a:t> on primary key/foreign key columns</a:t>
            </a:r>
          </a:p>
          <a:p>
            <a:pPr>
              <a:spcBef>
                <a:spcPts val="1800"/>
              </a:spcBef>
            </a:pPr>
            <a:r>
              <a:rPr lang="en-US" dirty="0"/>
              <a:t>If the value in the primary key </a:t>
            </a:r>
            <a:r>
              <a:rPr lang="en-US" dirty="0">
                <a:solidFill>
                  <a:srgbClr val="00B0F0"/>
                </a:solidFill>
              </a:rPr>
              <a:t>matches</a:t>
            </a:r>
            <a:r>
              <a:rPr lang="en-US" dirty="0"/>
              <a:t> a value in the foreign key column the rows are joined</a:t>
            </a:r>
          </a:p>
        </p:txBody>
      </p:sp>
    </p:spTree>
    <p:extLst>
      <p:ext uri="{BB962C8B-B14F-4D97-AF65-F5344CB8AC3E}">
        <p14:creationId xmlns:p14="http://schemas.microsoft.com/office/powerpoint/2010/main" val="5769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1040-6BD4-4CF1-B630-38B8A24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A5D0-1ECE-40F1-8AA0-1BD459CD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recognizes four join types: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 outer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Right</a:t>
            </a:r>
            <a:r>
              <a:rPr lang="en-US" dirty="0"/>
              <a:t> outer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Cross</a:t>
            </a:r>
            <a:r>
              <a:rPr lang="en-US" dirty="0"/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25998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8BA-28F1-4321-9A1C-5068E117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6FC2-C25F-454C-B66B-8FAA82FE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955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Both tables must have a value in </a:t>
            </a:r>
            <a:r>
              <a:rPr lang="en-US" dirty="0">
                <a:solidFill>
                  <a:srgbClr val="00B0F0"/>
                </a:solidFill>
              </a:rPr>
              <a:t>joined</a:t>
            </a:r>
            <a:r>
              <a:rPr lang="en-US" dirty="0"/>
              <a:t> column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8EAF7D-306D-40D1-A534-2649320DC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857581"/>
              </p:ext>
            </p:extLst>
          </p:nvPr>
        </p:nvGraphicFramePr>
        <p:xfrm>
          <a:off x="1158815" y="2781300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81A2AA00-868E-4386-B03E-C63876C3CDCB}"/>
              </a:ext>
            </a:extLst>
          </p:cNvPr>
          <p:cNvSpPr/>
          <p:nvPr/>
        </p:nvSpPr>
        <p:spPr>
          <a:xfrm rot="1915132">
            <a:off x="2857501" y="4723950"/>
            <a:ext cx="2768600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intersection of the two tables</a:t>
            </a:r>
          </a:p>
        </p:txBody>
      </p:sp>
    </p:spTree>
    <p:extLst>
      <p:ext uri="{BB962C8B-B14F-4D97-AF65-F5344CB8AC3E}">
        <p14:creationId xmlns:p14="http://schemas.microsoft.com/office/powerpoint/2010/main" val="29682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Inner join (form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8DAB5-B93D-4EC5-999B-74681713A151}"/>
              </a:ext>
            </a:extLst>
          </p:cNvPr>
          <p:cNvSpPr txBox="1">
            <a:spLocks/>
          </p:cNvSpPr>
          <p:nvPr/>
        </p:nvSpPr>
        <p:spPr>
          <a:xfrm>
            <a:off x="838200" y="1054100"/>
            <a:ext cx="7100944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Rows from ingredient are matched to unit if </a:t>
            </a:r>
            <a:r>
              <a:rPr lang="en-US" dirty="0" err="1"/>
              <a:t>unit_id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exists</a:t>
            </a:r>
            <a:r>
              <a:rPr lang="en-US" dirty="0"/>
              <a:t>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366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1349</TotalTime>
  <Words>1360</Words>
  <Application>Microsoft Office PowerPoint</Application>
  <PresentationFormat>Widescreen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Reading Data: Joins and subqueries</vt:lpstr>
      <vt:lpstr>In this video...</vt:lpstr>
      <vt:lpstr>Table aliases</vt:lpstr>
      <vt:lpstr>Table aliases</vt:lpstr>
      <vt:lpstr>Working with multiple tables</vt:lpstr>
      <vt:lpstr>Working with more than one table</vt:lpstr>
      <vt:lpstr>Join Types</vt:lpstr>
      <vt:lpstr>Inner join</vt:lpstr>
      <vt:lpstr>Inner join (form 1)</vt:lpstr>
      <vt:lpstr>Inner join (form 2)</vt:lpstr>
      <vt:lpstr>Inner join (form 3)</vt:lpstr>
      <vt:lpstr>Outer joins</vt:lpstr>
      <vt:lpstr>Left (outer) join</vt:lpstr>
      <vt:lpstr>Left (outer) join</vt:lpstr>
      <vt:lpstr>Right (outer) join</vt:lpstr>
      <vt:lpstr>Right (outer) join</vt:lpstr>
      <vt:lpstr>Special case</vt:lpstr>
      <vt:lpstr>Cross join</vt:lpstr>
      <vt:lpstr>Cross join</vt:lpstr>
      <vt:lpstr>Subqueries</vt:lpstr>
      <vt:lpstr>Subqueries</vt:lpstr>
      <vt:lpstr>Example: get category ID for join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103</cp:revision>
  <dcterms:created xsi:type="dcterms:W3CDTF">2021-08-01T14:44:57Z</dcterms:created>
  <dcterms:modified xsi:type="dcterms:W3CDTF">2022-01-11T23:34:45Z</dcterms:modified>
</cp:coreProperties>
</file>