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0"/>
  </p:notesMasterIdLst>
  <p:sldIdLst>
    <p:sldId id="256" r:id="rId2"/>
    <p:sldId id="275" r:id="rId3"/>
    <p:sldId id="270" r:id="rId4"/>
    <p:sldId id="258" r:id="rId5"/>
    <p:sldId id="259" r:id="rId6"/>
    <p:sldId id="260" r:id="rId7"/>
    <p:sldId id="261" r:id="rId8"/>
    <p:sldId id="262" r:id="rId9"/>
    <p:sldId id="271" r:id="rId10"/>
    <p:sldId id="263" r:id="rId11"/>
    <p:sldId id="264" r:id="rId12"/>
    <p:sldId id="265" r:id="rId13"/>
    <p:sldId id="272" r:id="rId14"/>
    <p:sldId id="266" r:id="rId15"/>
    <p:sldId id="267" r:id="rId16"/>
    <p:sldId id="268" r:id="rId17"/>
    <p:sldId id="274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F9DCFC-655C-4CB4-A4DB-588B767805DE}">
          <p14:sldIdLst>
            <p14:sldId id="256"/>
          </p14:sldIdLst>
        </p14:section>
        <p14:section name="Summary Section" id="{75E2F83C-EC2F-4909-A92E-953740C0D8EA}">
          <p14:sldIdLst>
            <p14:sldId id="275"/>
          </p14:sldIdLst>
        </p14:section>
        <p14:section name="Math Functions" id="{8F88F1FB-5DDB-4A7A-9E78-AFB4AE4CB200}">
          <p14:sldIdLst>
            <p14:sldId id="270"/>
            <p14:sldId id="258"/>
            <p14:sldId id="259"/>
            <p14:sldId id="260"/>
            <p14:sldId id="261"/>
            <p14:sldId id="262"/>
          </p14:sldIdLst>
        </p14:section>
        <p14:section name="String Functions" id="{973FB88F-EE8E-4672-A4D7-FC42E10D04AB}">
          <p14:sldIdLst>
            <p14:sldId id="271"/>
            <p14:sldId id="263"/>
            <p14:sldId id="264"/>
            <p14:sldId id="265"/>
          </p14:sldIdLst>
        </p14:section>
        <p14:section name="Date/Time Functions" id="{50BB6E47-F758-47A2-997B-40AEFEE821DE}">
          <p14:sldIdLst>
            <p14:sldId id="272"/>
            <p14:sldId id="266"/>
            <p14:sldId id="267"/>
            <p14:sldId id="268"/>
          </p14:sldIdLst>
        </p14:section>
        <p14:section name="Building the Project" id="{22078D42-2102-4E31-BFDA-D4E09842D84C}">
          <p14:sldIdLst>
            <p14:sldId id="274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BC3E4-C956-40CB-AFCD-8F927AFF366E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4059C-20AD-48E2-B243-62F40DF0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0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9095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0427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0427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2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706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9D020A-50D9-4765-A420-14412044390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18153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FDF4AA6-3615-4AC4-A80F-32B15B7C54E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18153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11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5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00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4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2.png"/><Relationship Id="rId7" Type="http://schemas.openxmlformats.org/officeDocument/2006/relationships/slide" Target="slide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slide" Target="slide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/>
              <a:t>MySQL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cap="none" dirty="0"/>
              <a:t>Enhance queries with functions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DBB2-7A2A-4BED-904D-3ED8864C8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675"/>
          </a:xfrm>
        </p:spPr>
        <p:txBody>
          <a:bodyPr/>
          <a:lstStyle/>
          <a:p>
            <a:r>
              <a:rPr lang="en-US" dirty="0"/>
              <a:t>String functions: CONCAT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948B0-0AE5-4AA9-956B-BB465ADAC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725"/>
            <a:ext cx="7100944" cy="10445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Concatenates two Strings or column values together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355997-BA62-40DF-AA18-2E7ECB3A5E2F}"/>
              </a:ext>
            </a:extLst>
          </p:cNvPr>
          <p:cNvSpPr txBox="1">
            <a:spLocks/>
          </p:cNvSpPr>
          <p:nvPr/>
        </p:nvSpPr>
        <p:spPr>
          <a:xfrm>
            <a:off x="838200" y="2562225"/>
            <a:ext cx="7100944" cy="3930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DISTINCT CONCAT(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i.amount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' ',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u.unit_name_plural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AS Amount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ingredient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 unit u USING(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u.unit_name_plural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LIKE 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%'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Amount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16.25 ounces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5.10 ounces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25.00 ounces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+--------------+</a:t>
            </a:r>
          </a:p>
        </p:txBody>
      </p:sp>
    </p:spTree>
    <p:extLst>
      <p:ext uri="{BB962C8B-B14F-4D97-AF65-F5344CB8AC3E}">
        <p14:creationId xmlns:p14="http://schemas.microsoft.com/office/powerpoint/2010/main" val="698629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DBB2-7A2A-4BED-904D-3ED8864C8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675"/>
          </a:xfrm>
        </p:spPr>
        <p:txBody>
          <a:bodyPr/>
          <a:lstStyle/>
          <a:p>
            <a:r>
              <a:rPr lang="en-US" dirty="0"/>
              <a:t>String functions: UPPER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948B0-0AE5-4AA9-956B-BB465ADAC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725"/>
            <a:ext cx="7100944" cy="10445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Returns a String converted to uppercase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355997-BA62-40DF-AA18-2E7ECB3A5E2F}"/>
              </a:ext>
            </a:extLst>
          </p:cNvPr>
          <p:cNvSpPr txBox="1">
            <a:spLocks/>
          </p:cNvSpPr>
          <p:nvPr/>
        </p:nvSpPr>
        <p:spPr>
          <a:xfrm>
            <a:off x="838200" y="2562225"/>
            <a:ext cx="7100944" cy="3930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UPPER(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r.recipe_name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AS 'Name Upper'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recipe r 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Name Upper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KITTY LITTER CAKE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APPLE MONSTERS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ICE CUBES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CHOCOLATE MOOSE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+-------------------+</a:t>
            </a:r>
          </a:p>
        </p:txBody>
      </p:sp>
    </p:spTree>
    <p:extLst>
      <p:ext uri="{BB962C8B-B14F-4D97-AF65-F5344CB8AC3E}">
        <p14:creationId xmlns:p14="http://schemas.microsoft.com/office/powerpoint/2010/main" val="2242377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DBB2-7A2A-4BED-904D-3ED8864C8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675"/>
          </a:xfrm>
        </p:spPr>
        <p:txBody>
          <a:bodyPr/>
          <a:lstStyle/>
          <a:p>
            <a:r>
              <a:rPr lang="en-US" dirty="0"/>
              <a:t>String functions: LOWER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948B0-0AE5-4AA9-956B-BB465ADAC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725"/>
            <a:ext cx="7100944" cy="10445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Returns a String converted to lowercase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355997-BA62-40DF-AA18-2E7ECB3A5E2F}"/>
              </a:ext>
            </a:extLst>
          </p:cNvPr>
          <p:cNvSpPr txBox="1">
            <a:spLocks/>
          </p:cNvSpPr>
          <p:nvPr/>
        </p:nvSpPr>
        <p:spPr>
          <a:xfrm>
            <a:off x="838200" y="2562225"/>
            <a:ext cx="7100944" cy="3930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LOWER(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r.recipe_name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AS 'Name Lower'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recipe r 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Name Lower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kitty litter cake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apple monsters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ice cubes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chocolate moose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+-------------------+</a:t>
            </a:r>
          </a:p>
        </p:txBody>
      </p:sp>
    </p:spTree>
    <p:extLst>
      <p:ext uri="{BB962C8B-B14F-4D97-AF65-F5344CB8AC3E}">
        <p14:creationId xmlns:p14="http://schemas.microsoft.com/office/powerpoint/2010/main" val="1321358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550FE-C154-4841-8FB8-79933B56A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Date/time functions</a:t>
            </a:r>
          </a:p>
        </p:txBody>
      </p:sp>
      <p:pic>
        <p:nvPicPr>
          <p:cNvPr id="4" name="Graphic 3" descr="Alarm clock outline">
            <a:extLst>
              <a:ext uri="{FF2B5EF4-FFF2-40B4-BE49-F238E27FC236}">
                <a16:creationId xmlns:a16="http://schemas.microsoft.com/office/drawing/2014/main" id="{C9DD19FB-C76B-4FC3-9FCB-6F91F4869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5600" y="2171700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2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DBB2-7A2A-4BED-904D-3ED8864C8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675"/>
          </a:xfrm>
        </p:spPr>
        <p:txBody>
          <a:bodyPr/>
          <a:lstStyle/>
          <a:p>
            <a:r>
              <a:rPr lang="en-US" dirty="0"/>
              <a:t>Date/time functions: CURRENT_TIMESTAMP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948B0-0AE5-4AA9-956B-BB465ADAC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725"/>
            <a:ext cx="7100944" cy="1044575"/>
          </a:xfrm>
        </p:spPr>
        <p:txBody>
          <a:bodyPr/>
          <a:lstStyle/>
          <a:p>
            <a:r>
              <a:rPr lang="en-US" dirty="0"/>
              <a:t>Returns the current time as a TIMESTAMP</a:t>
            </a:r>
          </a:p>
          <a:p>
            <a:r>
              <a:rPr lang="en-US" dirty="0"/>
              <a:t>Same as NOW()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355997-BA62-40DF-AA18-2E7ECB3A5E2F}"/>
              </a:ext>
            </a:extLst>
          </p:cNvPr>
          <p:cNvSpPr txBox="1">
            <a:spLocks/>
          </p:cNvSpPr>
          <p:nvPr/>
        </p:nvSpPr>
        <p:spPr>
          <a:xfrm>
            <a:off x="838200" y="2562225"/>
            <a:ext cx="7100944" cy="3930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CURRENT_TIMESTAMP() As Now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Now  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2024-04-13 14:08:15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+---------------------+</a:t>
            </a:r>
          </a:p>
        </p:txBody>
      </p:sp>
    </p:spTree>
    <p:extLst>
      <p:ext uri="{BB962C8B-B14F-4D97-AF65-F5344CB8AC3E}">
        <p14:creationId xmlns:p14="http://schemas.microsoft.com/office/powerpoint/2010/main" val="3254140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DBB2-7A2A-4BED-904D-3ED8864C8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675"/>
          </a:xfrm>
        </p:spPr>
        <p:txBody>
          <a:bodyPr/>
          <a:lstStyle/>
          <a:p>
            <a:r>
              <a:rPr lang="en-US" dirty="0"/>
              <a:t>Date/time functions: CURDATE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948B0-0AE5-4AA9-956B-BB465ADAC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725"/>
            <a:ext cx="7100944" cy="10445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Returns the current time as a DATE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355997-BA62-40DF-AA18-2E7ECB3A5E2F}"/>
              </a:ext>
            </a:extLst>
          </p:cNvPr>
          <p:cNvSpPr txBox="1">
            <a:spLocks/>
          </p:cNvSpPr>
          <p:nvPr/>
        </p:nvSpPr>
        <p:spPr>
          <a:xfrm>
            <a:off x="838200" y="2562225"/>
            <a:ext cx="7100944" cy="3930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CURDATE() As Now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Now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2024-04-13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+------------+</a:t>
            </a:r>
          </a:p>
        </p:txBody>
      </p:sp>
    </p:spTree>
    <p:extLst>
      <p:ext uri="{BB962C8B-B14F-4D97-AF65-F5344CB8AC3E}">
        <p14:creationId xmlns:p14="http://schemas.microsoft.com/office/powerpoint/2010/main" val="404464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DBB2-7A2A-4BED-904D-3ED8864C8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675"/>
          </a:xfrm>
        </p:spPr>
        <p:txBody>
          <a:bodyPr/>
          <a:lstStyle/>
          <a:p>
            <a:r>
              <a:rPr lang="en-US" dirty="0"/>
              <a:t>Date/time functions: CURTIME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948B0-0AE5-4AA9-956B-BB465ADAC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725"/>
            <a:ext cx="7100944" cy="10445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Returns the current time as a TIME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355997-BA62-40DF-AA18-2E7ECB3A5E2F}"/>
              </a:ext>
            </a:extLst>
          </p:cNvPr>
          <p:cNvSpPr txBox="1">
            <a:spLocks/>
          </p:cNvSpPr>
          <p:nvPr/>
        </p:nvSpPr>
        <p:spPr>
          <a:xfrm>
            <a:off x="838200" y="2562225"/>
            <a:ext cx="7100944" cy="3930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CURTIME() As Now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Now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14:08:15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+----------+</a:t>
            </a:r>
          </a:p>
        </p:txBody>
      </p:sp>
    </p:spTree>
    <p:extLst>
      <p:ext uri="{BB962C8B-B14F-4D97-AF65-F5344CB8AC3E}">
        <p14:creationId xmlns:p14="http://schemas.microsoft.com/office/powerpoint/2010/main" val="2602793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73C90-4376-4156-93CC-8E8814C4C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project</a:t>
            </a:r>
          </a:p>
        </p:txBody>
      </p:sp>
      <p:pic>
        <p:nvPicPr>
          <p:cNvPr id="4" name="Graphic 3" descr="Building Brick Wall outline">
            <a:extLst>
              <a:ext uri="{FF2B5EF4-FFF2-40B4-BE49-F238E27FC236}">
                <a16:creationId xmlns:a16="http://schemas.microsoft.com/office/drawing/2014/main" id="{9B735FF9-EEFF-44BB-8C30-FE2C8D112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120900"/>
            <a:ext cx="36830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540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75F70-DA9C-41F8-BCE3-F80018E5F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227B9-52F3-4D07-ABAB-35305C049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Add the menu items with methods:</a:t>
            </a:r>
          </a:p>
          <a:p>
            <a:pPr lvl="1"/>
            <a:r>
              <a:rPr lang="en-US" dirty="0"/>
              <a:t>Add ingredient to current recipe</a:t>
            </a:r>
          </a:p>
          <a:p>
            <a:pPr lvl="1"/>
            <a:r>
              <a:rPr lang="en-US" dirty="0"/>
              <a:t>Add step to current recipe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the pass-through methods in the service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the methods to add an ingredient and a step in the DAO class</a:t>
            </a:r>
          </a:p>
        </p:txBody>
      </p:sp>
    </p:spTree>
    <p:extLst>
      <p:ext uri="{BB962C8B-B14F-4D97-AF65-F5344CB8AC3E}">
        <p14:creationId xmlns:p14="http://schemas.microsoft.com/office/powerpoint/2010/main" val="3352580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BBEC7-8672-4F36-88F0-BCDD71954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video...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ADDBE1A4-C89A-4C6C-8528-D1508A3CAC0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22564731"/>
                  </p:ext>
                </p:extLst>
              </p:nvPr>
            </p:nvGraphicFramePr>
            <p:xfrm>
              <a:off x="838200" y="1825625"/>
              <a:ext cx="5905500" cy="4351338"/>
            </p:xfrm>
            <a:graphic>
              <a:graphicData uri="http://schemas.microsoft.com/office/powerpoint/2016/summaryzoom">
                <psuz:summaryZm>
                  <psuz:summaryZmObj sectionId="{8F88F1FB-5DDB-4A7A-9E78-AFB4AE4CB200}">
                    <psuz:zmPr id="{F446CEB7-FDC8-4952-BDD5-4FFB7680D229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45447" y="631012"/>
                          <a:ext cx="2657475" cy="149482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73FB88F-EE8E-4672-A4D7-FC42E10D04AB}">
                    <psuz:zmPr id="{85EBB9A8-A3BC-411D-80DC-7757CF800612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002577" y="631012"/>
                          <a:ext cx="2657475" cy="149482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0BB6E47-F758-47A2-997B-40AEFEE821DE}">
                    <psuz:zmPr id="{03871D45-450A-4D0A-B0DF-C84250C1E6A5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45447" y="2225496"/>
                          <a:ext cx="2657475" cy="149482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22078D42-2102-4E31-BFDA-D4E09842D84C}">
                    <psuz:zmPr id="{7DBEB509-A65F-461B-902A-24B2FF42D7E7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002577" y="2225496"/>
                          <a:ext cx="2657475" cy="149482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ADDBE1A4-C89A-4C6C-8528-D1508A3CAC04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5905500" cy="4351338"/>
                <a:chOff x="838200" y="1825625"/>
                <a:chExt cx="5905500" cy="4351338"/>
              </a:xfrm>
            </p:grpSpPr>
            <p:pic>
              <p:nvPicPr>
                <p:cNvPr id="3" name="Picture 3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83647" y="2456637"/>
                  <a:ext cx="2657475" cy="1494829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40777" y="2456637"/>
                  <a:ext cx="2657475" cy="1494829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Picture 6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83647" y="4051121"/>
                  <a:ext cx="2657475" cy="1494829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Picture 7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40777" y="4051121"/>
                  <a:ext cx="2657475" cy="1494829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3834882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F9771-F403-4457-B329-AD6E62789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</a:t>
            </a:r>
          </a:p>
        </p:txBody>
      </p:sp>
      <p:pic>
        <p:nvPicPr>
          <p:cNvPr id="4" name="Graphic 3" descr="Mathematics with solid fill">
            <a:extLst>
              <a:ext uri="{FF2B5EF4-FFF2-40B4-BE49-F238E27FC236}">
                <a16:creationId xmlns:a16="http://schemas.microsoft.com/office/drawing/2014/main" id="{5D8E9117-9A9A-49A6-9C9F-3E85724C7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500" y="2298700"/>
            <a:ext cx="31115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81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DBB2-7A2A-4BED-904D-3ED8864C8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functions: 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948B0-0AE5-4AA9-956B-BB465ADAC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0445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Counts the number of rows returned using the current constraints (WHERE clause)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355997-BA62-40DF-AA18-2E7ECB3A5E2F}"/>
              </a:ext>
            </a:extLst>
          </p:cNvPr>
          <p:cNvSpPr txBox="1">
            <a:spLocks/>
          </p:cNvSpPr>
          <p:nvPr/>
        </p:nvSpPr>
        <p:spPr>
          <a:xfrm>
            <a:off x="838200" y="3311525"/>
            <a:ext cx="7100944" cy="287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COUNT(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i.amount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AS Count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ingredient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Count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17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+-------+</a:t>
            </a:r>
          </a:p>
        </p:txBody>
      </p:sp>
    </p:spTree>
    <p:extLst>
      <p:ext uri="{BB962C8B-B14F-4D97-AF65-F5344CB8AC3E}">
        <p14:creationId xmlns:p14="http://schemas.microsoft.com/office/powerpoint/2010/main" val="1054554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DBB2-7A2A-4BED-904D-3ED8864C8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functions: AVG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948B0-0AE5-4AA9-956B-BB465ADAC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0445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Computes the average of a column across all selected rows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355997-BA62-40DF-AA18-2E7ECB3A5E2F}"/>
              </a:ext>
            </a:extLst>
          </p:cNvPr>
          <p:cNvSpPr txBox="1">
            <a:spLocks/>
          </p:cNvSpPr>
          <p:nvPr/>
        </p:nvSpPr>
        <p:spPr>
          <a:xfrm>
            <a:off x="838200" y="3311525"/>
            <a:ext cx="7100944" cy="287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AVG(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i.amount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AS Average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ingredient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Average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9.152941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+----------+</a:t>
            </a:r>
          </a:p>
        </p:txBody>
      </p:sp>
    </p:spTree>
    <p:extLst>
      <p:ext uri="{BB962C8B-B14F-4D97-AF65-F5344CB8AC3E}">
        <p14:creationId xmlns:p14="http://schemas.microsoft.com/office/powerpoint/2010/main" val="3314282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DBB2-7A2A-4BED-904D-3ED8864C8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functions: 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948B0-0AE5-4AA9-956B-BB465ADAC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0445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Computes the sum of a column across all selected rows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355997-BA62-40DF-AA18-2E7ECB3A5E2F}"/>
              </a:ext>
            </a:extLst>
          </p:cNvPr>
          <p:cNvSpPr txBox="1">
            <a:spLocks/>
          </p:cNvSpPr>
          <p:nvPr/>
        </p:nvSpPr>
        <p:spPr>
          <a:xfrm>
            <a:off x="838200" y="3311525"/>
            <a:ext cx="7100944" cy="287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SUM(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i.amount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AS Sum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ingredient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Sum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155.6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+-------+</a:t>
            </a:r>
          </a:p>
        </p:txBody>
      </p:sp>
    </p:spTree>
    <p:extLst>
      <p:ext uri="{BB962C8B-B14F-4D97-AF65-F5344CB8AC3E}">
        <p14:creationId xmlns:p14="http://schemas.microsoft.com/office/powerpoint/2010/main" val="2053727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DBB2-7A2A-4BED-904D-3ED8864C8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functions: 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948B0-0AE5-4AA9-956B-BB465ADAC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0445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Finds the minimum value of a column across all selected rows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355997-BA62-40DF-AA18-2E7ECB3A5E2F}"/>
              </a:ext>
            </a:extLst>
          </p:cNvPr>
          <p:cNvSpPr txBox="1">
            <a:spLocks/>
          </p:cNvSpPr>
          <p:nvPr/>
        </p:nvSpPr>
        <p:spPr>
          <a:xfrm>
            <a:off x="838200" y="3311525"/>
            <a:ext cx="7100944" cy="287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MIN(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i.amount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AS Min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ingredient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Min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1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+-----+</a:t>
            </a:r>
          </a:p>
        </p:txBody>
      </p:sp>
    </p:spTree>
    <p:extLst>
      <p:ext uri="{BB962C8B-B14F-4D97-AF65-F5344CB8AC3E}">
        <p14:creationId xmlns:p14="http://schemas.microsoft.com/office/powerpoint/2010/main" val="1469816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DBB2-7A2A-4BED-904D-3ED8864C8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functions: MAX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948B0-0AE5-4AA9-956B-BB465ADAC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0445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Finds the maximum value of a column across all selected rows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355997-BA62-40DF-AA18-2E7ECB3A5E2F}"/>
              </a:ext>
            </a:extLst>
          </p:cNvPr>
          <p:cNvSpPr txBox="1">
            <a:spLocks/>
          </p:cNvSpPr>
          <p:nvPr/>
        </p:nvSpPr>
        <p:spPr>
          <a:xfrm>
            <a:off x="838200" y="3311525"/>
            <a:ext cx="7100944" cy="287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MAX(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i.amount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AS Max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ingredient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Max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40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+-----+</a:t>
            </a:r>
          </a:p>
        </p:txBody>
      </p:sp>
    </p:spTree>
    <p:extLst>
      <p:ext uri="{BB962C8B-B14F-4D97-AF65-F5344CB8AC3E}">
        <p14:creationId xmlns:p14="http://schemas.microsoft.com/office/powerpoint/2010/main" val="1108868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ADB4-CCB3-45F3-9326-7A4E8E0DF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</a:t>
            </a:r>
          </a:p>
        </p:txBody>
      </p:sp>
      <p:pic>
        <p:nvPicPr>
          <p:cNvPr id="4" name="Graphic 3" descr="Rope Knot outline">
            <a:extLst>
              <a:ext uri="{FF2B5EF4-FFF2-40B4-BE49-F238E27FC236}">
                <a16:creationId xmlns:a16="http://schemas.microsoft.com/office/drawing/2014/main" id="{CF93E858-C9B3-41D5-8B3C-F28F65409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1100" y="2184400"/>
            <a:ext cx="30607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95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1172</TotalTime>
  <Words>507</Words>
  <Application>Microsoft Office PowerPoint</Application>
  <PresentationFormat>Widescreen</PresentationFormat>
  <Paragraphs>137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MySQL Functions</vt:lpstr>
      <vt:lpstr>In this video...</vt:lpstr>
      <vt:lpstr>Math functions</vt:lpstr>
      <vt:lpstr>Math functions: COUNT</vt:lpstr>
      <vt:lpstr>Math functions: AVG</vt:lpstr>
      <vt:lpstr>Math functions: SUM</vt:lpstr>
      <vt:lpstr>Math functions: MIN</vt:lpstr>
      <vt:lpstr>Math functions: MAX</vt:lpstr>
      <vt:lpstr>String functions</vt:lpstr>
      <vt:lpstr>String functions: CONCAT</vt:lpstr>
      <vt:lpstr>String functions: UPPER</vt:lpstr>
      <vt:lpstr>String functions: LOWER</vt:lpstr>
      <vt:lpstr>Date/time functions</vt:lpstr>
      <vt:lpstr>Date/time functions: CURRENT_TIMESTAMP</vt:lpstr>
      <vt:lpstr>Date/time functions: CURDATE</vt:lpstr>
      <vt:lpstr>Date/time functions: CURTIME</vt:lpstr>
      <vt:lpstr>Building the project</vt:lpstr>
      <vt:lpstr>The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Rob Hewitt</cp:lastModifiedBy>
  <cp:revision>116</cp:revision>
  <dcterms:created xsi:type="dcterms:W3CDTF">2021-08-01T14:44:57Z</dcterms:created>
  <dcterms:modified xsi:type="dcterms:W3CDTF">2022-01-15T21:48:15Z</dcterms:modified>
</cp:coreProperties>
</file>